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5" r:id="rId1"/>
  </p:sldMasterIdLst>
  <p:notesMasterIdLst>
    <p:notesMasterId r:id="rId31"/>
  </p:notesMasterIdLst>
  <p:sldIdLst>
    <p:sldId id="256" r:id="rId2"/>
    <p:sldId id="315" r:id="rId3"/>
    <p:sldId id="314" r:id="rId4"/>
    <p:sldId id="313" r:id="rId5"/>
    <p:sldId id="286" r:id="rId6"/>
    <p:sldId id="298" r:id="rId7"/>
    <p:sldId id="299" r:id="rId8"/>
    <p:sldId id="303" r:id="rId9"/>
    <p:sldId id="306" r:id="rId10"/>
    <p:sldId id="304" r:id="rId11"/>
    <p:sldId id="301" r:id="rId12"/>
    <p:sldId id="300" r:id="rId13"/>
    <p:sldId id="305" r:id="rId14"/>
    <p:sldId id="318" r:id="rId15"/>
    <p:sldId id="307" r:id="rId16"/>
    <p:sldId id="284" r:id="rId17"/>
    <p:sldId id="310" r:id="rId18"/>
    <p:sldId id="309" r:id="rId19"/>
    <p:sldId id="264" r:id="rId20"/>
    <p:sldId id="312" r:id="rId21"/>
    <p:sldId id="259" r:id="rId22"/>
    <p:sldId id="260" r:id="rId23"/>
    <p:sldId id="263" r:id="rId24"/>
    <p:sldId id="308" r:id="rId25"/>
    <p:sldId id="262" r:id="rId26"/>
    <p:sldId id="269" r:id="rId27"/>
    <p:sldId id="272" r:id="rId28"/>
    <p:sldId id="316" r:id="rId29"/>
    <p:sldId id="317"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8" autoAdjust="0"/>
  </p:normalViewPr>
  <p:slideViewPr>
    <p:cSldViewPr>
      <p:cViewPr varScale="1">
        <p:scale>
          <a:sx n="86" d="100"/>
          <a:sy n="86" d="100"/>
        </p:scale>
        <p:origin x="-14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l-GR"/>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l-GR"/>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l-GR"/>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3ADD4079-8C43-4F22-94DC-A4B7CB00A290}"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pPr>
              <a:defRPr/>
            </a:pPr>
            <a:endParaRPr lang="el-GR"/>
          </a:p>
        </p:txBody>
      </p:sp>
      <p:sp>
        <p:nvSpPr>
          <p:cNvPr id="20" name="19 - Θέση υποσέλιδου"/>
          <p:cNvSpPr>
            <a:spLocks noGrp="1"/>
          </p:cNvSpPr>
          <p:nvPr>
            <p:ph type="ftr" sz="quarter" idx="11"/>
          </p:nvPr>
        </p:nvSpPr>
        <p:spPr/>
        <p:txBody>
          <a:bodyPr/>
          <a:lstStyle>
            <a:extLst/>
          </a:lstStyle>
          <a:p>
            <a:pPr>
              <a:defRPr/>
            </a:pPr>
            <a:endParaRPr lang="el-GR"/>
          </a:p>
        </p:txBody>
      </p:sp>
      <p:sp>
        <p:nvSpPr>
          <p:cNvPr id="10" name="9 - Θέση αριθμού διαφάνειας"/>
          <p:cNvSpPr>
            <a:spLocks noGrp="1"/>
          </p:cNvSpPr>
          <p:nvPr>
            <p:ph type="sldNum" sz="quarter" idx="12"/>
          </p:nvPr>
        </p:nvSpPr>
        <p:spPr/>
        <p:txBody>
          <a:bodyPr/>
          <a:lstStyle>
            <a:extLst/>
          </a:lstStyle>
          <a:p>
            <a:pPr>
              <a:defRPr/>
            </a:pPr>
            <a:fld id="{CB7AED9A-D09F-45BD-8712-B49DBAB7DC6C}" type="slidenum">
              <a:rPr lang="el-GR" smtClean="0"/>
              <a:pPr>
                <a:defRPr/>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52215BE0-446D-47E2-A8D3-17146A660EE0}" type="slidenum">
              <a:rPr lang="el-GR" smtClean="0"/>
              <a:pPr>
                <a:defRPr/>
              </a:pPr>
              <a:t>‹#›</a:t>
            </a:fld>
            <a:endParaRPr lang="el-GR"/>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0FC78A0C-DC33-40D3-911B-21852BF3952C}" type="slidenum">
              <a:rPr lang="el-GR" smtClean="0"/>
              <a:pPr>
                <a:defRPr/>
              </a:pPr>
              <a:t>‹#›</a:t>
            </a:fld>
            <a:endParaRPr lang="el-GR"/>
          </a:p>
        </p:txBody>
      </p:sp>
    </p:spTree>
  </p:cSld>
  <p:clrMapOvr>
    <a:masterClrMapping/>
  </p:clrMapOvr>
  <p:transition spd="med">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Τίτλος και 4 Αντικείμενα">
    <p:spTree>
      <p:nvGrpSpPr>
        <p:cNvPr id="1" name=""/>
        <p:cNvGrpSpPr/>
        <p:nvPr/>
      </p:nvGrpSpPr>
      <p:grpSpPr>
        <a:xfrm>
          <a:off x="0" y="0"/>
          <a:ext cx="0" cy="0"/>
          <a:chOff x="0" y="0"/>
          <a:chExt cx="0" cy="0"/>
        </a:xfrm>
      </p:grpSpPr>
      <p:sp>
        <p:nvSpPr>
          <p:cNvPr id="2" name="1 - Τίτλος"/>
          <p:cNvSpPr>
            <a:spLocks noGrp="1"/>
          </p:cNvSpPr>
          <p:nvPr>
            <p:ph type="title" sz="quarter"/>
          </p:nvPr>
        </p:nvSpPr>
        <p:spPr>
          <a:xfrm>
            <a:off x="457200" y="277813"/>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quarter" idx="1"/>
          </p:nvPr>
        </p:nvSpPr>
        <p:spPr>
          <a:xfrm>
            <a:off x="457200" y="1600200"/>
            <a:ext cx="4038600" cy="21891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91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57200" y="3941763"/>
            <a:ext cx="4038600" cy="21891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περιεχομένου"/>
          <p:cNvSpPr>
            <a:spLocks noGrp="1"/>
          </p:cNvSpPr>
          <p:nvPr>
            <p:ph sz="quarter" idx="4"/>
          </p:nvPr>
        </p:nvSpPr>
        <p:spPr>
          <a:xfrm>
            <a:off x="4648200" y="3941763"/>
            <a:ext cx="4038600" cy="21891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39"/>
          <p:cNvSpPr>
            <a:spLocks noGrp="1" noChangeArrowheads="1"/>
          </p:cNvSpPr>
          <p:nvPr>
            <p:ph type="dt" sz="half" idx="10"/>
          </p:nvPr>
        </p:nvSpPr>
        <p:spPr>
          <a:ln/>
        </p:spPr>
        <p:txBody>
          <a:bodyPr/>
          <a:lstStyle>
            <a:lvl1pPr>
              <a:defRPr/>
            </a:lvl1pPr>
          </a:lstStyle>
          <a:p>
            <a:pPr>
              <a:defRPr/>
            </a:pPr>
            <a:endParaRPr lang="el-GR"/>
          </a:p>
        </p:txBody>
      </p:sp>
      <p:sp>
        <p:nvSpPr>
          <p:cNvPr id="8" name="Rectangle 40"/>
          <p:cNvSpPr>
            <a:spLocks noGrp="1" noChangeArrowheads="1"/>
          </p:cNvSpPr>
          <p:nvPr>
            <p:ph type="ftr" sz="quarter" idx="11"/>
          </p:nvPr>
        </p:nvSpPr>
        <p:spPr>
          <a:ln/>
        </p:spPr>
        <p:txBody>
          <a:bodyPr/>
          <a:lstStyle>
            <a:lvl1pPr>
              <a:defRPr/>
            </a:lvl1pPr>
          </a:lstStyle>
          <a:p>
            <a:pPr>
              <a:defRPr/>
            </a:pPr>
            <a:endParaRPr lang="el-GR"/>
          </a:p>
        </p:txBody>
      </p:sp>
      <p:sp>
        <p:nvSpPr>
          <p:cNvPr id="9" name="Rectangle 41"/>
          <p:cNvSpPr>
            <a:spLocks noGrp="1" noChangeArrowheads="1"/>
          </p:cNvSpPr>
          <p:nvPr>
            <p:ph type="sldNum" sz="quarter" idx="12"/>
          </p:nvPr>
        </p:nvSpPr>
        <p:spPr>
          <a:ln/>
        </p:spPr>
        <p:txBody>
          <a:bodyPr/>
          <a:lstStyle>
            <a:lvl1pPr>
              <a:defRPr/>
            </a:lvl1pPr>
          </a:lstStyle>
          <a:p>
            <a:pPr>
              <a:defRPr/>
            </a:pPr>
            <a:fld id="{39F21D62-3D72-4516-8F4B-9C2491DA8B16}" type="slidenum">
              <a:rPr lang="el-GR"/>
              <a:pPr>
                <a:defRPr/>
              </a:pPr>
              <a:t>‹#›</a:t>
            </a:fld>
            <a:endParaRPr lang="el-GR"/>
          </a:p>
        </p:txBody>
      </p:sp>
    </p:spTree>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91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41763"/>
            <a:ext cx="4038600" cy="21891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39"/>
          <p:cNvSpPr>
            <a:spLocks noGrp="1" noChangeArrowheads="1"/>
          </p:cNvSpPr>
          <p:nvPr>
            <p:ph type="dt" sz="half" idx="10"/>
          </p:nvPr>
        </p:nvSpPr>
        <p:spPr>
          <a:ln/>
        </p:spPr>
        <p:txBody>
          <a:bodyPr/>
          <a:lstStyle>
            <a:lvl1pPr>
              <a:defRPr/>
            </a:lvl1pPr>
          </a:lstStyle>
          <a:p>
            <a:pPr>
              <a:defRPr/>
            </a:pPr>
            <a:endParaRPr lang="el-GR"/>
          </a:p>
        </p:txBody>
      </p:sp>
      <p:sp>
        <p:nvSpPr>
          <p:cNvPr id="7" name="Rectangle 40"/>
          <p:cNvSpPr>
            <a:spLocks noGrp="1" noChangeArrowheads="1"/>
          </p:cNvSpPr>
          <p:nvPr>
            <p:ph type="ftr" sz="quarter" idx="11"/>
          </p:nvPr>
        </p:nvSpPr>
        <p:spPr>
          <a:ln/>
        </p:spPr>
        <p:txBody>
          <a:bodyPr/>
          <a:lstStyle>
            <a:lvl1pPr>
              <a:defRPr/>
            </a:lvl1pPr>
          </a:lstStyle>
          <a:p>
            <a:pPr>
              <a:defRPr/>
            </a:pPr>
            <a:endParaRPr lang="el-GR"/>
          </a:p>
        </p:txBody>
      </p:sp>
      <p:sp>
        <p:nvSpPr>
          <p:cNvPr id="8" name="Rectangle 41"/>
          <p:cNvSpPr>
            <a:spLocks noGrp="1" noChangeArrowheads="1"/>
          </p:cNvSpPr>
          <p:nvPr>
            <p:ph type="sldNum" sz="quarter" idx="12"/>
          </p:nvPr>
        </p:nvSpPr>
        <p:spPr>
          <a:ln/>
        </p:spPr>
        <p:txBody>
          <a:bodyPr/>
          <a:lstStyle>
            <a:lvl1pPr>
              <a:defRPr/>
            </a:lvl1pPr>
          </a:lstStyle>
          <a:p>
            <a:pPr>
              <a:defRPr/>
            </a:pPr>
            <a:fld id="{F09FBF02-7BD1-4A65-9EEA-6B90825E5003}" type="slidenum">
              <a:rPr lang="el-GR"/>
              <a:pPr>
                <a:defRPr/>
              </a:pPr>
              <a:t>‹#›</a:t>
            </a:fld>
            <a:endParaRPr lang="el-GR"/>
          </a:p>
        </p:txBody>
      </p:sp>
    </p:spTree>
  </p:cSld>
  <p:clrMapOvr>
    <a:masterClrMapping/>
  </p:clrMapOvr>
  <p:transition spd="med">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91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41763"/>
            <a:ext cx="4038600" cy="21891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39"/>
          <p:cNvSpPr>
            <a:spLocks noGrp="1" noChangeArrowheads="1"/>
          </p:cNvSpPr>
          <p:nvPr>
            <p:ph type="dt" sz="half" idx="10"/>
          </p:nvPr>
        </p:nvSpPr>
        <p:spPr>
          <a:ln/>
        </p:spPr>
        <p:txBody>
          <a:bodyPr/>
          <a:lstStyle>
            <a:lvl1pPr>
              <a:defRPr/>
            </a:lvl1pPr>
          </a:lstStyle>
          <a:p>
            <a:pPr>
              <a:defRPr/>
            </a:pPr>
            <a:endParaRPr lang="el-GR"/>
          </a:p>
        </p:txBody>
      </p:sp>
      <p:sp>
        <p:nvSpPr>
          <p:cNvPr id="7" name="Rectangle 40"/>
          <p:cNvSpPr>
            <a:spLocks noGrp="1" noChangeArrowheads="1"/>
          </p:cNvSpPr>
          <p:nvPr>
            <p:ph type="ftr" sz="quarter" idx="11"/>
          </p:nvPr>
        </p:nvSpPr>
        <p:spPr>
          <a:ln/>
        </p:spPr>
        <p:txBody>
          <a:bodyPr/>
          <a:lstStyle>
            <a:lvl1pPr>
              <a:defRPr/>
            </a:lvl1pPr>
          </a:lstStyle>
          <a:p>
            <a:pPr>
              <a:defRPr/>
            </a:pPr>
            <a:endParaRPr lang="el-GR"/>
          </a:p>
        </p:txBody>
      </p:sp>
      <p:sp>
        <p:nvSpPr>
          <p:cNvPr id="8" name="Rectangle 41"/>
          <p:cNvSpPr>
            <a:spLocks noGrp="1" noChangeArrowheads="1"/>
          </p:cNvSpPr>
          <p:nvPr>
            <p:ph type="sldNum" sz="quarter" idx="12"/>
          </p:nvPr>
        </p:nvSpPr>
        <p:spPr>
          <a:ln/>
        </p:spPr>
        <p:txBody>
          <a:bodyPr/>
          <a:lstStyle>
            <a:lvl1pPr>
              <a:defRPr/>
            </a:lvl1pPr>
          </a:lstStyle>
          <a:p>
            <a:pPr>
              <a:defRPr/>
            </a:pPr>
            <a:fld id="{6C8E4823-2413-43E6-9566-FDBBB5E6DCB4}" type="slidenum">
              <a:rPr lang="el-GR"/>
              <a:pPr>
                <a:defRPr/>
              </a:pPr>
              <a:t>‹#›</a:t>
            </a:fld>
            <a:endParaRPr lang="el-GR"/>
          </a:p>
        </p:txBody>
      </p:sp>
    </p:spTree>
  </p:cSld>
  <p:clrMapOvr>
    <a:masterClrMapping/>
  </p:clrMapOvr>
  <p:transition spd="med">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39"/>
          <p:cNvSpPr>
            <a:spLocks noGrp="1" noChangeArrowheads="1"/>
          </p:cNvSpPr>
          <p:nvPr>
            <p:ph type="dt" sz="half" idx="10"/>
          </p:nvPr>
        </p:nvSpPr>
        <p:spPr>
          <a:ln/>
        </p:spPr>
        <p:txBody>
          <a:bodyPr/>
          <a:lstStyle>
            <a:lvl1pPr>
              <a:defRPr/>
            </a:lvl1pPr>
          </a:lstStyle>
          <a:p>
            <a:pPr>
              <a:defRPr/>
            </a:pPr>
            <a:endParaRPr lang="el-GR"/>
          </a:p>
        </p:txBody>
      </p:sp>
      <p:sp>
        <p:nvSpPr>
          <p:cNvPr id="6" name="Rectangle 40"/>
          <p:cNvSpPr>
            <a:spLocks noGrp="1" noChangeArrowheads="1"/>
          </p:cNvSpPr>
          <p:nvPr>
            <p:ph type="ftr" sz="quarter" idx="11"/>
          </p:nvPr>
        </p:nvSpPr>
        <p:spPr>
          <a:ln/>
        </p:spPr>
        <p:txBody>
          <a:bodyPr/>
          <a:lstStyle>
            <a:lvl1pPr>
              <a:defRPr/>
            </a:lvl1pPr>
          </a:lstStyle>
          <a:p>
            <a:pPr>
              <a:defRPr/>
            </a:pPr>
            <a:endParaRPr lang="el-GR"/>
          </a:p>
        </p:txBody>
      </p:sp>
      <p:sp>
        <p:nvSpPr>
          <p:cNvPr id="7" name="Rectangle 41"/>
          <p:cNvSpPr>
            <a:spLocks noGrp="1" noChangeArrowheads="1"/>
          </p:cNvSpPr>
          <p:nvPr>
            <p:ph type="sldNum" sz="quarter" idx="12"/>
          </p:nvPr>
        </p:nvSpPr>
        <p:spPr>
          <a:ln/>
        </p:spPr>
        <p:txBody>
          <a:bodyPr/>
          <a:lstStyle>
            <a:lvl1pPr>
              <a:defRPr/>
            </a:lvl1pPr>
          </a:lstStyle>
          <a:p>
            <a:pPr>
              <a:defRPr/>
            </a:pPr>
            <a:fld id="{4B8B33C6-65B4-4456-940D-A8473B5CBCCD}" type="slidenum">
              <a:rPr lang="el-GR"/>
              <a:pPr>
                <a:defRPr/>
              </a:pPr>
              <a:t>‹#›</a:t>
            </a:fld>
            <a:endParaRPr lang="el-GR"/>
          </a:p>
        </p:txBody>
      </p:sp>
    </p:spTree>
  </p:cSld>
  <p:clrMapOvr>
    <a:masterClrMapping/>
  </p:clrMapOvr>
  <p:transition spd="med">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cSld name="Τίτλος και Κείμενο επάνω από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8229600" cy="21891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57200" y="3941763"/>
            <a:ext cx="8229600" cy="21891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39"/>
          <p:cNvSpPr>
            <a:spLocks noGrp="1" noChangeArrowheads="1"/>
          </p:cNvSpPr>
          <p:nvPr>
            <p:ph type="dt" sz="half" idx="10"/>
          </p:nvPr>
        </p:nvSpPr>
        <p:spPr>
          <a:ln/>
        </p:spPr>
        <p:txBody>
          <a:bodyPr/>
          <a:lstStyle>
            <a:lvl1pPr>
              <a:defRPr/>
            </a:lvl1pPr>
          </a:lstStyle>
          <a:p>
            <a:pPr>
              <a:defRPr/>
            </a:pPr>
            <a:endParaRPr lang="el-GR"/>
          </a:p>
        </p:txBody>
      </p:sp>
      <p:sp>
        <p:nvSpPr>
          <p:cNvPr id="6" name="Rectangle 40"/>
          <p:cNvSpPr>
            <a:spLocks noGrp="1" noChangeArrowheads="1"/>
          </p:cNvSpPr>
          <p:nvPr>
            <p:ph type="ftr" sz="quarter" idx="11"/>
          </p:nvPr>
        </p:nvSpPr>
        <p:spPr>
          <a:ln/>
        </p:spPr>
        <p:txBody>
          <a:bodyPr/>
          <a:lstStyle>
            <a:lvl1pPr>
              <a:defRPr/>
            </a:lvl1pPr>
          </a:lstStyle>
          <a:p>
            <a:pPr>
              <a:defRPr/>
            </a:pPr>
            <a:endParaRPr lang="el-GR"/>
          </a:p>
        </p:txBody>
      </p:sp>
      <p:sp>
        <p:nvSpPr>
          <p:cNvPr id="7" name="Rectangle 41"/>
          <p:cNvSpPr>
            <a:spLocks noGrp="1" noChangeArrowheads="1"/>
          </p:cNvSpPr>
          <p:nvPr>
            <p:ph type="sldNum" sz="quarter" idx="12"/>
          </p:nvPr>
        </p:nvSpPr>
        <p:spPr>
          <a:ln/>
        </p:spPr>
        <p:txBody>
          <a:bodyPr/>
          <a:lstStyle>
            <a:lvl1pPr>
              <a:defRPr/>
            </a:lvl1pPr>
          </a:lstStyle>
          <a:p>
            <a:pPr>
              <a:defRPr/>
            </a:pPr>
            <a:fld id="{AC728323-0E24-431E-837F-6D556FD76EAE}" type="slidenum">
              <a:rPr lang="el-GR"/>
              <a:pPr>
                <a:defRPr/>
              </a:pPr>
              <a:t>‹#›</a:t>
            </a:fld>
            <a:endParaRPr lang="el-GR"/>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44254434-583E-4CDC-9F47-D2C1C2893B03}" type="slidenum">
              <a:rPr lang="el-GR" smtClean="0"/>
              <a:pPr>
                <a:defRPr/>
              </a:pPr>
              <a:t>‹#›</a:t>
            </a:fld>
            <a:endParaRPr lang="el-GR"/>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defRPr/>
            </a:pPr>
            <a:endParaRPr lang="el-GR"/>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0ED47660-D7EE-473D-996B-7D7D1BF572B3}" type="slidenum">
              <a:rPr lang="el-GR" smtClean="0"/>
              <a:pPr>
                <a:defRPr/>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DAB48E45-AD3C-4E99-8F7A-956DE863411D}" type="slidenum">
              <a:rPr lang="el-GR" smtClean="0"/>
              <a:pPr>
                <a:defRPr/>
              </a:pPr>
              <a:t>‹#›</a:t>
            </a:fld>
            <a:endParaRPr lang="el-GR"/>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defRPr/>
            </a:pPr>
            <a:endParaRPr lang="el-GR"/>
          </a:p>
        </p:txBody>
      </p:sp>
      <p:sp>
        <p:nvSpPr>
          <p:cNvPr id="8" name="7 - Θέση υποσέλιδου"/>
          <p:cNvSpPr>
            <a:spLocks noGrp="1"/>
          </p:cNvSpPr>
          <p:nvPr>
            <p:ph type="ftr" sz="quarter" idx="11"/>
          </p:nvPr>
        </p:nvSpPr>
        <p:spPr/>
        <p:txBody>
          <a:bodyPr/>
          <a:lstStyle>
            <a:extLst/>
          </a:lstStyle>
          <a:p>
            <a:pPr>
              <a:defRPr/>
            </a:pPr>
            <a:endParaRPr lang="el-GR"/>
          </a:p>
        </p:txBody>
      </p:sp>
      <p:sp>
        <p:nvSpPr>
          <p:cNvPr id="9" name="8 - Θέση αριθμού διαφάνειας"/>
          <p:cNvSpPr>
            <a:spLocks noGrp="1"/>
          </p:cNvSpPr>
          <p:nvPr>
            <p:ph type="sldNum" sz="quarter" idx="12"/>
          </p:nvPr>
        </p:nvSpPr>
        <p:spPr/>
        <p:txBody>
          <a:bodyPr/>
          <a:lstStyle>
            <a:extLst/>
          </a:lstStyle>
          <a:p>
            <a:pPr>
              <a:defRPr/>
            </a:pPr>
            <a:fld id="{A5A42507-FDF5-4505-8BFE-684220634A6D}" type="slidenum">
              <a:rPr lang="el-GR" smtClean="0"/>
              <a:pPr>
                <a:defRPr/>
              </a:pPr>
              <a:t>‹#›</a:t>
            </a:fld>
            <a:endParaRPr lang="el-GR"/>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pPr>
              <a:defRPr/>
            </a:pPr>
            <a:endParaRPr lang="el-GR"/>
          </a:p>
        </p:txBody>
      </p:sp>
      <p:sp>
        <p:nvSpPr>
          <p:cNvPr id="4" name="3 - Θέση υποσέλιδου"/>
          <p:cNvSpPr>
            <a:spLocks noGrp="1"/>
          </p:cNvSpPr>
          <p:nvPr>
            <p:ph type="ftr" sz="quarter" idx="11"/>
          </p:nvPr>
        </p:nvSpPr>
        <p:spPr/>
        <p:txBody>
          <a:bodyPr/>
          <a:lstStyle>
            <a:extLst/>
          </a:lstStyle>
          <a:p>
            <a:pPr>
              <a:defRPr/>
            </a:pPr>
            <a:endParaRPr lang="el-GR"/>
          </a:p>
        </p:txBody>
      </p:sp>
      <p:sp>
        <p:nvSpPr>
          <p:cNvPr id="5" name="4 - Θέση αριθμού διαφάνειας"/>
          <p:cNvSpPr>
            <a:spLocks noGrp="1"/>
          </p:cNvSpPr>
          <p:nvPr>
            <p:ph type="sldNum" sz="quarter" idx="12"/>
          </p:nvPr>
        </p:nvSpPr>
        <p:spPr/>
        <p:txBody>
          <a:bodyPr/>
          <a:lstStyle>
            <a:extLst/>
          </a:lstStyle>
          <a:p>
            <a:pPr>
              <a:defRPr/>
            </a:pPr>
            <a:fld id="{EB7AEB55-0EA8-403D-B010-DFFE08B0C2C4}" type="slidenum">
              <a:rPr lang="el-GR" smtClean="0"/>
              <a:pPr>
                <a:defRPr/>
              </a:pPr>
              <a:t>‹#›</a:t>
            </a:fld>
            <a:endParaRPr lang="el-GR"/>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pPr>
              <a:defRPr/>
            </a:pPr>
            <a:endParaRPr lang="el-GR"/>
          </a:p>
        </p:txBody>
      </p:sp>
      <p:sp>
        <p:nvSpPr>
          <p:cNvPr id="3" name="2 - Θέση υποσέλιδου"/>
          <p:cNvSpPr>
            <a:spLocks noGrp="1"/>
          </p:cNvSpPr>
          <p:nvPr>
            <p:ph type="ftr" sz="quarter" idx="11"/>
          </p:nvPr>
        </p:nvSpPr>
        <p:spPr/>
        <p:txBody>
          <a:bodyPr/>
          <a:lstStyle>
            <a:extLst/>
          </a:lstStyle>
          <a:p>
            <a:pPr>
              <a:defRPr/>
            </a:pPr>
            <a:endParaRPr lang="el-GR"/>
          </a:p>
        </p:txBody>
      </p:sp>
      <p:sp>
        <p:nvSpPr>
          <p:cNvPr id="4" name="3 - Θέση αριθμού διαφάνειας"/>
          <p:cNvSpPr>
            <a:spLocks noGrp="1"/>
          </p:cNvSpPr>
          <p:nvPr>
            <p:ph type="sldNum" sz="quarter" idx="12"/>
          </p:nvPr>
        </p:nvSpPr>
        <p:spPr/>
        <p:txBody>
          <a:bodyPr/>
          <a:lstStyle>
            <a:extLst/>
          </a:lstStyle>
          <a:p>
            <a:pPr>
              <a:defRPr/>
            </a:pPr>
            <a:fld id="{6D622029-9873-4C97-B617-FBCBDBD87869}" type="slidenum">
              <a:rPr lang="el-GR" smtClean="0"/>
              <a:pPr>
                <a:defRPr/>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AC6A6CC6-B898-4B71-8C0C-CB62C37A212E}" type="slidenum">
              <a:rPr lang="el-GR" smtClean="0"/>
              <a:pPr>
                <a:defRPr/>
              </a:pPr>
              <a:t>‹#›</a:t>
            </a:fld>
            <a:endParaRPr lang="el-GR"/>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A1183FEE-EF97-4135-A416-23FB04992EB1}" type="slidenum">
              <a:rPr lang="el-GR" smtClean="0"/>
              <a:pPr>
                <a:defRPr/>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66CA2DD6-4CB3-45E0-9CF4-DCCD10349419}" type="slidenum">
              <a:rPr lang="el-GR" smtClean="0"/>
              <a:pPr>
                <a:defRPr/>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9" r:id="rId12"/>
    <p:sldLayoutId id="2147483830" r:id="rId13"/>
    <p:sldLayoutId id="2147483831" r:id="rId14"/>
    <p:sldLayoutId id="2147483832" r:id="rId15"/>
    <p:sldLayoutId id="2147483833" r:id="rId16"/>
  </p:sldLayoutIdLst>
  <p:transition spd="med">
    <p:wip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4.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file:///C:\Users\USER\AppData\Local\Temp\FineReader10\media\image3.jpe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file:///C:\Users\USER\AppData\Local\Temp\FineReader10\media\image4.jpe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3" Type="http://schemas.openxmlformats.org/officeDocument/2006/relationships/image" Target="file:///C:\Users\USER\AppData\Local\Temp\FineReader10\media\image4.jpe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file:///C:\Users\USER\AppData\Local\Temp\FineReader10\media\image5.jpeg" TargetMode="External"/><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file:///C:\Users\USER\AppData\Local\Temp\FineReader10\media\image2.jpeg" TargetMode="Externa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2.wmf"/><Relationship Id="rId1" Type="http://schemas.openxmlformats.org/officeDocument/2006/relationships/slideLayout" Target="../slideLayouts/slideLayout12.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file:///C:\Users\USER\AppData\Local\Temp\FineReader10\media\image6.jpeg" TargetMode="External"/><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14.xml"/><Relationship Id="rId4" Type="http://schemas.openxmlformats.org/officeDocument/2006/relationships/image" Target="../media/image19.wmf"/></Relationships>
</file>

<file path=ppt/slides/_rels/slide2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23.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12.xml"/><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13.xml"/><Relationship Id="rId4" Type="http://schemas.openxmlformats.org/officeDocument/2006/relationships/image" Target="../media/image30.wmf"/></Relationships>
</file>

<file path=ppt/slides/_rels/slide27.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C:\Users\USER\AppData\Local\Temp\FineReader10\media\image1.jpe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file:///C:\Users\USER\AppData\Local\Temp\FineReader10\media\image3.jpe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file:///C:\Users\USER\AppData\Local\Temp\FineReader10\media\image3.jpeg" TargetMode="External"/><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3648" y="1268760"/>
            <a:ext cx="7406640" cy="1472184"/>
          </a:xfrm>
        </p:spPr>
        <p:txBody>
          <a:bodyPr/>
          <a:lstStyle/>
          <a:p>
            <a:pPr eaLnBrk="1" hangingPunct="1">
              <a:defRPr/>
            </a:pPr>
            <a:r>
              <a:rPr lang="el-GR" dirty="0" smtClean="0"/>
              <a:t>ΦΥΣΙΚΗ  </a:t>
            </a:r>
            <a:r>
              <a:rPr lang="el-GR" dirty="0" smtClean="0">
                <a:solidFill>
                  <a:schemeClr val="hlink"/>
                </a:solidFill>
              </a:rPr>
              <a:t>Β΄</a:t>
            </a:r>
            <a:r>
              <a:rPr lang="el-GR" dirty="0" smtClean="0"/>
              <a:t>ΓΥΜΝΑΣΙΟΥ</a:t>
            </a:r>
          </a:p>
        </p:txBody>
      </p:sp>
      <p:sp>
        <p:nvSpPr>
          <p:cNvPr id="2051" name="Rectangle 3"/>
          <p:cNvSpPr>
            <a:spLocks noGrp="1" noChangeArrowheads="1"/>
          </p:cNvSpPr>
          <p:nvPr>
            <p:ph type="subTitle" idx="1"/>
          </p:nvPr>
        </p:nvSpPr>
        <p:spPr>
          <a:xfrm>
            <a:off x="1403648" y="2758926"/>
            <a:ext cx="7406640" cy="1752600"/>
          </a:xfrm>
        </p:spPr>
        <p:txBody>
          <a:bodyPr/>
          <a:lstStyle/>
          <a:p>
            <a:pPr eaLnBrk="1" hangingPunct="1">
              <a:defRPr/>
            </a:pPr>
            <a:r>
              <a:rPr lang="el-GR" dirty="0" smtClean="0"/>
              <a:t>ΕΙΣΑΓΩΓΗ</a:t>
            </a:r>
            <a:endParaRPr lang="en-US" dirty="0" smtClean="0"/>
          </a:p>
          <a:p>
            <a:pPr>
              <a:defRPr/>
            </a:pPr>
            <a:r>
              <a:rPr lang="el-GR" dirty="0" smtClean="0"/>
              <a:t>Οι φυσικές επιστήμες και η μεθοδολογία τους</a:t>
            </a:r>
            <a:r>
              <a:rPr lang="en-US" dirty="0" smtClean="0"/>
              <a:t>.</a:t>
            </a:r>
            <a:endParaRPr lang="el-GR" dirty="0" smtClean="0"/>
          </a:p>
        </p:txBody>
      </p:sp>
    </p:spTree>
  </p:cSld>
  <p:clrMapOvr>
    <a:overrideClrMapping bg1="dk2" tx1="lt1" bg2="dk1" tx2="lt2" accent1="accent1" accent2="accent2" accent3="accent3" accent4="accent4" accent5="accent5" accent6="accent6" hlink="hlink" folHlink="folHlink"/>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1" name="Rectangle 7"/>
          <p:cNvSpPr>
            <a:spLocks noGrp="1" noChangeArrowheads="1"/>
          </p:cNvSpPr>
          <p:nvPr>
            <p:ph type="title"/>
          </p:nvPr>
        </p:nvSpPr>
        <p:spPr>
          <a:xfrm>
            <a:off x="1331640" y="260648"/>
            <a:ext cx="5626968" cy="1143000"/>
          </a:xfrm>
        </p:spPr>
        <p:txBody>
          <a:bodyPr/>
          <a:lstStyle/>
          <a:p>
            <a:pPr eaLnBrk="1" hangingPunct="1">
              <a:defRPr/>
            </a:pPr>
            <a:r>
              <a:rPr lang="el-GR" dirty="0" smtClean="0"/>
              <a:t>Αν έχεις αναρωτηθεί</a:t>
            </a:r>
          </a:p>
        </p:txBody>
      </p:sp>
      <p:sp>
        <p:nvSpPr>
          <p:cNvPr id="57352" name="Rectangle 8"/>
          <p:cNvSpPr>
            <a:spLocks noGrp="1" noChangeArrowheads="1"/>
          </p:cNvSpPr>
          <p:nvPr>
            <p:ph type="body" sz="half" idx="1"/>
          </p:nvPr>
        </p:nvSpPr>
        <p:spPr>
          <a:xfrm>
            <a:off x="1043608" y="1556792"/>
            <a:ext cx="4038600" cy="4530725"/>
          </a:xfrm>
        </p:spPr>
        <p:txBody>
          <a:bodyPr/>
          <a:lstStyle/>
          <a:p>
            <a:pPr eaLnBrk="1" hangingPunct="1">
              <a:lnSpc>
                <a:spcPct val="90000"/>
              </a:lnSpc>
              <a:defRPr/>
            </a:pPr>
            <a:r>
              <a:rPr lang="el-GR" sz="2400" dirty="0" smtClean="0"/>
              <a:t>Γιατί ουρανός είναι γαλάζιος; </a:t>
            </a:r>
          </a:p>
          <a:p>
            <a:pPr eaLnBrk="1" hangingPunct="1">
              <a:lnSpc>
                <a:spcPct val="90000"/>
              </a:lnSpc>
              <a:defRPr/>
            </a:pPr>
            <a:endParaRPr lang="el-GR" sz="2400" dirty="0" smtClean="0"/>
          </a:p>
          <a:p>
            <a:pPr eaLnBrk="1" hangingPunct="1">
              <a:lnSpc>
                <a:spcPct val="90000"/>
              </a:lnSpc>
              <a:defRPr/>
            </a:pPr>
            <a:r>
              <a:rPr lang="el-GR" sz="2400" dirty="0" smtClean="0"/>
              <a:t>Ποια δύναμη κρατά τα πλοία στην επιφάνεια της θάλασσας;</a:t>
            </a:r>
          </a:p>
          <a:p>
            <a:pPr eaLnBrk="1" hangingPunct="1">
              <a:lnSpc>
                <a:spcPct val="90000"/>
              </a:lnSpc>
              <a:defRPr/>
            </a:pPr>
            <a:endParaRPr lang="el-GR" sz="2400" dirty="0" smtClean="0"/>
          </a:p>
          <a:p>
            <a:pPr eaLnBrk="1" hangingPunct="1">
              <a:lnSpc>
                <a:spcPct val="90000"/>
              </a:lnSpc>
              <a:defRPr/>
            </a:pPr>
            <a:r>
              <a:rPr lang="el-GR" sz="2400" dirty="0" smtClean="0"/>
              <a:t>Γιατί ένα μικρό αυτοκίνητο βουλιάζει στη λάσπη, ενώ τα    τρακτέρ που έχουν φαρδιά λάστιχα κινούνται άνετα;</a:t>
            </a:r>
          </a:p>
        </p:txBody>
      </p:sp>
      <p:pic>
        <p:nvPicPr>
          <p:cNvPr id="25604" name="Picture 11" descr="j0149887"/>
          <p:cNvPicPr>
            <a:picLocks noGrp="1" noChangeAspect="1" noChangeArrowheads="1"/>
          </p:cNvPicPr>
          <p:nvPr>
            <p:ph sz="quarter" idx="2"/>
          </p:nvPr>
        </p:nvPicPr>
        <p:blipFill>
          <a:blip r:embed="rId2" cstate="print"/>
          <a:srcRect/>
          <a:stretch>
            <a:fillRect/>
          </a:stretch>
        </p:blipFill>
        <p:spPr>
          <a:xfrm>
            <a:off x="5220072" y="5157192"/>
            <a:ext cx="1700213" cy="1520825"/>
          </a:xfrm>
        </p:spPr>
      </p:pic>
      <p:pic>
        <p:nvPicPr>
          <p:cNvPr id="25605" name="Picture 13" descr="j0090386"/>
          <p:cNvPicPr>
            <a:picLocks noGrp="1" noChangeAspect="1" noChangeArrowheads="1"/>
          </p:cNvPicPr>
          <p:nvPr>
            <p:ph sz="quarter" idx="3"/>
          </p:nvPr>
        </p:nvPicPr>
        <p:blipFill>
          <a:blip r:embed="rId3" cstate="print"/>
          <a:srcRect/>
          <a:stretch>
            <a:fillRect/>
          </a:stretch>
        </p:blipFill>
        <p:spPr>
          <a:xfrm>
            <a:off x="5868144" y="1412776"/>
            <a:ext cx="2088232" cy="1648353"/>
          </a:xfrm>
        </p:spPr>
      </p:pic>
      <p:pic>
        <p:nvPicPr>
          <p:cNvPr id="25606" name="Picture 14" descr="j0292152"/>
          <p:cNvPicPr>
            <a:picLocks noChangeAspect="1" noChangeArrowheads="1"/>
          </p:cNvPicPr>
          <p:nvPr/>
        </p:nvPicPr>
        <p:blipFill>
          <a:blip r:embed="rId4" cstate="print"/>
          <a:srcRect/>
          <a:stretch>
            <a:fillRect/>
          </a:stretch>
        </p:blipFill>
        <p:spPr bwMode="auto">
          <a:xfrm>
            <a:off x="7164288" y="3284984"/>
            <a:ext cx="1538288" cy="1825625"/>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normAutofit/>
          </a:bodyPr>
          <a:lstStyle/>
          <a:p>
            <a:pPr>
              <a:defRPr/>
            </a:pPr>
            <a:r>
              <a:rPr lang="el-GR" sz="3200" dirty="0" smtClean="0"/>
              <a:t>Γιατί είναι χρήσιμη η μελέτη της φυσικής;</a:t>
            </a:r>
          </a:p>
        </p:txBody>
      </p:sp>
      <p:sp>
        <p:nvSpPr>
          <p:cNvPr id="5" name="4 - Ορθογώνιο"/>
          <p:cNvSpPr/>
          <p:nvPr/>
        </p:nvSpPr>
        <p:spPr>
          <a:xfrm>
            <a:off x="1403648" y="1484784"/>
            <a:ext cx="4248472" cy="2948564"/>
          </a:xfrm>
          <a:prstGeom prst="rect">
            <a:avLst/>
          </a:prstGeom>
        </p:spPr>
        <p:txBody>
          <a:bodyPr wrap="square">
            <a:spAutoFit/>
          </a:bodyPr>
          <a:lstStyle/>
          <a:p>
            <a:pPr lvl="0">
              <a:lnSpc>
                <a:spcPct val="150000"/>
              </a:lnSpc>
            </a:pPr>
            <a:r>
              <a:rPr lang="el-GR" dirty="0" smtClean="0">
                <a:solidFill>
                  <a:srgbClr val="000000"/>
                </a:solidFill>
                <a:latin typeface="Arial" pitchFamily="34" charset="0"/>
                <a:cs typeface="Arial" pitchFamily="34" charset="0"/>
              </a:rPr>
              <a:t>Οι νόμοι της Φυσικής θα απαντήσουν στις απορίες πώς σχηματίζεται το ουρά</a:t>
            </a:r>
            <a:r>
              <a:rPr lang="el-GR" dirty="0" smtClean="0"/>
              <a:t>νιο τόξο, γιατί βρέχει, πώς δημιουργούνται οι κεραυνοί και οι αστραπές, γιατί τα αστέρια λάμπουν στον ουρανό ή πώς οι δορυφόροι κινούνται γύρω από τη γη.</a:t>
            </a:r>
            <a:endParaRPr lang="el-GR" dirty="0" smtClean="0">
              <a:latin typeface="Arial" pitchFamily="34" charset="0"/>
              <a:cs typeface="Arial" pitchFamily="34" charset="0"/>
            </a:endParaRPr>
          </a:p>
        </p:txBody>
      </p:sp>
      <p:pic>
        <p:nvPicPr>
          <p:cNvPr id="6" name="Picture 2" descr="C:\Users\USER\AppData\Local\Temp\FineReader10\media\image3.jpeg"/>
          <p:cNvPicPr>
            <a:picLocks noChangeAspect="1" noChangeArrowheads="1"/>
          </p:cNvPicPr>
          <p:nvPr/>
        </p:nvPicPr>
        <p:blipFill>
          <a:blip r:embed="rId2" r:link="rId3" cstate="print">
            <a:lum bright="-10000" contrast="30000"/>
          </a:blip>
          <a:srcRect/>
          <a:stretch>
            <a:fillRect/>
          </a:stretch>
        </p:blipFill>
        <p:spPr bwMode="auto">
          <a:xfrm>
            <a:off x="6084168" y="1628800"/>
            <a:ext cx="2330450" cy="2595563"/>
          </a:xfrm>
          <a:prstGeom prst="rect">
            <a:avLst/>
          </a:prstGeom>
          <a:noFill/>
          <a:ln w="9525">
            <a:noFill/>
            <a:miter lim="800000"/>
            <a:headEnd/>
            <a:tailEnd/>
          </a:ln>
        </p:spPr>
      </p:pic>
      <p:sp>
        <p:nvSpPr>
          <p:cNvPr id="7" name="6 - Ορθογώνιο"/>
          <p:cNvSpPr/>
          <p:nvPr/>
        </p:nvSpPr>
        <p:spPr>
          <a:xfrm>
            <a:off x="1403648" y="4797152"/>
            <a:ext cx="6912768" cy="1287532"/>
          </a:xfrm>
          <a:prstGeom prst="rect">
            <a:avLst/>
          </a:prstGeom>
        </p:spPr>
        <p:txBody>
          <a:bodyPr wrap="square">
            <a:spAutoFit/>
          </a:bodyPr>
          <a:lstStyle/>
          <a:p>
            <a:pPr>
              <a:lnSpc>
                <a:spcPct val="150000"/>
              </a:lnSpc>
            </a:pPr>
            <a:r>
              <a:rPr lang="el-GR" dirty="0" smtClean="0">
                <a:latin typeface="Arial" pitchFamily="34" charset="0"/>
                <a:cs typeface="Arial" pitchFamily="34" charset="0"/>
              </a:rPr>
              <a:t>Η μελέτη της φυσικής θα σε βοηθήσει για παράδειγμα να καταλάβεις πώς λειτουργούν πολλές από τις συσκευές που χρησιμοποιείς στην καθημερινή σου ζωή</a:t>
            </a:r>
            <a:r>
              <a:rPr lang="en-US" dirty="0" smtClean="0">
                <a:latin typeface="Arial" pitchFamily="34" charset="0"/>
                <a:cs typeface="Arial" pitchFamily="34" charset="0"/>
              </a:rPr>
              <a:t>.</a:t>
            </a:r>
            <a:endParaRPr lang="el-GR" dirty="0">
              <a:latin typeface="Arial" pitchFamily="34" charset="0"/>
              <a:cs typeface="Arial" pitchFamily="34"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1000"/>
                                        <p:tgtEl>
                                          <p:spTgt spid="5"/>
                                        </p:tgtEl>
                                      </p:cBhvr>
                                    </p:animEffect>
                                    <p:set>
                                      <p:cBhvr>
                                        <p:cTn id="7" dur="1" fill="hold">
                                          <p:stCondLst>
                                            <p:cond delay="999"/>
                                          </p:stCondLst>
                                        </p:cTn>
                                        <p:tgtEl>
                                          <p:spTgt spid="5"/>
                                        </p:tgtEl>
                                        <p:attrNameLst>
                                          <p:attrName>style.visibility</p:attrName>
                                        </p:attrNameLst>
                                      </p:cBhvr>
                                      <p:to>
                                        <p:strVal val="hidden"/>
                                      </p:to>
                                    </p:set>
                                  </p:childTnLst>
                                </p:cTn>
                              </p:par>
                              <p:par>
                                <p:cTn id="8" presetID="8" presetClass="entr" presetSubtype="3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amond(out)">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l-GR" sz="4000" dirty="0" smtClean="0"/>
              <a:t>Τι μελετούν οι φυσικές επιστήμες;</a:t>
            </a:r>
          </a:p>
        </p:txBody>
      </p:sp>
      <p:sp>
        <p:nvSpPr>
          <p:cNvPr id="5" name="4 - Ορθογώνιο"/>
          <p:cNvSpPr/>
          <p:nvPr/>
        </p:nvSpPr>
        <p:spPr>
          <a:xfrm>
            <a:off x="1475656" y="1268760"/>
            <a:ext cx="6912768" cy="1876219"/>
          </a:xfrm>
          <a:prstGeom prst="rect">
            <a:avLst/>
          </a:prstGeom>
        </p:spPr>
        <p:txBody>
          <a:bodyPr wrap="square">
            <a:spAutoFit/>
          </a:bodyPr>
          <a:lstStyle/>
          <a:p>
            <a:pPr>
              <a:lnSpc>
                <a:spcPct val="150000"/>
              </a:lnSpc>
            </a:pPr>
            <a:r>
              <a:rPr lang="el-GR" sz="2000" dirty="0" smtClean="0"/>
              <a:t>Οι φυσικοί αναζητούν ομοιότητες μεταξύ των φαινομένων που συμβαίνουν στο σύμπαν, προσπαθούν να τα ερμηνεύσουν και πραγματοποιούν πειράματα με τα οποία ελέγχουν αν οι προτεινόμενες ερμηνείες είναι σωστές. </a:t>
            </a:r>
            <a:endParaRPr lang="el-GR" sz="2000" dirty="0"/>
          </a:p>
        </p:txBody>
      </p:sp>
      <p:sp>
        <p:nvSpPr>
          <p:cNvPr id="6" name="5 - Ορθογώνιο"/>
          <p:cNvSpPr/>
          <p:nvPr/>
        </p:nvSpPr>
        <p:spPr>
          <a:xfrm>
            <a:off x="1475656" y="3356992"/>
            <a:ext cx="7128792" cy="2337884"/>
          </a:xfrm>
          <a:prstGeom prst="rect">
            <a:avLst/>
          </a:prstGeom>
        </p:spPr>
        <p:txBody>
          <a:bodyPr wrap="square">
            <a:spAutoFit/>
          </a:bodyPr>
          <a:lstStyle/>
          <a:p>
            <a:pPr>
              <a:lnSpc>
                <a:spcPct val="150000"/>
              </a:lnSpc>
            </a:pPr>
            <a:r>
              <a:rPr lang="el-GR" sz="2000" dirty="0" smtClean="0"/>
              <a:t>Στόχος τους είναι να ανακαλύψουν τους βαθύτερους νόμους που κυβερνούν το φυσικό κόσμο και να τους διατυπώσουν με τη μεγαλύτερη δυνατή ακρίβεια, σαφήνεια και απλότητα. </a:t>
            </a:r>
            <a:endParaRPr lang="en-US" sz="2000" dirty="0" smtClean="0"/>
          </a:p>
          <a:p>
            <a:pPr>
              <a:lnSpc>
                <a:spcPct val="150000"/>
              </a:lnSpc>
            </a:pPr>
            <a:r>
              <a:rPr lang="el-GR" sz="2000" dirty="0" smtClean="0"/>
              <a:t>Έτσι, προσπαθούν να περιγράψουν όλα τα φυσικά φαινόμενα με ένα ενιαίο σύνολο εννοιών. </a:t>
            </a:r>
            <a:endParaRPr lang="el-GR" sz="20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1+ppt_w/2"/>
                                          </p:val>
                                        </p:tav>
                                      </p:tavLst>
                                    </p:anim>
                                    <p:anim calcmode="lin" valueType="num">
                                      <p:cBhvr additive="base">
                                        <p:cTn id="7" dur="500"/>
                                        <p:tgtEl>
                                          <p:spTgt spid="5"/>
                                        </p:tgtEl>
                                        <p:attrNameLst>
                                          <p:attrName>ppt_y</p:attrName>
                                        </p:attrNameLst>
                                      </p:cBhvr>
                                      <p:tavLst>
                                        <p:tav tm="0">
                                          <p:val>
                                            <p:strVal val="ppt_y"/>
                                          </p:val>
                                        </p:tav>
                                        <p:tav tm="100000">
                                          <p:val>
                                            <p:strVal val="ppt_y"/>
                                          </p:val>
                                        </p:tav>
                                      </p:tavLst>
                                    </p:anim>
                                    <p:set>
                                      <p:cBhvr>
                                        <p:cTn id="8" dur="1" fill="hold">
                                          <p:stCondLst>
                                            <p:cond delay="499"/>
                                          </p:stCondLst>
                                        </p:cTn>
                                        <p:tgtEl>
                                          <p:spTgt spid="5"/>
                                        </p:tgtEl>
                                        <p:attrNameLst>
                                          <p:attrName>style.visibility</p:attrName>
                                        </p:attrNameLst>
                                      </p:cBhvr>
                                      <p:to>
                                        <p:strVal val="hidden"/>
                                      </p:to>
                                    </p:set>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Grp="1" noChangeArrowheads="1"/>
          </p:cNvSpPr>
          <p:nvPr>
            <p:ph type="title"/>
          </p:nvPr>
        </p:nvSpPr>
        <p:spPr>
          <a:xfrm>
            <a:off x="1237928" y="188640"/>
            <a:ext cx="7906072" cy="1143000"/>
          </a:xfrm>
        </p:spPr>
        <p:txBody>
          <a:bodyPr>
            <a:normAutofit/>
          </a:bodyPr>
          <a:lstStyle/>
          <a:p>
            <a:pPr eaLnBrk="1" hangingPunct="1">
              <a:defRPr/>
            </a:pPr>
            <a:r>
              <a:rPr lang="el-GR" sz="2800" b="1" dirty="0" smtClean="0"/>
              <a:t>Δύο πολύ σημαντικές ανακαλύψεις των φυσικών</a:t>
            </a:r>
          </a:p>
        </p:txBody>
      </p:sp>
      <p:sp>
        <p:nvSpPr>
          <p:cNvPr id="5" name="4 - Ορθογώνιο"/>
          <p:cNvSpPr/>
          <p:nvPr/>
        </p:nvSpPr>
        <p:spPr>
          <a:xfrm>
            <a:off x="1403648" y="1484784"/>
            <a:ext cx="7488832" cy="1282402"/>
          </a:xfrm>
          <a:prstGeom prst="rect">
            <a:avLst/>
          </a:prstGeom>
        </p:spPr>
        <p:txBody>
          <a:bodyPr wrap="square">
            <a:spAutoFit/>
          </a:bodyPr>
          <a:lstStyle/>
          <a:p>
            <a:pPr>
              <a:lnSpc>
                <a:spcPct val="150000"/>
              </a:lnSpc>
            </a:pPr>
            <a:r>
              <a:rPr lang="el-GR" dirty="0" smtClean="0"/>
              <a:t>Δυο τέτοιες βασικές έννοιες είναι η ενέργεια και η αλληλεπίδραση, οι οποίες μαζί με την αντίληψη που έχουμε για τη μικροσκοπική δομή της ύλης, μας βοηθούν στην πληρέστερη ερμηνεία των φαινομένων</a:t>
            </a:r>
            <a:r>
              <a:rPr lang="en-US" dirty="0" smtClean="0"/>
              <a:t>.</a:t>
            </a:r>
            <a:endParaRPr lang="el-GR" dirty="0"/>
          </a:p>
        </p:txBody>
      </p:sp>
      <p:sp>
        <p:nvSpPr>
          <p:cNvPr id="96257" name="Rectangle 1"/>
          <p:cNvSpPr>
            <a:spLocks noChangeArrowheads="1"/>
          </p:cNvSpPr>
          <p:nvPr/>
        </p:nvSpPr>
        <p:spPr bwMode="auto">
          <a:xfrm>
            <a:off x="3779912" y="3212976"/>
            <a:ext cx="5112568" cy="25340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Η ενέργεια συνδέεται αναπόσπαστα με κάθε μεταβολή. </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Λέμε ότι ένα σώμα έχει ενέργεια όταν μπορεί να προκαλέσει μεταβολές. </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Η ενέργεια εμφανίζεται με διάφορες μορφές και διατηρείται στις φυσικές μεταβολές. </a:t>
            </a:r>
            <a:endParaRPr kumimoji="0" lang="en-US" b="0" i="0" u="none" strike="noStrike" cap="none" normalizeH="0" baseline="0" dirty="0" smtClean="0">
              <a:ln>
                <a:noFill/>
              </a:ln>
              <a:solidFill>
                <a:srgbClr val="000000"/>
              </a:solidFill>
              <a:effectLst/>
              <a:latin typeface="Arial" pitchFamily="34" charset="0"/>
              <a:cs typeface="Arial" pitchFamily="34" charset="0"/>
            </a:endParaRPr>
          </a:p>
        </p:txBody>
      </p:sp>
      <p:pic>
        <p:nvPicPr>
          <p:cNvPr id="96261" name="Picture 5" descr="ακρογιαλιές,ακτογραμμές,ανεμόμυλοι,βάρκες,βιομηχανία,Ελλάδα,Έλληνες,ενέργεια,θάλασσες,θαλασσογραφίες,κτίρια,μετακίνηση,φύση"/>
          <p:cNvPicPr>
            <a:picLocks noChangeAspect="1" noChangeArrowheads="1"/>
          </p:cNvPicPr>
          <p:nvPr/>
        </p:nvPicPr>
        <p:blipFill>
          <a:blip r:embed="rId2" cstate="print"/>
          <a:srcRect/>
          <a:stretch>
            <a:fillRect/>
          </a:stretch>
        </p:blipFill>
        <p:spPr bwMode="auto">
          <a:xfrm>
            <a:off x="1115616" y="3140968"/>
            <a:ext cx="2664296" cy="2664296"/>
          </a:xfrm>
          <a:prstGeom prst="rect">
            <a:avLst/>
          </a:prstGeom>
          <a:noFill/>
        </p:spPr>
      </p:pic>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Grp="1" noChangeArrowheads="1"/>
          </p:cNvSpPr>
          <p:nvPr>
            <p:ph type="title"/>
          </p:nvPr>
        </p:nvSpPr>
        <p:spPr>
          <a:xfrm>
            <a:off x="1237928" y="188640"/>
            <a:ext cx="7906072" cy="1143000"/>
          </a:xfrm>
        </p:spPr>
        <p:txBody>
          <a:bodyPr>
            <a:normAutofit/>
          </a:bodyPr>
          <a:lstStyle/>
          <a:p>
            <a:pPr eaLnBrk="1" hangingPunct="1">
              <a:defRPr/>
            </a:pPr>
            <a:r>
              <a:rPr lang="el-GR" sz="2800" b="1" dirty="0" smtClean="0"/>
              <a:t>Δύο πολύ σημαντικές ανακαλύψεις των φυσικών</a:t>
            </a:r>
          </a:p>
        </p:txBody>
      </p:sp>
      <p:sp>
        <p:nvSpPr>
          <p:cNvPr id="96257" name="Rectangle 1"/>
          <p:cNvSpPr>
            <a:spLocks noChangeArrowheads="1"/>
          </p:cNvSpPr>
          <p:nvPr/>
        </p:nvSpPr>
        <p:spPr bwMode="auto">
          <a:xfrm>
            <a:off x="1475656" y="1484784"/>
            <a:ext cx="5112568" cy="3266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lang="el-GR" sz="2000" dirty="0" smtClean="0">
                <a:solidFill>
                  <a:srgbClr val="000000"/>
                </a:solidFill>
                <a:latin typeface="Arial" pitchFamily="34" charset="0"/>
                <a:cs typeface="Arial" pitchFamily="34" charset="0"/>
              </a:rPr>
              <a:t>Ό</a:t>
            </a:r>
            <a:r>
              <a:rPr kumimoji="0" lang="el-GR" sz="2000" b="0" i="0" u="none" strike="noStrike" cap="none" normalizeH="0" baseline="0" dirty="0" smtClean="0">
                <a:ln>
                  <a:noFill/>
                </a:ln>
                <a:solidFill>
                  <a:srgbClr val="000000"/>
                </a:solidFill>
                <a:effectLst/>
                <a:latin typeface="Arial" pitchFamily="34" charset="0"/>
                <a:cs typeface="Arial" pitchFamily="34" charset="0"/>
              </a:rPr>
              <a:t>ταν ο άνεμος κινεί ένα ιστιοφόρο, μεταφέρεται ενέργεια από τον άνεμο στο ιστιοφόρο. </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Arial" pitchFamily="34" charset="0"/>
                <a:cs typeface="Arial" pitchFamily="34" charset="0"/>
              </a:rPr>
              <a:t>Όση ποσότητα ενέργειας έχασε ο άνεμος ακριβώς τόση κέρδισε το ιστιοφόρο, έτσι ώστε η συνολική ενέργεια του ανέμου και του ιστιοφόρου διατηρείται σταθερή.</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14" descr="j0292152"/>
          <p:cNvPicPr>
            <a:picLocks noChangeAspect="1" noChangeArrowheads="1"/>
          </p:cNvPicPr>
          <p:nvPr/>
        </p:nvPicPr>
        <p:blipFill>
          <a:blip r:embed="rId2" cstate="print"/>
          <a:srcRect/>
          <a:stretch>
            <a:fillRect/>
          </a:stretch>
        </p:blipFill>
        <p:spPr bwMode="auto">
          <a:xfrm>
            <a:off x="6660232" y="1988840"/>
            <a:ext cx="1902336" cy="2257673"/>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l-GR" sz="4000" dirty="0" smtClean="0"/>
              <a:t>Τι μελετούν οι φυσικές επιστήμες;</a:t>
            </a:r>
          </a:p>
        </p:txBody>
      </p:sp>
      <p:sp>
        <p:nvSpPr>
          <p:cNvPr id="18433" name="Rectangle 1"/>
          <p:cNvSpPr>
            <a:spLocks noChangeArrowheads="1"/>
          </p:cNvSpPr>
          <p:nvPr/>
        </p:nvSpPr>
        <p:spPr bwMode="auto">
          <a:xfrm>
            <a:off x="1403648" y="3429000"/>
            <a:ext cx="4464496" cy="25340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Πόσα διαφορετικά είδη τέτοιων σωματιδίων υπάρχουν; </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Ποιες είναι οι ιδιότητές τους; </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Πώς αλληλεπιδρούν μεταξύ τους; </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Ερωτήματα σαν αυτά απασχολούσαν τους φιλόσοφους από την αρχαιότητα.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descr="C:\Users\USER\AppData\Local\Temp\FineReader10\media\image4.jpeg"/>
          <p:cNvPicPr>
            <a:picLocks noChangeAspect="1" noChangeArrowheads="1"/>
          </p:cNvPicPr>
          <p:nvPr/>
        </p:nvPicPr>
        <p:blipFill>
          <a:blip r:embed="rId2" r:link="rId3" cstate="print">
            <a:lum bright="-10000" contrast="30000"/>
          </a:blip>
          <a:srcRect/>
          <a:stretch>
            <a:fillRect/>
          </a:stretch>
        </p:blipFill>
        <p:spPr bwMode="auto">
          <a:xfrm>
            <a:off x="6156176" y="3429000"/>
            <a:ext cx="2330450" cy="2492375"/>
          </a:xfrm>
          <a:prstGeom prst="rect">
            <a:avLst/>
          </a:prstGeom>
          <a:noFill/>
          <a:ln w="9525">
            <a:noFill/>
            <a:miter lim="800000"/>
            <a:headEnd/>
            <a:tailEnd/>
          </a:ln>
        </p:spPr>
      </p:pic>
      <p:sp>
        <p:nvSpPr>
          <p:cNvPr id="5" name="4 - Ορθογώνιο"/>
          <p:cNvSpPr/>
          <p:nvPr/>
        </p:nvSpPr>
        <p:spPr>
          <a:xfrm>
            <a:off x="1547664" y="1196752"/>
            <a:ext cx="6696744" cy="2118529"/>
          </a:xfrm>
          <a:prstGeom prst="rect">
            <a:avLst/>
          </a:prstGeom>
        </p:spPr>
        <p:txBody>
          <a:bodyPr wrap="square">
            <a:spAutoFit/>
          </a:bodyPr>
          <a:lstStyle/>
          <a:p>
            <a:pPr lvl="0">
              <a:lnSpc>
                <a:spcPct val="150000"/>
              </a:lnSpc>
            </a:pPr>
            <a:r>
              <a:rPr lang="el-GR" dirty="0" smtClean="0">
                <a:solidFill>
                  <a:srgbClr val="000000"/>
                </a:solidFill>
                <a:latin typeface="Arial" pitchFamily="34" charset="0"/>
                <a:cs typeface="Arial" pitchFamily="34" charset="0"/>
              </a:rPr>
              <a:t>Με τη βοήθεια των αισθήσεων αντιλαμβανόμαστε τα υλικά σώματα που υπάρχουν γύρω μας. Με τη βοήθεια της φυσικής «επεκτείναμε» τις αισθήσεις μας και διαπιστώσαμε ότι τα σώματα αποτελούνται από ένα πλήθος μικροσκοπικών σωματιδίων. </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1000"/>
                                        <p:tgtEl>
                                          <p:spTgt spid="5"/>
                                        </p:tgtEl>
                                      </p:cBhvr>
                                    </p:animEffect>
                                    <p:set>
                                      <p:cBhvr>
                                        <p:cTn id="7" dur="1" fill="hold">
                                          <p:stCondLst>
                                            <p:cond delay="999"/>
                                          </p:stCondLst>
                                        </p:cTn>
                                        <p:tgtEl>
                                          <p:spTgt spid="5"/>
                                        </p:tgtEl>
                                        <p:attrNameLst>
                                          <p:attrName>style.visibility</p:attrName>
                                        </p:attrNameLst>
                                      </p:cBhvr>
                                      <p:to>
                                        <p:strVal val="hidden"/>
                                      </p:to>
                                    </p:set>
                                  </p:childTnLst>
                                </p:cTn>
                              </p:par>
                              <p:par>
                                <p:cTn id="8" presetID="8" presetClass="entr" presetSubtype="32" fill="hold" grpId="0" nodeType="withEffect">
                                  <p:stCondLst>
                                    <p:cond delay="0"/>
                                  </p:stCondLst>
                                  <p:childTnLst>
                                    <p:set>
                                      <p:cBhvr>
                                        <p:cTn id="9" dur="1" fill="hold">
                                          <p:stCondLst>
                                            <p:cond delay="0"/>
                                          </p:stCondLst>
                                        </p:cTn>
                                        <p:tgtEl>
                                          <p:spTgt spid="18433"/>
                                        </p:tgtEl>
                                        <p:attrNameLst>
                                          <p:attrName>style.visibility</p:attrName>
                                        </p:attrNameLst>
                                      </p:cBhvr>
                                      <p:to>
                                        <p:strVal val="visible"/>
                                      </p:to>
                                    </p:set>
                                    <p:animEffect transition="in" filter="diamond(out)">
                                      <p:cBhvr>
                                        <p:cTn id="10" dur="1000"/>
                                        <p:tgtEl>
                                          <p:spTgt spid="18433"/>
                                        </p:tgtEl>
                                      </p:cBhvr>
                                    </p:animEffect>
                                  </p:childTnLst>
                                </p:cTn>
                              </p:par>
                              <p:par>
                                <p:cTn id="11" presetID="8" presetClass="entr" presetSubtype="32"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out)">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Ref idx="1003">
        <a:schemeClr val="bg2"/>
      </p:bgRef>
    </p:bg>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l-GR" sz="4000" dirty="0" smtClean="0"/>
              <a:t>Τι μελετούν οι φυσικές επιστήμες;</a:t>
            </a:r>
          </a:p>
        </p:txBody>
      </p:sp>
      <p:sp>
        <p:nvSpPr>
          <p:cNvPr id="18433" name="Rectangle 1"/>
          <p:cNvSpPr>
            <a:spLocks noChangeArrowheads="1"/>
          </p:cNvSpPr>
          <p:nvPr/>
        </p:nvSpPr>
        <p:spPr bwMode="auto">
          <a:xfrm>
            <a:off x="1475656" y="1628800"/>
            <a:ext cx="4104456"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Σήμερα είναι από τα κύρια ερωτήματα στα οποία οι ερευνητές φυσικοί προσπαθούν να δώσουν απαντήσεις. </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Arial" pitchFamily="34" charset="0"/>
                <a:cs typeface="Arial" pitchFamily="34" charset="0"/>
              </a:rPr>
              <a:t>Γενικά, η φυσική είναι η επιστήμη που μελετά τις ιδιότητες σωμάτων μικρών, όπως τα άτομα και μεγάλων όπως οι γαλαξίες. </a:t>
            </a:r>
          </a:p>
        </p:txBody>
      </p:sp>
      <p:pic>
        <p:nvPicPr>
          <p:cNvPr id="7" name="Picture 9" descr="j0251301"/>
          <p:cNvPicPr>
            <a:picLocks noGrp="1" noChangeAspect="1" noChangeArrowheads="1"/>
          </p:cNvPicPr>
          <p:nvPr>
            <p:ph sz="quarter" idx="4294967295"/>
          </p:nvPr>
        </p:nvPicPr>
        <p:blipFill>
          <a:blip r:embed="rId3" cstate="print"/>
          <a:srcRect/>
          <a:stretch>
            <a:fillRect/>
          </a:stretch>
        </p:blipFill>
        <p:spPr>
          <a:xfrm>
            <a:off x="5868144" y="1916832"/>
            <a:ext cx="2859088" cy="2374900"/>
          </a:xfrm>
          <a:prstGeom prst="rect">
            <a:avLst/>
          </a:prstGeom>
          <a:solidFill>
            <a:srgbClr val="3366FF"/>
          </a:solidFill>
        </p:spPr>
      </p:pic>
      <p:sp>
        <p:nvSpPr>
          <p:cNvPr id="8" name="7 - Ορθογώνιο"/>
          <p:cNvSpPr/>
          <p:nvPr/>
        </p:nvSpPr>
        <p:spPr>
          <a:xfrm>
            <a:off x="1619672" y="4797152"/>
            <a:ext cx="6840760" cy="923330"/>
          </a:xfrm>
          <a:prstGeom prst="rect">
            <a:avLst/>
          </a:prstGeom>
        </p:spPr>
        <p:txBody>
          <a:bodyPr wrap="square">
            <a:spAutoFit/>
          </a:bodyPr>
          <a:lstStyle/>
          <a:p>
            <a:pPr lvl="0">
              <a:lnSpc>
                <a:spcPct val="150000"/>
              </a:lnSpc>
            </a:pPr>
            <a:r>
              <a:rPr lang="el-GR" dirty="0" smtClean="0">
                <a:solidFill>
                  <a:srgbClr val="000000"/>
                </a:solidFill>
                <a:latin typeface="Arial" pitchFamily="34" charset="0"/>
                <a:cs typeface="Arial" pitchFamily="34" charset="0"/>
              </a:rPr>
              <a:t>Μελετά το χώρο, το χρόνο, την ύλη και την ενέργεια καθώς και τον τρόπο που αυτά συσχετίζονται.</a:t>
            </a:r>
            <a:endParaRPr lang="el-GR" dirty="0" smtClean="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l-GR" sz="4000" b="1" dirty="0" smtClean="0"/>
              <a:t>Η γλώσσα της φυσικής</a:t>
            </a:r>
            <a:r>
              <a:rPr lang="el-GR" sz="3200" b="1" dirty="0" smtClean="0"/>
              <a:t>.</a:t>
            </a:r>
            <a:endParaRPr lang="el-GR" sz="4000" dirty="0"/>
          </a:p>
        </p:txBody>
      </p:sp>
      <p:sp>
        <p:nvSpPr>
          <p:cNvPr id="18433" name="Rectangle 1"/>
          <p:cNvSpPr>
            <a:spLocks noChangeArrowheads="1"/>
          </p:cNvSpPr>
          <p:nvPr/>
        </p:nvSpPr>
        <p:spPr bwMode="auto">
          <a:xfrm>
            <a:off x="1475656" y="1458655"/>
            <a:ext cx="446449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ct val="150000"/>
              </a:lnSpc>
            </a:pPr>
            <a:r>
              <a:rPr lang="el-GR" dirty="0" smtClean="0"/>
              <a:t>Τα φαινόμενα που μελετά η φυσική μπορούν να περιγραφούν με τη χρήση κάποιων κοινών, βασικών εννοιών. </a:t>
            </a:r>
          </a:p>
          <a:p>
            <a:pPr lvl="0">
              <a:lnSpc>
                <a:spcPct val="150000"/>
              </a:lnSpc>
            </a:pPr>
            <a:r>
              <a:rPr lang="el-GR" dirty="0" smtClean="0"/>
              <a:t>Όπως για παράδειγμα, ο «</a:t>
            </a:r>
            <a:r>
              <a:rPr lang="el-GR" b="1" dirty="0" smtClean="0"/>
              <a:t>χώρος</a:t>
            </a:r>
            <a:r>
              <a:rPr lang="el-GR" dirty="0" smtClean="0"/>
              <a:t>», ο «</a:t>
            </a:r>
            <a:r>
              <a:rPr lang="el-GR" b="1" dirty="0" smtClean="0"/>
              <a:t>χρόνος</a:t>
            </a:r>
            <a:r>
              <a:rPr lang="el-GR" dirty="0" smtClean="0"/>
              <a:t>», η «</a:t>
            </a:r>
            <a:r>
              <a:rPr lang="el-GR" b="1" dirty="0" smtClean="0"/>
              <a:t>κίνηση</a:t>
            </a:r>
            <a:r>
              <a:rPr lang="el-GR" dirty="0" smtClean="0"/>
              <a:t>» των σωμάτων, οι «</a:t>
            </a:r>
            <a:r>
              <a:rPr lang="el-GR" b="1" dirty="0" smtClean="0"/>
              <a:t>αλληλεπιδράσεις</a:t>
            </a:r>
            <a:r>
              <a:rPr lang="el-GR" dirty="0" smtClean="0"/>
              <a:t>» τους κτλ. </a:t>
            </a:r>
          </a:p>
          <a:p>
            <a:pPr lvl="0">
              <a:lnSpc>
                <a:spcPct val="150000"/>
              </a:lnSpc>
            </a:pPr>
            <a:r>
              <a:rPr lang="el-GR" dirty="0" smtClean="0"/>
              <a:t>Αυτές συνθέτουν το </a:t>
            </a:r>
            <a:r>
              <a:rPr lang="el-GR" b="1" dirty="0" smtClean="0"/>
              <a:t>λεξιλόγιο της γλώσσας της φυσικής.</a:t>
            </a:r>
            <a:endParaRPr kumimoji="0" lang="el-GR" b="1"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descr="C:\Users\USER\AppData\Local\Temp\FineReader10\media\image4.jpeg"/>
          <p:cNvPicPr>
            <a:picLocks noChangeAspect="1" noChangeArrowheads="1"/>
          </p:cNvPicPr>
          <p:nvPr/>
        </p:nvPicPr>
        <p:blipFill>
          <a:blip r:embed="rId2" r:link="rId3" cstate="print">
            <a:lum bright="-10000" contrast="30000"/>
          </a:blip>
          <a:srcRect/>
          <a:stretch>
            <a:fillRect/>
          </a:stretch>
        </p:blipFill>
        <p:spPr bwMode="auto">
          <a:xfrm>
            <a:off x="6084168" y="1700808"/>
            <a:ext cx="2330450" cy="2492375"/>
          </a:xfrm>
          <a:prstGeom prst="rect">
            <a:avLst/>
          </a:prstGeom>
          <a:noFill/>
          <a:ln w="9525">
            <a:noFill/>
            <a:miter lim="800000"/>
            <a:headEnd/>
            <a:tailEnd/>
          </a:ln>
        </p:spPr>
      </p:pic>
      <p:sp>
        <p:nvSpPr>
          <p:cNvPr id="5" name="4 - Ορθογώνιο"/>
          <p:cNvSpPr/>
          <p:nvPr/>
        </p:nvSpPr>
        <p:spPr>
          <a:xfrm>
            <a:off x="1619672" y="4869160"/>
            <a:ext cx="6912768" cy="1697901"/>
          </a:xfrm>
          <a:prstGeom prst="rect">
            <a:avLst/>
          </a:prstGeom>
        </p:spPr>
        <p:txBody>
          <a:bodyPr wrap="square">
            <a:spAutoFit/>
          </a:bodyPr>
          <a:lstStyle/>
          <a:p>
            <a:pPr>
              <a:lnSpc>
                <a:spcPct val="150000"/>
              </a:lnSpc>
            </a:pPr>
            <a:r>
              <a:rPr lang="el-GR" dirty="0" smtClean="0"/>
              <a:t>Οι σχέσεις που συνδέουν τις έννοιες της φυσικής εκφράζονται με τους νόμους της φυσικής. </a:t>
            </a:r>
          </a:p>
          <a:p>
            <a:pPr>
              <a:lnSpc>
                <a:spcPct val="150000"/>
              </a:lnSpc>
            </a:pPr>
            <a:r>
              <a:rPr lang="el-GR" dirty="0" smtClean="0"/>
              <a:t>Οι έννοιες και οι νόμοι της φυσικής χρησιμοποιούνται και στις άλλες φυσικές επιστήμες.</a:t>
            </a:r>
            <a:endParaRPr lang="el-G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1000"/>
                                        <p:tgtEl>
                                          <p:spTgt spid="18433"/>
                                        </p:tgtEl>
                                      </p:cBhvr>
                                    </p:animEffect>
                                    <p:set>
                                      <p:cBhvr>
                                        <p:cTn id="7" dur="1" fill="hold">
                                          <p:stCondLst>
                                            <p:cond delay="999"/>
                                          </p:stCondLst>
                                        </p:cTn>
                                        <p:tgtEl>
                                          <p:spTgt spid="18433"/>
                                        </p:tgtEl>
                                        <p:attrNameLst>
                                          <p:attrName>style.visibility</p:attrName>
                                        </p:attrNameLst>
                                      </p:cBhvr>
                                      <p:to>
                                        <p:strVal val="hidden"/>
                                      </p:to>
                                    </p:set>
                                  </p:childTnLst>
                                </p:cTn>
                              </p:par>
                              <p:par>
                                <p:cTn id="8" presetID="8"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out)">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el-GR" sz="4000" b="1" dirty="0" smtClean="0"/>
              <a:t>Η γλώσσα της φυσικής</a:t>
            </a:r>
            <a:r>
              <a:rPr lang="el-GR" sz="3200" b="1" dirty="0" smtClean="0"/>
              <a:t>.</a:t>
            </a:r>
            <a:endParaRPr lang="el-GR" sz="4000" dirty="0" smtClean="0"/>
          </a:p>
        </p:txBody>
      </p:sp>
      <p:sp>
        <p:nvSpPr>
          <p:cNvPr id="18433" name="Rectangle 1"/>
          <p:cNvSpPr>
            <a:spLocks noChangeArrowheads="1"/>
          </p:cNvSpPr>
          <p:nvPr/>
        </p:nvSpPr>
        <p:spPr bwMode="auto">
          <a:xfrm>
            <a:off x="1331640" y="1484784"/>
            <a:ext cx="446449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l-GR" dirty="0" smtClean="0"/>
              <a:t>Η μεγάλη εξέλιξη της φυσικής ξεκίνησε το 17ο αιώνα, με την εισαγωγή του πειράματος στη μεθοδολογία της και τη διατύπωση των νόμων της στη γλώσσα των μαθηματικών, δηλαδή με τη χρήση εξισώσεων ή γραφικών παραστάσεων. </a:t>
            </a:r>
          </a:p>
          <a:p>
            <a:pPr lvl="0"/>
            <a:r>
              <a:rPr lang="el-GR" dirty="0" smtClean="0"/>
              <a:t>Τα μαθηματικά και το πείραμα συνετέλεσαν στην τεράστια ανάπτυξη της φυσικής.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pic>
        <p:nvPicPr>
          <p:cNvPr id="99330" name="Picture 2" descr="C:\Users\USER\AppData\Local\Temp\FineReader10\media\image5.jpeg"/>
          <p:cNvPicPr>
            <a:picLocks noChangeAspect="1" noChangeArrowheads="1"/>
          </p:cNvPicPr>
          <p:nvPr/>
        </p:nvPicPr>
        <p:blipFill>
          <a:blip r:embed="rId2" r:link="rId3" cstate="print">
            <a:lum bright="-10000" contrast="30000"/>
          </a:blip>
          <a:srcRect/>
          <a:stretch>
            <a:fillRect/>
          </a:stretch>
        </p:blipFill>
        <p:spPr bwMode="auto">
          <a:xfrm>
            <a:off x="1403648" y="4797152"/>
            <a:ext cx="3513483" cy="1082353"/>
          </a:xfrm>
          <a:prstGeom prst="rect">
            <a:avLst/>
          </a:prstGeom>
          <a:noFill/>
          <a:ln w="9525">
            <a:noFill/>
            <a:miter lim="800000"/>
            <a:headEnd/>
            <a:tailEnd/>
          </a:ln>
        </p:spPr>
      </p:pic>
      <p:pic>
        <p:nvPicPr>
          <p:cNvPr id="99331" name="Picture 3" descr="C:\Users\USER\AppData\Local\Temp\FineReader10\media\image2.jpeg"/>
          <p:cNvPicPr>
            <a:picLocks noChangeAspect="1" noChangeArrowheads="1"/>
          </p:cNvPicPr>
          <p:nvPr/>
        </p:nvPicPr>
        <p:blipFill>
          <a:blip r:embed="rId4" r:link="rId5" cstate="print">
            <a:lum bright="-10000" contrast="30000"/>
          </a:blip>
          <a:srcRect/>
          <a:stretch>
            <a:fillRect/>
          </a:stretch>
        </p:blipFill>
        <p:spPr bwMode="auto">
          <a:xfrm>
            <a:off x="6732240" y="1556792"/>
            <a:ext cx="1368152" cy="2676189"/>
          </a:xfrm>
          <a:prstGeom prst="rect">
            <a:avLst/>
          </a:prstGeom>
          <a:ln>
            <a:noFill/>
          </a:ln>
          <a:effectLst>
            <a:outerShdw blurRad="292100" dist="139700" dir="2700000" algn="tl" rotWithShape="0">
              <a:srgbClr val="333333">
                <a:alpha val="65000"/>
              </a:srgbClr>
            </a:outerShdw>
          </a:effectLst>
        </p:spPr>
      </p:pic>
      <p:sp>
        <p:nvSpPr>
          <p:cNvPr id="7" name="6 - Ορθογώνιο"/>
          <p:cNvSpPr/>
          <p:nvPr/>
        </p:nvSpPr>
        <p:spPr>
          <a:xfrm>
            <a:off x="5148064" y="4437112"/>
            <a:ext cx="3744416" cy="2062103"/>
          </a:xfrm>
          <a:prstGeom prst="rect">
            <a:avLst/>
          </a:prstGeom>
        </p:spPr>
        <p:txBody>
          <a:bodyPr wrap="square">
            <a:spAutoFit/>
          </a:bodyPr>
          <a:lstStyle/>
          <a:p>
            <a:r>
              <a:rPr lang="el-GR" sz="1600" i="1" dirty="0" smtClean="0"/>
              <a:t>Γαλιλαίος: Φυσικός που έζησε στην Ιταλία (1564-1642) και θεωρείται από τους θεμελιωτές της επιστημονικής μεθόδου. </a:t>
            </a:r>
          </a:p>
          <a:p>
            <a:r>
              <a:rPr lang="el-GR" sz="1600" i="1" dirty="0" smtClean="0"/>
              <a:t>Με τον Γαλιλαίο αρχίζει μια νέα περίοδος για τις επιστήμες που ονομάστηκε «επιστημονική επανάσταση»</a:t>
            </a:r>
            <a:endParaRPr lang="el-GR" sz="1600" i="1" dirty="0"/>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11" descr="j0286068"/>
          <p:cNvPicPr>
            <a:picLocks noGrp="1" noChangeAspect="1" noChangeArrowheads="1"/>
          </p:cNvPicPr>
          <p:nvPr>
            <p:ph sz="quarter" idx="4"/>
          </p:nvPr>
        </p:nvPicPr>
        <p:blipFill>
          <a:blip r:embed="rId2" cstate="print">
            <a:lum bright="40000"/>
          </a:blip>
          <a:stretch>
            <a:fillRect/>
          </a:stretch>
        </p:blipFill>
        <p:spPr>
          <a:xfrm>
            <a:off x="6156176" y="1340768"/>
            <a:ext cx="625450" cy="937260"/>
          </a:xfrm>
          <a:noFill/>
        </p:spPr>
      </p:pic>
      <p:pic>
        <p:nvPicPr>
          <p:cNvPr id="20483" name="Picture 8" descr="j0149887"/>
          <p:cNvPicPr>
            <a:picLocks noGrp="1" noChangeAspect="1" noChangeArrowheads="1"/>
          </p:cNvPicPr>
          <p:nvPr>
            <p:ph sz="quarter" idx="1"/>
          </p:nvPr>
        </p:nvPicPr>
        <p:blipFill>
          <a:blip r:embed="rId3" cstate="print">
            <a:lum bright="30000"/>
          </a:blip>
          <a:srcRect/>
          <a:stretch>
            <a:fillRect/>
          </a:stretch>
        </p:blipFill>
        <p:spPr>
          <a:xfrm>
            <a:off x="4427984" y="2564904"/>
            <a:ext cx="1268412" cy="1016000"/>
          </a:xfrm>
        </p:spPr>
      </p:pic>
      <p:pic>
        <p:nvPicPr>
          <p:cNvPr id="20484" name="Picture 9" descr="j0199549"/>
          <p:cNvPicPr>
            <a:picLocks noGrp="1" noChangeAspect="1" noChangeArrowheads="1"/>
          </p:cNvPicPr>
          <p:nvPr>
            <p:ph sz="quarter" idx="2"/>
          </p:nvPr>
        </p:nvPicPr>
        <p:blipFill>
          <a:blip r:embed="rId4" cstate="print">
            <a:lum bright="40000"/>
          </a:blip>
          <a:stretch>
            <a:fillRect/>
          </a:stretch>
        </p:blipFill>
        <p:spPr>
          <a:xfrm>
            <a:off x="1691680" y="4221088"/>
            <a:ext cx="1296144" cy="1391918"/>
          </a:xfrm>
        </p:spPr>
      </p:pic>
      <p:pic>
        <p:nvPicPr>
          <p:cNvPr id="20487" name="Picture 14" descr="j0215086"/>
          <p:cNvPicPr>
            <a:picLocks noChangeAspect="1" noChangeArrowheads="1"/>
          </p:cNvPicPr>
          <p:nvPr/>
        </p:nvPicPr>
        <p:blipFill>
          <a:blip r:embed="rId5" cstate="print">
            <a:lum bright="30000"/>
          </a:blip>
          <a:srcRect/>
          <a:stretch>
            <a:fillRect/>
          </a:stretch>
        </p:blipFill>
        <p:spPr bwMode="auto">
          <a:xfrm>
            <a:off x="4644008" y="4869160"/>
            <a:ext cx="874070" cy="1368152"/>
          </a:xfrm>
          <a:prstGeom prst="rect">
            <a:avLst/>
          </a:prstGeom>
          <a:noFill/>
          <a:ln w="9525">
            <a:noFill/>
            <a:miter lim="800000"/>
            <a:headEnd/>
            <a:tailEnd/>
          </a:ln>
        </p:spPr>
      </p:pic>
      <p:pic>
        <p:nvPicPr>
          <p:cNvPr id="20485" name="Picture 10" descr="j0157763"/>
          <p:cNvPicPr>
            <a:picLocks noGrp="1" noChangeAspect="1" noChangeArrowheads="1"/>
          </p:cNvPicPr>
          <p:nvPr>
            <p:ph sz="quarter" idx="3"/>
          </p:nvPr>
        </p:nvPicPr>
        <p:blipFill>
          <a:blip r:embed="rId6" cstate="print">
            <a:lum bright="30000"/>
          </a:blip>
          <a:srcRect/>
          <a:stretch>
            <a:fillRect/>
          </a:stretch>
        </p:blipFill>
        <p:spPr>
          <a:xfrm>
            <a:off x="1691680" y="1484784"/>
            <a:ext cx="1498915" cy="1512168"/>
          </a:xfrm>
          <a:noFill/>
        </p:spPr>
      </p:pic>
      <p:sp>
        <p:nvSpPr>
          <p:cNvPr id="45060" name="Rectangle 4"/>
          <p:cNvSpPr>
            <a:spLocks noGrp="1" noChangeArrowheads="1"/>
          </p:cNvSpPr>
          <p:nvPr>
            <p:ph type="title" sz="quarter"/>
          </p:nvPr>
        </p:nvSpPr>
        <p:spPr>
          <a:xfrm>
            <a:off x="1043608" y="188640"/>
            <a:ext cx="7992888" cy="1152128"/>
          </a:xfrm>
        </p:spPr>
        <p:txBody>
          <a:bodyPr>
            <a:normAutofit/>
          </a:bodyPr>
          <a:lstStyle/>
          <a:p>
            <a:pPr eaLnBrk="1" hangingPunct="1">
              <a:defRPr/>
            </a:pPr>
            <a:r>
              <a:rPr lang="el-GR" sz="3000" b="1" dirty="0" smtClean="0"/>
              <a:t>Η Φυσική σχετίζεται άμεσα με την Τεχνολογία.</a:t>
            </a:r>
            <a:endParaRPr lang="el-GR" sz="3000" b="1" dirty="0" smtClean="0">
              <a:solidFill>
                <a:schemeClr val="accent4">
                  <a:lumMod val="75000"/>
                </a:schemeClr>
              </a:solidFill>
            </a:endParaRPr>
          </a:p>
        </p:txBody>
      </p:sp>
      <p:sp>
        <p:nvSpPr>
          <p:cNvPr id="8" name="7 - Ορθογώνιο"/>
          <p:cNvSpPr/>
          <p:nvPr/>
        </p:nvSpPr>
        <p:spPr>
          <a:xfrm>
            <a:off x="1403648" y="1124744"/>
            <a:ext cx="5256584" cy="5437386"/>
          </a:xfrm>
          <a:prstGeom prst="rect">
            <a:avLst/>
          </a:prstGeom>
        </p:spPr>
        <p:txBody>
          <a:bodyPr wrap="square">
            <a:spAutoFit/>
          </a:bodyPr>
          <a:lstStyle/>
          <a:p>
            <a:pPr>
              <a:lnSpc>
                <a:spcPct val="150000"/>
              </a:lnSpc>
            </a:pPr>
            <a:r>
              <a:rPr lang="el-GR" dirty="0" smtClean="0"/>
              <a:t>Οι φυσικές επιστήμες σχετίζονται με την τεχνολογία. </a:t>
            </a:r>
          </a:p>
          <a:p>
            <a:pPr>
              <a:lnSpc>
                <a:spcPct val="150000"/>
              </a:lnSpc>
            </a:pPr>
            <a:r>
              <a:rPr lang="el-GR" dirty="0" smtClean="0"/>
              <a:t>Αν και η τεχνολογία έχει μια αυτοδύναμη ανάπτυξη, αρκετές από τις σημαντικότερες εφαρμογές της προέκυψαν από την εξέλιξη των φυσικών επιστημών. </a:t>
            </a:r>
          </a:p>
          <a:p>
            <a:pPr>
              <a:lnSpc>
                <a:spcPct val="150000"/>
              </a:lnSpc>
            </a:pPr>
            <a:r>
              <a:rPr lang="el-GR" dirty="0" smtClean="0"/>
              <a:t>Πολλά επιτεύγματα που χαρακτηρίζουν το σύγχρονο πολιτισμό, όπως οι ραδιοεπικοινωνίες, οι ηλεκτρονικές εφαρμογές (κατασκευή ηλεκτρονικών υπολογιστών κ.ά.), η πυρηνική τεχνολογία, τα διαστημικά ταξίδια πραγματοποιήθηκαν χάρη στην ανάπτυξη της φυσικής και γενικότερα των φυσικών επιστημών.</a:t>
            </a:r>
            <a:endParaRPr lang="el-G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nodeType="clickEffect">
                                  <p:stCondLst>
                                    <p:cond delay="0"/>
                                  </p:stCondLst>
                                  <p:childTnLst>
                                    <p:anim calcmode="lin" valueType="num">
                                      <p:cBhvr additive="base">
                                        <p:cTn id="6" dur="500"/>
                                        <p:tgtEl>
                                          <p:spTgt spid="8">
                                            <p:txEl>
                                              <p:pRg st="0" end="0"/>
                                            </p:txEl>
                                          </p:spTgt>
                                        </p:tgtEl>
                                        <p:attrNameLst>
                                          <p:attrName>ppt_x</p:attrName>
                                        </p:attrNameLst>
                                      </p:cBhvr>
                                      <p:tavLst>
                                        <p:tav tm="0">
                                          <p:val>
                                            <p:strVal val="ppt_x"/>
                                          </p:val>
                                        </p:tav>
                                        <p:tav tm="100000">
                                          <p:val>
                                            <p:strVal val="1+ppt_w/2"/>
                                          </p:val>
                                        </p:tav>
                                      </p:tavLst>
                                    </p:anim>
                                    <p:anim calcmode="lin" valueType="num">
                                      <p:cBhvr additive="base">
                                        <p:cTn id="7" dur="500"/>
                                        <p:tgtEl>
                                          <p:spTgt spid="8">
                                            <p:txEl>
                                              <p:pRg st="0" end="0"/>
                                            </p:txEl>
                                          </p:spTgt>
                                        </p:tgtEl>
                                        <p:attrNameLst>
                                          <p:attrName>ppt_y</p:attrName>
                                        </p:attrNameLst>
                                      </p:cBhvr>
                                      <p:tavLst>
                                        <p:tav tm="0">
                                          <p:val>
                                            <p:strVal val="ppt_y"/>
                                          </p:val>
                                        </p:tav>
                                        <p:tav tm="100000">
                                          <p:val>
                                            <p:strVal val="ppt_y"/>
                                          </p:val>
                                        </p:tav>
                                      </p:tavLst>
                                    </p:anim>
                                    <p:set>
                                      <p:cBhvr>
                                        <p:cTn id="8" dur="1" fill="hold">
                                          <p:stCondLst>
                                            <p:cond delay="499"/>
                                          </p:stCondLst>
                                        </p:cTn>
                                        <p:tgtEl>
                                          <p:spTgt spid="8">
                                            <p:txEl>
                                              <p:pRg st="0" end="0"/>
                                            </p:txEl>
                                          </p:spTgt>
                                        </p:tgtEl>
                                        <p:attrNameLst>
                                          <p:attrName>style.visibility</p:attrName>
                                        </p:attrNameLst>
                                      </p:cBhvr>
                                      <p:to>
                                        <p:strVal val="hidden"/>
                                      </p:to>
                                    </p:set>
                                  </p:childTnLst>
                                </p:cTn>
                              </p:par>
                              <p:par>
                                <p:cTn id="9" presetID="2" presetClass="exit" presetSubtype="2" fill="hold" nodeType="withEffect">
                                  <p:stCondLst>
                                    <p:cond delay="0"/>
                                  </p:stCondLst>
                                  <p:childTnLst>
                                    <p:anim calcmode="lin" valueType="num">
                                      <p:cBhvr additive="base">
                                        <p:cTn id="10" dur="500"/>
                                        <p:tgtEl>
                                          <p:spTgt spid="8">
                                            <p:txEl>
                                              <p:pRg st="1" end="1"/>
                                            </p:txEl>
                                          </p:spTgt>
                                        </p:tgtEl>
                                        <p:attrNameLst>
                                          <p:attrName>ppt_x</p:attrName>
                                        </p:attrNameLst>
                                      </p:cBhvr>
                                      <p:tavLst>
                                        <p:tav tm="0">
                                          <p:val>
                                            <p:strVal val="ppt_x"/>
                                          </p:val>
                                        </p:tav>
                                        <p:tav tm="100000">
                                          <p:val>
                                            <p:strVal val="1+ppt_w/2"/>
                                          </p:val>
                                        </p:tav>
                                      </p:tavLst>
                                    </p:anim>
                                    <p:anim calcmode="lin" valueType="num">
                                      <p:cBhvr additive="base">
                                        <p:cTn id="11" dur="500"/>
                                        <p:tgtEl>
                                          <p:spTgt spid="8">
                                            <p:txEl>
                                              <p:pRg st="1" end="1"/>
                                            </p:txEl>
                                          </p:spTgt>
                                        </p:tgtEl>
                                        <p:attrNameLst>
                                          <p:attrName>ppt_y</p:attrName>
                                        </p:attrNameLst>
                                      </p:cBhvr>
                                      <p:tavLst>
                                        <p:tav tm="0">
                                          <p:val>
                                            <p:strVal val="ppt_y"/>
                                          </p:val>
                                        </p:tav>
                                        <p:tav tm="100000">
                                          <p:val>
                                            <p:strVal val="ppt_y"/>
                                          </p:val>
                                        </p:tav>
                                      </p:tavLst>
                                    </p:anim>
                                    <p:set>
                                      <p:cBhvr>
                                        <p:cTn id="12" dur="1" fill="hold">
                                          <p:stCondLst>
                                            <p:cond delay="499"/>
                                          </p:stCondLst>
                                        </p:cTn>
                                        <p:tgtEl>
                                          <p:spTgt spid="8">
                                            <p:txEl>
                                              <p:pRg st="1" end="1"/>
                                            </p:txEl>
                                          </p:spTgt>
                                        </p:tgtEl>
                                        <p:attrNameLst>
                                          <p:attrName>style.visibility</p:attrName>
                                        </p:attrNameLst>
                                      </p:cBhvr>
                                      <p:to>
                                        <p:strVal val="hidden"/>
                                      </p:to>
                                    </p:set>
                                  </p:childTnLst>
                                </p:cTn>
                              </p:par>
                              <p:par>
                                <p:cTn id="13" presetID="2" presetClass="entr" presetSubtype="2"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763688" y="764704"/>
            <a:ext cx="4679875" cy="863600"/>
          </a:xfrm>
        </p:spPr>
        <p:txBody>
          <a:bodyPr/>
          <a:lstStyle/>
          <a:p>
            <a:r>
              <a:rPr lang="el-GR" sz="4800" dirty="0" smtClean="0"/>
              <a:t>Λ</a:t>
            </a:r>
            <a:r>
              <a:rPr lang="el-GR" sz="4800" cap="none" dirty="0" smtClean="0"/>
              <a:t>έξεις κλειδιά</a:t>
            </a:r>
            <a:endParaRPr lang="el-GR" sz="4800" cap="none" dirty="0"/>
          </a:p>
        </p:txBody>
      </p:sp>
      <p:sp>
        <p:nvSpPr>
          <p:cNvPr id="30723" name="Text Box 3"/>
          <p:cNvSpPr txBox="1">
            <a:spLocks noChangeArrowheads="1"/>
          </p:cNvSpPr>
          <p:nvPr/>
        </p:nvSpPr>
        <p:spPr bwMode="auto">
          <a:xfrm>
            <a:off x="2267744" y="2060848"/>
            <a:ext cx="4875053" cy="2308324"/>
          </a:xfrm>
          <a:prstGeom prst="rect">
            <a:avLst/>
          </a:prstGeom>
          <a:noFill/>
          <a:ln w="9525">
            <a:noFill/>
            <a:miter lim="800000"/>
            <a:headEnd/>
            <a:tailEnd/>
          </a:ln>
          <a:effectLst/>
        </p:spPr>
        <p:txBody>
          <a:bodyPr wrap="none">
            <a:spAutoFit/>
          </a:bodyPr>
          <a:lstStyle/>
          <a:p>
            <a:pPr>
              <a:lnSpc>
                <a:spcPct val="150000"/>
              </a:lnSpc>
            </a:pPr>
            <a:r>
              <a:rPr lang="el-GR" sz="3200" dirty="0" smtClean="0"/>
              <a:t>Φυσικά φαινόμενα</a:t>
            </a:r>
          </a:p>
          <a:p>
            <a:pPr>
              <a:lnSpc>
                <a:spcPct val="150000"/>
              </a:lnSpc>
            </a:pPr>
            <a:r>
              <a:rPr lang="el-GR" sz="3200" b="1" dirty="0" smtClean="0">
                <a:solidFill>
                  <a:schemeClr val="accent4">
                    <a:lumMod val="50000"/>
                  </a:schemeClr>
                </a:solidFill>
              </a:rPr>
              <a:t>Φυσικές επιστήμες </a:t>
            </a:r>
          </a:p>
          <a:p>
            <a:pPr>
              <a:lnSpc>
                <a:spcPct val="150000"/>
              </a:lnSpc>
            </a:pPr>
            <a:r>
              <a:rPr lang="el-GR" sz="3200" b="1" dirty="0" smtClean="0"/>
              <a:t>Φυσική και Τεχνολογία</a:t>
            </a:r>
            <a:endParaRPr lang="el-GR" sz="3200" dirty="0">
              <a:solidFill>
                <a:schemeClr val="hlink"/>
              </a:solidFill>
              <a:effectLst>
                <a:outerShdw blurRad="38100" dist="38100" dir="2700000" algn="tl">
                  <a:srgbClr val="000000"/>
                </a:outerShdw>
              </a:effectLst>
            </a:endParaRPr>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sz="quarter"/>
          </p:nvPr>
        </p:nvSpPr>
        <p:spPr>
          <a:xfrm>
            <a:off x="1043608" y="188640"/>
            <a:ext cx="7992888" cy="1152128"/>
          </a:xfrm>
        </p:spPr>
        <p:txBody>
          <a:bodyPr>
            <a:normAutofit/>
          </a:bodyPr>
          <a:lstStyle/>
          <a:p>
            <a:pPr eaLnBrk="1" hangingPunct="1">
              <a:defRPr/>
            </a:pPr>
            <a:r>
              <a:rPr lang="el-GR" sz="3000" b="1" dirty="0" smtClean="0"/>
              <a:t>Η Φυσική σχετίζεται άμεσα με την Τεχνολογία.</a:t>
            </a:r>
            <a:endParaRPr lang="el-GR" sz="3000" b="1" dirty="0" smtClean="0">
              <a:solidFill>
                <a:schemeClr val="accent4">
                  <a:lumMod val="75000"/>
                </a:schemeClr>
              </a:solidFill>
            </a:endParaRPr>
          </a:p>
        </p:txBody>
      </p:sp>
      <p:sp>
        <p:nvSpPr>
          <p:cNvPr id="8" name="7 - Ορθογώνιο"/>
          <p:cNvSpPr/>
          <p:nvPr/>
        </p:nvSpPr>
        <p:spPr>
          <a:xfrm>
            <a:off x="1403648" y="1772816"/>
            <a:ext cx="3744416" cy="3775393"/>
          </a:xfrm>
          <a:prstGeom prst="rect">
            <a:avLst/>
          </a:prstGeom>
        </p:spPr>
        <p:txBody>
          <a:bodyPr wrap="square">
            <a:spAutoFit/>
          </a:bodyPr>
          <a:lstStyle/>
          <a:p>
            <a:pPr>
              <a:lnSpc>
                <a:spcPct val="150000"/>
              </a:lnSpc>
            </a:pPr>
            <a:r>
              <a:rPr lang="el-GR" dirty="0" smtClean="0"/>
              <a:t>Εφαρμογές της τεχνολογίας.</a:t>
            </a:r>
          </a:p>
          <a:p>
            <a:pPr>
              <a:lnSpc>
                <a:spcPct val="150000"/>
              </a:lnSpc>
              <a:buFont typeface="Arial" pitchFamily="34" charset="0"/>
              <a:buChar char="•"/>
            </a:pPr>
            <a:r>
              <a:rPr lang="el-GR" dirty="0" smtClean="0"/>
              <a:t>Μπορείς να αναγνωρίσεις τα τεχνολογικά προϊόντα που παριστάνονται στη διπλανή εικόνα;</a:t>
            </a:r>
          </a:p>
          <a:p>
            <a:pPr>
              <a:lnSpc>
                <a:spcPct val="150000"/>
              </a:lnSpc>
              <a:buFont typeface="Arial" pitchFamily="34" charset="0"/>
              <a:buChar char="•"/>
            </a:pPr>
            <a:r>
              <a:rPr lang="el-GR" dirty="0" smtClean="0"/>
              <a:t> Σε ποιους τομείς της ανθρώπινης δραστηριότητας χρησιμοποιούνται; </a:t>
            </a:r>
          </a:p>
          <a:p>
            <a:pPr>
              <a:lnSpc>
                <a:spcPct val="150000"/>
              </a:lnSpc>
              <a:buFont typeface="Arial" pitchFamily="34" charset="0"/>
              <a:buChar char="•"/>
            </a:pPr>
            <a:r>
              <a:rPr lang="el-GR" dirty="0" smtClean="0"/>
              <a:t>Ποιοι κλάδοι των φυσικών επιστημών συμμετείχαν στην εξέλιξή τους;</a:t>
            </a:r>
            <a:endParaRPr lang="el-GR" dirty="0"/>
          </a:p>
        </p:txBody>
      </p:sp>
      <p:pic>
        <p:nvPicPr>
          <p:cNvPr id="100354" name="Picture 2" descr="C:\Users\USER\AppData\Local\Temp\FineReader10\media\image6.jpeg"/>
          <p:cNvPicPr>
            <a:picLocks noChangeAspect="1" noChangeArrowheads="1"/>
          </p:cNvPicPr>
          <p:nvPr/>
        </p:nvPicPr>
        <p:blipFill>
          <a:blip r:embed="rId2" r:link="rId3" cstate="print">
            <a:lum bright="-10000" contrast="30000"/>
          </a:blip>
          <a:srcRect/>
          <a:stretch>
            <a:fillRect/>
          </a:stretch>
        </p:blipFill>
        <p:spPr bwMode="auto">
          <a:xfrm>
            <a:off x="5148064" y="2060848"/>
            <a:ext cx="3528972" cy="3312368"/>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260648"/>
            <a:ext cx="8229600" cy="1143000"/>
          </a:xfrm>
        </p:spPr>
        <p:txBody>
          <a:bodyPr/>
          <a:lstStyle/>
          <a:p>
            <a:pPr eaLnBrk="1" hangingPunct="1">
              <a:defRPr/>
            </a:pPr>
            <a:r>
              <a:rPr lang="el-GR" sz="4000" b="1" dirty="0" smtClean="0"/>
              <a:t>Η ανάπτυξη της Φυσικής οδήγησε:</a:t>
            </a:r>
          </a:p>
        </p:txBody>
      </p:sp>
      <p:sp>
        <p:nvSpPr>
          <p:cNvPr id="23555" name="Rectangle 3"/>
          <p:cNvSpPr>
            <a:spLocks noGrp="1" noChangeArrowheads="1"/>
          </p:cNvSpPr>
          <p:nvPr>
            <p:ph type="body" sz="half" idx="1"/>
          </p:nvPr>
        </p:nvSpPr>
        <p:spPr>
          <a:xfrm>
            <a:off x="1331640" y="1628800"/>
            <a:ext cx="4038600" cy="4530725"/>
          </a:xfrm>
        </p:spPr>
        <p:txBody>
          <a:bodyPr/>
          <a:lstStyle/>
          <a:p>
            <a:pPr eaLnBrk="1" hangingPunct="1">
              <a:defRPr/>
            </a:pPr>
            <a:r>
              <a:rPr lang="el-GR" sz="2800" dirty="0" smtClean="0"/>
              <a:t>Στην επινόηση της ατμομηχανής και στην</a:t>
            </a:r>
          </a:p>
          <a:p>
            <a:pPr eaLnBrk="1" hangingPunct="1">
              <a:defRPr/>
            </a:pPr>
            <a:endParaRPr lang="el-GR" sz="2800" dirty="0" smtClean="0"/>
          </a:p>
          <a:p>
            <a:pPr eaLnBrk="1" hangingPunct="1">
              <a:defRPr/>
            </a:pPr>
            <a:r>
              <a:rPr lang="el-GR" sz="2800" dirty="0" smtClean="0"/>
              <a:t>βιομηχανική επανάσταση.</a:t>
            </a:r>
          </a:p>
        </p:txBody>
      </p:sp>
      <p:pic>
        <p:nvPicPr>
          <p:cNvPr id="1029" name="Picture 9" descr="j0252349"/>
          <p:cNvPicPr>
            <a:picLocks noGrp="1" noChangeAspect="1" noChangeArrowheads="1"/>
          </p:cNvPicPr>
          <p:nvPr>
            <p:ph sz="quarter" idx="2"/>
          </p:nvPr>
        </p:nvPicPr>
        <p:blipFill>
          <a:blip r:embed="rId2" cstate="print"/>
          <a:srcRect/>
          <a:stretch>
            <a:fillRect/>
          </a:stretch>
        </p:blipFill>
        <p:spPr>
          <a:xfrm>
            <a:off x="2123728" y="5085184"/>
            <a:ext cx="1827213" cy="1111250"/>
          </a:xfrm>
        </p:spPr>
      </p:pic>
      <p:pic>
        <p:nvPicPr>
          <p:cNvPr id="1030" name="Picture 6" descr="j0299125"/>
          <p:cNvPicPr>
            <a:picLocks noGrp="1" noChangeAspect="1" noChangeArrowheads="1"/>
          </p:cNvPicPr>
          <p:nvPr>
            <p:ph sz="quarter" idx="3"/>
          </p:nvPr>
        </p:nvPicPr>
        <p:blipFill>
          <a:blip r:embed="rId3" cstate="print"/>
          <a:srcRect/>
          <a:stretch>
            <a:fillRect/>
          </a:stretch>
        </p:blipFill>
        <p:spPr>
          <a:xfrm>
            <a:off x="7452320" y="1484784"/>
            <a:ext cx="1100138" cy="1804987"/>
          </a:xfrm>
          <a:noFill/>
        </p:spPr>
      </p:pic>
      <p:pic>
        <p:nvPicPr>
          <p:cNvPr id="1031" name="Picture 16" descr="j0285360"/>
          <p:cNvPicPr>
            <a:picLocks noChangeAspect="1" noChangeArrowheads="1"/>
          </p:cNvPicPr>
          <p:nvPr/>
        </p:nvPicPr>
        <p:blipFill>
          <a:blip r:embed="rId4" cstate="print"/>
          <a:srcRect/>
          <a:stretch>
            <a:fillRect/>
          </a:stretch>
        </p:blipFill>
        <p:spPr bwMode="auto">
          <a:xfrm>
            <a:off x="5724128" y="3645024"/>
            <a:ext cx="2879725" cy="2747962"/>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1475656" y="404664"/>
            <a:ext cx="6840438" cy="1711325"/>
          </a:xfrm>
        </p:spPr>
        <p:txBody>
          <a:bodyPr>
            <a:normAutofit fontScale="90000"/>
          </a:bodyPr>
          <a:lstStyle/>
          <a:p>
            <a:pPr eaLnBrk="1" hangingPunct="1">
              <a:defRPr/>
            </a:pPr>
            <a:r>
              <a:rPr lang="el-GR" sz="3600" dirty="0" smtClean="0">
                <a:solidFill>
                  <a:schemeClr val="tx1"/>
                </a:solidFill>
              </a:rPr>
              <a:t>Ο ηλεκτρισμός</a:t>
            </a:r>
            <a:r>
              <a:rPr lang="el-GR" sz="2800" dirty="0" smtClean="0"/>
              <a:t> που προσφέρει το φωτισμό, τα ραδιοτηλεοπτικά μέσα, τις επικοινωνίες, τα στερεοφωνικά και τους υπολογιστές αναπτύχθηκε από </a:t>
            </a:r>
            <a:r>
              <a:rPr lang="el-GR" sz="2800" dirty="0" smtClean="0">
                <a:solidFill>
                  <a:schemeClr val="tx1"/>
                </a:solidFill>
              </a:rPr>
              <a:t>φυσικούς</a:t>
            </a:r>
            <a:r>
              <a:rPr lang="el-GR" sz="4000" dirty="0" smtClean="0"/>
              <a:t>.</a:t>
            </a:r>
          </a:p>
        </p:txBody>
      </p:sp>
      <p:pic>
        <p:nvPicPr>
          <p:cNvPr id="22531" name="Picture 6" descr="j0205582"/>
          <p:cNvPicPr>
            <a:picLocks noGrp="1" noChangeAspect="1" noChangeArrowheads="1"/>
          </p:cNvPicPr>
          <p:nvPr>
            <p:ph idx="1"/>
          </p:nvPr>
        </p:nvPicPr>
        <p:blipFill>
          <a:blip r:embed="rId2" cstate="print"/>
          <a:srcRect/>
          <a:stretch>
            <a:fillRect/>
          </a:stretch>
        </p:blipFill>
        <p:spPr>
          <a:xfrm>
            <a:off x="1619672" y="2564904"/>
            <a:ext cx="1776412" cy="2062163"/>
          </a:xfrm>
        </p:spPr>
      </p:pic>
      <p:pic>
        <p:nvPicPr>
          <p:cNvPr id="22532" name="Picture 7" descr="j0195812"/>
          <p:cNvPicPr>
            <a:picLocks noChangeAspect="1" noChangeArrowheads="1"/>
          </p:cNvPicPr>
          <p:nvPr/>
        </p:nvPicPr>
        <p:blipFill>
          <a:blip r:embed="rId3" cstate="print"/>
          <a:srcRect/>
          <a:stretch>
            <a:fillRect/>
          </a:stretch>
        </p:blipFill>
        <p:spPr bwMode="auto">
          <a:xfrm>
            <a:off x="6948264" y="2636912"/>
            <a:ext cx="1773237" cy="1824037"/>
          </a:xfrm>
          <a:prstGeom prst="rect">
            <a:avLst/>
          </a:prstGeom>
          <a:noFill/>
          <a:ln w="9525">
            <a:noFill/>
            <a:miter lim="800000"/>
            <a:headEnd/>
            <a:tailEnd/>
          </a:ln>
        </p:spPr>
      </p:pic>
      <p:pic>
        <p:nvPicPr>
          <p:cNvPr id="22533" name="Picture 8" descr="j0297707"/>
          <p:cNvPicPr>
            <a:picLocks noChangeAspect="1" noChangeArrowheads="1"/>
          </p:cNvPicPr>
          <p:nvPr/>
        </p:nvPicPr>
        <p:blipFill>
          <a:blip r:embed="rId4" cstate="print"/>
          <a:srcRect/>
          <a:stretch>
            <a:fillRect/>
          </a:stretch>
        </p:blipFill>
        <p:spPr bwMode="auto">
          <a:xfrm rot="1877578">
            <a:off x="4374399" y="4253172"/>
            <a:ext cx="1479550" cy="1871662"/>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sz="quarter"/>
          </p:nvPr>
        </p:nvSpPr>
        <p:spPr>
          <a:xfrm>
            <a:off x="1475656" y="260648"/>
            <a:ext cx="6480720" cy="1143000"/>
          </a:xfrm>
        </p:spPr>
        <p:txBody>
          <a:bodyPr>
            <a:normAutofit fontScale="90000"/>
          </a:bodyPr>
          <a:lstStyle/>
          <a:p>
            <a:pPr eaLnBrk="1" hangingPunct="1">
              <a:defRPr/>
            </a:pPr>
            <a:r>
              <a:rPr lang="el-GR" sz="2400" dirty="0" smtClean="0"/>
              <a:t>Η γνώση των </a:t>
            </a:r>
            <a:r>
              <a:rPr lang="el-GR" sz="2400" dirty="0" smtClean="0">
                <a:solidFill>
                  <a:schemeClr val="tx1"/>
                </a:solidFill>
              </a:rPr>
              <a:t>φυσικών επιστημών</a:t>
            </a:r>
            <a:r>
              <a:rPr lang="el-GR" sz="2400" dirty="0" smtClean="0"/>
              <a:t> βοηθά τους </a:t>
            </a:r>
            <a:r>
              <a:rPr lang="el-GR" sz="2800" b="1" dirty="0" smtClean="0">
                <a:solidFill>
                  <a:schemeClr val="tx1"/>
                </a:solidFill>
              </a:rPr>
              <a:t>αθλητές</a:t>
            </a:r>
            <a:r>
              <a:rPr lang="el-GR" sz="2400" dirty="0" smtClean="0"/>
              <a:t> να προπονούνται πιο αποτελεσματικά και να βελτιώνουν τις επιδόσεις τους.</a:t>
            </a:r>
          </a:p>
        </p:txBody>
      </p:sp>
      <p:pic>
        <p:nvPicPr>
          <p:cNvPr id="23555" name="Picture 11" descr="j0199036"/>
          <p:cNvPicPr>
            <a:picLocks noGrp="1" noChangeAspect="1" noChangeArrowheads="1"/>
          </p:cNvPicPr>
          <p:nvPr>
            <p:ph sz="quarter" idx="1"/>
          </p:nvPr>
        </p:nvPicPr>
        <p:blipFill>
          <a:blip r:embed="rId2" cstate="print"/>
          <a:srcRect/>
          <a:stretch>
            <a:fillRect/>
          </a:stretch>
        </p:blipFill>
        <p:spPr>
          <a:xfrm>
            <a:off x="1691680" y="3789040"/>
            <a:ext cx="1962150" cy="2162175"/>
          </a:xfrm>
        </p:spPr>
      </p:pic>
      <p:pic>
        <p:nvPicPr>
          <p:cNvPr id="23556" name="Picture 12" descr="j0285698"/>
          <p:cNvPicPr>
            <a:picLocks noGrp="1" noChangeAspect="1" noChangeArrowheads="1"/>
          </p:cNvPicPr>
          <p:nvPr>
            <p:ph sz="quarter" idx="2"/>
          </p:nvPr>
        </p:nvPicPr>
        <p:blipFill>
          <a:blip r:embed="rId3" cstate="print"/>
          <a:srcRect/>
          <a:stretch>
            <a:fillRect/>
          </a:stretch>
        </p:blipFill>
        <p:spPr>
          <a:xfrm>
            <a:off x="6156176" y="4005064"/>
            <a:ext cx="2160587" cy="2184400"/>
          </a:xfrm>
        </p:spPr>
      </p:pic>
      <p:pic>
        <p:nvPicPr>
          <p:cNvPr id="23558" name="Picture 14" descr="j0298653"/>
          <p:cNvPicPr>
            <a:picLocks noGrp="1" noChangeAspect="1" noChangeArrowheads="1"/>
          </p:cNvPicPr>
          <p:nvPr>
            <p:ph sz="quarter" idx="4"/>
          </p:nvPr>
        </p:nvPicPr>
        <p:blipFill>
          <a:blip r:embed="rId4" cstate="print"/>
          <a:srcRect/>
          <a:stretch>
            <a:fillRect/>
          </a:stretch>
        </p:blipFill>
        <p:spPr>
          <a:xfrm>
            <a:off x="4067944" y="1916832"/>
            <a:ext cx="2303462" cy="2016125"/>
          </a:xfrm>
          <a:noFill/>
        </p:spPr>
      </p:pic>
    </p:spTree>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1331640" y="260648"/>
            <a:ext cx="5122912" cy="1143000"/>
          </a:xfrm>
        </p:spPr>
        <p:txBody>
          <a:bodyPr>
            <a:normAutofit fontScale="90000"/>
          </a:bodyPr>
          <a:lstStyle/>
          <a:p>
            <a:pPr eaLnBrk="1" hangingPunct="1">
              <a:defRPr/>
            </a:pPr>
            <a:r>
              <a:rPr lang="el-GR" sz="3200" dirty="0" smtClean="0">
                <a:solidFill>
                  <a:schemeClr val="tx1"/>
                </a:solidFill>
              </a:rPr>
              <a:t>Μελετάμε τη Φυσική, γιατί:</a:t>
            </a:r>
            <a:br>
              <a:rPr lang="el-GR" sz="3200" dirty="0" smtClean="0">
                <a:solidFill>
                  <a:schemeClr val="tx1"/>
                </a:solidFill>
              </a:rPr>
            </a:br>
            <a:r>
              <a:rPr lang="el-GR" sz="4000" dirty="0" smtClean="0"/>
              <a:t>Θέλουμε :</a:t>
            </a:r>
          </a:p>
        </p:txBody>
      </p:sp>
      <p:sp>
        <p:nvSpPr>
          <p:cNvPr id="21509" name="Rectangle 5"/>
          <p:cNvSpPr>
            <a:spLocks noGrp="1" noChangeArrowheads="1"/>
          </p:cNvSpPr>
          <p:nvPr>
            <p:ph type="body" sz="half" idx="1"/>
          </p:nvPr>
        </p:nvSpPr>
        <p:spPr>
          <a:xfrm>
            <a:off x="1187624" y="1628800"/>
            <a:ext cx="6840760" cy="2692896"/>
          </a:xfrm>
        </p:spPr>
        <p:txBody>
          <a:bodyPr/>
          <a:lstStyle/>
          <a:p>
            <a:pPr eaLnBrk="1" hangingPunct="1">
              <a:lnSpc>
                <a:spcPct val="80000"/>
              </a:lnSpc>
              <a:buNone/>
              <a:defRPr/>
            </a:pPr>
            <a:r>
              <a:rPr lang="el-GR" sz="2400" dirty="0" smtClean="0"/>
              <a:t>Να γνωρίσουμε</a:t>
            </a:r>
            <a:r>
              <a:rPr lang="en-US" sz="2400" dirty="0" smtClean="0"/>
              <a:t> </a:t>
            </a:r>
            <a:r>
              <a:rPr lang="el-GR" sz="2400" dirty="0" smtClean="0"/>
              <a:t>: </a:t>
            </a:r>
          </a:p>
          <a:p>
            <a:pPr eaLnBrk="1" hangingPunct="1">
              <a:lnSpc>
                <a:spcPct val="80000"/>
              </a:lnSpc>
              <a:defRPr/>
            </a:pPr>
            <a:endParaRPr lang="el-GR" sz="2400" dirty="0" smtClean="0"/>
          </a:p>
          <a:p>
            <a:pPr eaLnBrk="1" hangingPunct="1">
              <a:lnSpc>
                <a:spcPct val="80000"/>
              </a:lnSpc>
              <a:defRPr/>
            </a:pPr>
            <a:r>
              <a:rPr lang="el-GR" sz="2400" dirty="0" smtClean="0"/>
              <a:t>Τη Φύση</a:t>
            </a:r>
            <a:r>
              <a:rPr lang="en-US" sz="2400" dirty="0" smtClean="0"/>
              <a:t>.</a:t>
            </a:r>
            <a:endParaRPr lang="el-GR" sz="2400" dirty="0" smtClean="0"/>
          </a:p>
          <a:p>
            <a:pPr eaLnBrk="1" hangingPunct="1">
              <a:lnSpc>
                <a:spcPct val="80000"/>
              </a:lnSpc>
              <a:defRPr/>
            </a:pPr>
            <a:endParaRPr lang="el-GR" sz="2400" dirty="0" smtClean="0"/>
          </a:p>
          <a:p>
            <a:pPr eaLnBrk="1" hangingPunct="1">
              <a:lnSpc>
                <a:spcPct val="80000"/>
              </a:lnSpc>
              <a:defRPr/>
            </a:pPr>
            <a:r>
              <a:rPr lang="el-GR" sz="2400" dirty="0" smtClean="0"/>
              <a:t>Τον ανθρώπινο πολιτισμό</a:t>
            </a:r>
            <a:r>
              <a:rPr lang="en-US" sz="2400" dirty="0" smtClean="0"/>
              <a:t>.</a:t>
            </a:r>
            <a:endParaRPr lang="el-GR" sz="2400" dirty="0" smtClean="0"/>
          </a:p>
          <a:p>
            <a:pPr eaLnBrk="1" hangingPunct="1">
              <a:lnSpc>
                <a:spcPct val="80000"/>
              </a:lnSpc>
              <a:defRPr/>
            </a:pPr>
            <a:endParaRPr lang="el-GR" sz="2400" dirty="0" smtClean="0"/>
          </a:p>
          <a:p>
            <a:pPr eaLnBrk="1" hangingPunct="1">
              <a:lnSpc>
                <a:spcPct val="80000"/>
              </a:lnSpc>
              <a:defRPr/>
            </a:pPr>
            <a:r>
              <a:rPr lang="el-GR" sz="2400" dirty="0" smtClean="0"/>
              <a:t>Να συμβάλλουμε στην παραπέρα ανάπτυξή του.</a:t>
            </a:r>
          </a:p>
        </p:txBody>
      </p:sp>
      <p:pic>
        <p:nvPicPr>
          <p:cNvPr id="19460" name="Picture 17" descr="j0291984"/>
          <p:cNvPicPr>
            <a:picLocks noGrp="1" noChangeAspect="1" noChangeArrowheads="1"/>
          </p:cNvPicPr>
          <p:nvPr>
            <p:ph sz="half" idx="2"/>
          </p:nvPr>
        </p:nvPicPr>
        <p:blipFill>
          <a:blip r:embed="rId2" cstate="print"/>
          <a:srcRect/>
          <a:stretch>
            <a:fillRect/>
          </a:stretch>
        </p:blipFill>
        <p:spPr>
          <a:xfrm>
            <a:off x="6372200" y="4365104"/>
            <a:ext cx="1808163" cy="1914525"/>
          </a:xfrm>
        </p:spPr>
      </p:pic>
    </p:spTree>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1403648" y="404664"/>
            <a:ext cx="7416824" cy="1077218"/>
          </a:xfrm>
          <a:prstGeom prst="rect">
            <a:avLst/>
          </a:prstGeom>
        </p:spPr>
        <p:txBody>
          <a:bodyPr wrap="square">
            <a:spAutoFit/>
          </a:bodyPr>
          <a:lstStyle/>
          <a:p>
            <a:r>
              <a:rPr lang="el-GR" sz="3200" dirty="0" smtClean="0">
                <a:latin typeface="Arial" pitchFamily="34" charset="0"/>
                <a:cs typeface="Arial" pitchFamily="34" charset="0"/>
              </a:rPr>
              <a:t>Η μελέτη της </a:t>
            </a:r>
            <a:r>
              <a:rPr lang="el-GR" sz="3200" b="1" dirty="0" smtClean="0">
                <a:latin typeface="Arial" pitchFamily="34" charset="0"/>
                <a:cs typeface="Arial" pitchFamily="34" charset="0"/>
              </a:rPr>
              <a:t>Φυσικής</a:t>
            </a:r>
            <a:r>
              <a:rPr lang="el-GR" sz="3200" b="1" dirty="0" smtClean="0">
                <a:solidFill>
                  <a:schemeClr val="bg2"/>
                </a:solidFill>
                <a:latin typeface="Arial" pitchFamily="34" charset="0"/>
                <a:cs typeface="Arial" pitchFamily="34" charset="0"/>
              </a:rPr>
              <a:t> </a:t>
            </a:r>
            <a:r>
              <a:rPr lang="el-GR" sz="3200" dirty="0" smtClean="0">
                <a:latin typeface="Arial" pitchFamily="34" charset="0"/>
                <a:cs typeface="Arial" pitchFamily="34" charset="0"/>
              </a:rPr>
              <a:t>είναι μια συναρπαστική περιπέτεια</a:t>
            </a:r>
            <a:endParaRPr lang="el-GR" sz="3200" dirty="0">
              <a:latin typeface="Arial" pitchFamily="34" charset="0"/>
              <a:cs typeface="Arial" pitchFamily="34" charset="0"/>
            </a:endParaRPr>
          </a:p>
        </p:txBody>
      </p:sp>
      <p:pic>
        <p:nvPicPr>
          <p:cNvPr id="7" name="Picture 9" descr="j0297551"/>
          <p:cNvPicPr>
            <a:picLocks noGrp="1" noChangeAspect="1" noChangeArrowheads="1"/>
          </p:cNvPicPr>
          <p:nvPr>
            <p:ph sz="quarter" idx="2"/>
          </p:nvPr>
        </p:nvPicPr>
        <p:blipFill>
          <a:blip r:embed="rId2" cstate="print"/>
          <a:srcRect/>
          <a:stretch>
            <a:fillRect/>
          </a:stretch>
        </p:blipFill>
        <p:spPr>
          <a:xfrm>
            <a:off x="4788024" y="1700808"/>
            <a:ext cx="4176713" cy="3887788"/>
          </a:xfrm>
        </p:spPr>
      </p:pic>
      <p:sp>
        <p:nvSpPr>
          <p:cNvPr id="9" name="8 - Ορθογώνιο"/>
          <p:cNvSpPr/>
          <p:nvPr/>
        </p:nvSpPr>
        <p:spPr>
          <a:xfrm>
            <a:off x="1115616" y="1916832"/>
            <a:ext cx="3888432" cy="3340979"/>
          </a:xfrm>
          <a:prstGeom prst="rect">
            <a:avLst/>
          </a:prstGeom>
        </p:spPr>
        <p:txBody>
          <a:bodyPr wrap="square">
            <a:spAutoFit/>
          </a:bodyPr>
          <a:lstStyle/>
          <a:p>
            <a:pPr eaLnBrk="1" hangingPunct="1">
              <a:lnSpc>
                <a:spcPct val="150000"/>
              </a:lnSpc>
              <a:buFont typeface="Arial" pitchFamily="34" charset="0"/>
              <a:buChar char="•"/>
              <a:defRPr/>
            </a:pPr>
            <a:r>
              <a:rPr lang="el-GR" sz="2400" dirty="0" smtClean="0"/>
              <a:t>Η πορεία της ανακάλυψης     των βαθύτερων </a:t>
            </a:r>
            <a:r>
              <a:rPr lang="el-GR" sz="2400" dirty="0" smtClean="0">
                <a:solidFill>
                  <a:schemeClr val="tx2"/>
                </a:solidFill>
              </a:rPr>
              <a:t>νόμων του φυσικού κόσμου</a:t>
            </a:r>
            <a:r>
              <a:rPr lang="el-GR" sz="2400" dirty="0" smtClean="0"/>
              <a:t> είναι</a:t>
            </a:r>
          </a:p>
          <a:p>
            <a:pPr eaLnBrk="1" hangingPunct="1">
              <a:lnSpc>
                <a:spcPct val="150000"/>
              </a:lnSpc>
              <a:defRPr/>
            </a:pPr>
            <a:r>
              <a:rPr lang="el-GR" sz="2400" dirty="0" smtClean="0"/>
              <a:t>μια πρόκληση για την </a:t>
            </a:r>
            <a:r>
              <a:rPr lang="el-GR" sz="2400" dirty="0" smtClean="0">
                <a:solidFill>
                  <a:schemeClr val="tx2"/>
                </a:solidFill>
              </a:rPr>
              <a:t>νοημοσύνη και τη</a:t>
            </a:r>
          </a:p>
          <a:p>
            <a:pPr eaLnBrk="1" hangingPunct="1">
              <a:lnSpc>
                <a:spcPct val="150000"/>
              </a:lnSpc>
              <a:defRPr/>
            </a:pPr>
            <a:r>
              <a:rPr lang="el-GR" sz="2400" dirty="0" smtClean="0">
                <a:solidFill>
                  <a:schemeClr val="tx2"/>
                </a:solidFill>
              </a:rPr>
              <a:t>φαντασία μας.</a:t>
            </a:r>
          </a:p>
        </p:txBody>
      </p:sp>
    </p:spTree>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1403648" y="548680"/>
            <a:ext cx="7488832" cy="1754326"/>
          </a:xfrm>
          <a:prstGeom prst="rect">
            <a:avLst/>
          </a:prstGeom>
        </p:spPr>
        <p:txBody>
          <a:bodyPr wrap="square">
            <a:spAutoFit/>
          </a:bodyPr>
          <a:lstStyle/>
          <a:p>
            <a:pPr>
              <a:lnSpc>
                <a:spcPct val="150000"/>
              </a:lnSpc>
            </a:pPr>
            <a:r>
              <a:rPr lang="el-GR" sz="2400" dirty="0" smtClean="0"/>
              <a:t>Μαθαίνοντας Φυσική μπορείς να κάνεις μια επιτυχημένη σταδιοδρομία σε επαγγελματικούς χώρους όπου κυριαρχεί η τεχνολογία.</a:t>
            </a:r>
            <a:endParaRPr lang="el-GR" sz="2400" dirty="0"/>
          </a:p>
        </p:txBody>
      </p:sp>
      <p:pic>
        <p:nvPicPr>
          <p:cNvPr id="8" name="Picture 9" descr="j0240695"/>
          <p:cNvPicPr>
            <a:picLocks noGrp="1" noChangeAspect="1" noChangeArrowheads="1"/>
          </p:cNvPicPr>
          <p:nvPr>
            <p:ph sz="quarter" idx="2"/>
          </p:nvPr>
        </p:nvPicPr>
        <p:blipFill>
          <a:blip r:embed="rId2" cstate="print">
            <a:lum bright="-10000" contrast="30000"/>
          </a:blip>
          <a:srcRect/>
          <a:stretch>
            <a:fillRect/>
          </a:stretch>
        </p:blipFill>
        <p:spPr>
          <a:xfrm>
            <a:off x="3563888" y="2564904"/>
            <a:ext cx="2160587" cy="2038350"/>
          </a:xfrm>
        </p:spPr>
      </p:pic>
      <p:pic>
        <p:nvPicPr>
          <p:cNvPr id="10" name="Picture 10" descr="j0233018"/>
          <p:cNvPicPr>
            <a:picLocks noGrp="1" noChangeAspect="1" noChangeArrowheads="1"/>
          </p:cNvPicPr>
          <p:nvPr>
            <p:ph sz="quarter" idx="3"/>
          </p:nvPr>
        </p:nvPicPr>
        <p:blipFill>
          <a:blip r:embed="rId3" cstate="print">
            <a:lum bright="-10000" contrast="30000"/>
          </a:blip>
          <a:stretch>
            <a:fillRect/>
          </a:stretch>
        </p:blipFill>
        <p:spPr>
          <a:xfrm>
            <a:off x="6300192" y="4149080"/>
            <a:ext cx="2155055" cy="2189162"/>
          </a:xfrm>
        </p:spPr>
      </p:pic>
      <p:pic>
        <p:nvPicPr>
          <p:cNvPr id="12" name="Picture 8" descr="j0195384"/>
          <p:cNvPicPr>
            <a:picLocks noGrp="1" noChangeAspect="1" noChangeArrowheads="1"/>
          </p:cNvPicPr>
          <p:nvPr>
            <p:ph sz="half" idx="1"/>
          </p:nvPr>
        </p:nvPicPr>
        <p:blipFill>
          <a:blip r:embed="rId4" cstate="print">
            <a:lum bright="-10000" contrast="30000"/>
          </a:blip>
          <a:srcRect/>
          <a:stretch>
            <a:fillRect/>
          </a:stretch>
        </p:blipFill>
        <p:spPr>
          <a:xfrm>
            <a:off x="1403648" y="4221088"/>
            <a:ext cx="1795462" cy="1833562"/>
          </a:xfrm>
        </p:spPr>
      </p:pic>
    </p:spTree>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1835696" y="260648"/>
            <a:ext cx="4402832" cy="1143000"/>
          </a:xfrm>
        </p:spPr>
        <p:txBody>
          <a:bodyPr>
            <a:normAutofit fontScale="90000"/>
          </a:bodyPr>
          <a:lstStyle/>
          <a:p>
            <a:pPr eaLnBrk="1" hangingPunct="1">
              <a:defRPr/>
            </a:pPr>
            <a:r>
              <a:rPr lang="el-GR" sz="4000" dirty="0" smtClean="0"/>
              <a:t>Έτσι μαθαίνεις :</a:t>
            </a:r>
            <a:br>
              <a:rPr lang="el-GR" sz="4000" dirty="0" smtClean="0"/>
            </a:br>
            <a:endParaRPr lang="el-GR" sz="4000" dirty="0" smtClean="0"/>
          </a:p>
        </p:txBody>
      </p:sp>
      <p:pic>
        <p:nvPicPr>
          <p:cNvPr id="6" name="Picture 8" descr="j0233018"/>
          <p:cNvPicPr>
            <a:picLocks noGrp="1" noChangeAspect="1" noChangeArrowheads="1"/>
          </p:cNvPicPr>
          <p:nvPr>
            <p:ph sz="quarter" idx="2"/>
          </p:nvPr>
        </p:nvPicPr>
        <p:blipFill>
          <a:blip r:embed="rId2" cstate="print"/>
          <a:stretch>
            <a:fillRect/>
          </a:stretch>
        </p:blipFill>
        <p:spPr>
          <a:xfrm>
            <a:off x="5508104" y="1988840"/>
            <a:ext cx="3014476" cy="3062185"/>
          </a:xfrm>
        </p:spPr>
      </p:pic>
      <p:sp>
        <p:nvSpPr>
          <p:cNvPr id="7" name="6 - Ορθογώνιο"/>
          <p:cNvSpPr/>
          <p:nvPr/>
        </p:nvSpPr>
        <p:spPr>
          <a:xfrm>
            <a:off x="1547664" y="1988840"/>
            <a:ext cx="3456384" cy="3139321"/>
          </a:xfrm>
          <a:prstGeom prst="rect">
            <a:avLst/>
          </a:prstGeom>
        </p:spPr>
        <p:txBody>
          <a:bodyPr wrap="square">
            <a:spAutoFit/>
          </a:bodyPr>
          <a:lstStyle/>
          <a:p>
            <a:pPr eaLnBrk="1" hangingPunct="1">
              <a:lnSpc>
                <a:spcPct val="150000"/>
              </a:lnSpc>
              <a:buFont typeface="Arial" pitchFamily="34" charset="0"/>
              <a:buChar char="•"/>
              <a:defRPr/>
            </a:pPr>
            <a:r>
              <a:rPr lang="el-GR" sz="2000" dirty="0" smtClean="0"/>
              <a:t>Να θέτεις ερωτήματα</a:t>
            </a:r>
          </a:p>
          <a:p>
            <a:pPr eaLnBrk="1" hangingPunct="1">
              <a:lnSpc>
                <a:spcPct val="150000"/>
              </a:lnSpc>
              <a:buFont typeface="Arial" pitchFamily="34" charset="0"/>
              <a:buChar char="•"/>
              <a:defRPr/>
            </a:pPr>
            <a:endParaRPr lang="el-GR" sz="2000" dirty="0" smtClean="0"/>
          </a:p>
          <a:p>
            <a:pPr eaLnBrk="1" hangingPunct="1">
              <a:lnSpc>
                <a:spcPct val="150000"/>
              </a:lnSpc>
              <a:buFont typeface="Arial" pitchFamily="34" charset="0"/>
              <a:buChar char="•"/>
              <a:defRPr/>
            </a:pPr>
            <a:r>
              <a:rPr lang="el-GR" sz="2000" dirty="0" smtClean="0"/>
              <a:t>Να λαμβάνεις αποφάσεις, ως υπεύθυνος πολίτης σε έναν όλο και πιο πολύπλοκο κόσμο.</a:t>
            </a:r>
          </a:p>
          <a:p>
            <a:pPr eaLnBrk="1" hangingPunct="1">
              <a:defRPr/>
            </a:pPr>
            <a:endParaRPr lang="el-GR" dirty="0" smtClean="0"/>
          </a:p>
        </p:txBody>
      </p:sp>
    </p:spTree>
  </p:cSld>
  <p:clrMapOvr>
    <a:masterClrMapping/>
  </p:clrMapOvr>
  <p:transition spd="med">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2 - Εικόνα" descr="C:\Users\USER\AppData\Local\Microsoft\Windows\Temporary Internet Files\Content.IE5\VB7PH975\MP900427810[1].JPG"/>
          <p:cNvPicPr/>
          <p:nvPr/>
        </p:nvPicPr>
        <p:blipFill>
          <a:blip r:embed="rId2" cstate="print"/>
          <a:srcRect/>
          <a:stretch>
            <a:fillRect/>
          </a:stretch>
        </p:blipFill>
        <p:spPr bwMode="auto">
          <a:xfrm>
            <a:off x="1259632" y="908720"/>
            <a:ext cx="7200799" cy="5256584"/>
          </a:xfrm>
          <a:prstGeom prst="rect">
            <a:avLst/>
          </a:prstGeom>
          <a:noFill/>
          <a:ln w="9525">
            <a:noFill/>
            <a:miter lim="800000"/>
            <a:headEnd/>
            <a:tailEnd/>
          </a:ln>
        </p:spPr>
      </p:pic>
      <p:sp>
        <p:nvSpPr>
          <p:cNvPr id="209922" name="Rectangle 2"/>
          <p:cNvSpPr>
            <a:spLocks noGrp="1" noChangeArrowheads="1"/>
          </p:cNvSpPr>
          <p:nvPr>
            <p:ph type="title"/>
          </p:nvPr>
        </p:nvSpPr>
        <p:spPr>
          <a:xfrm>
            <a:off x="1331640" y="5395912"/>
            <a:ext cx="6985148" cy="1462088"/>
          </a:xfrm>
          <a:gradFill>
            <a:gsLst>
              <a:gs pos="36000">
                <a:srgbClr val="E6DCAC"/>
              </a:gs>
              <a:gs pos="12000">
                <a:srgbClr val="E6D78A"/>
              </a:gs>
              <a:gs pos="30000">
                <a:srgbClr val="C7AC4C"/>
              </a:gs>
              <a:gs pos="45000">
                <a:srgbClr val="E6D78A"/>
              </a:gs>
              <a:gs pos="77000">
                <a:srgbClr val="C7AC4C"/>
              </a:gs>
              <a:gs pos="100000">
                <a:srgbClr val="E6DCAC"/>
              </a:gs>
            </a:gsLst>
            <a:path path="shape">
              <a:fillToRect l="50000" t="50000" r="50000" b="50000"/>
            </a:path>
          </a:gradFill>
          <a:scene3d>
            <a:camera prst="perspectiveBelow"/>
            <a:lightRig rig="threePt" dir="t"/>
          </a:scene3d>
        </p:spPr>
        <p:txBody>
          <a:bodyPr/>
          <a:lstStyle/>
          <a:p>
            <a:pPr eaLnBrk="1" fontAlgn="auto" hangingPunct="1">
              <a:spcAft>
                <a:spcPts val="0"/>
              </a:spcAft>
              <a:defRPr/>
            </a:pPr>
            <a:r>
              <a:rPr lang="el-GR" sz="4000" dirty="0" smtClean="0"/>
              <a:t>Ερωτήσεις </a:t>
            </a:r>
            <a:r>
              <a:rPr lang="el-GR" sz="4000" dirty="0"/>
              <a:t>για να </a:t>
            </a:r>
            <a:r>
              <a:rPr lang="el-GR" sz="4000" dirty="0" smtClean="0"/>
              <a:t>δούμε </a:t>
            </a:r>
            <a:r>
              <a:rPr lang="el-GR" sz="4000" dirty="0"/>
              <a:t>τι </a:t>
            </a:r>
            <a:r>
              <a:rPr lang="el-GR" sz="4000" dirty="0" smtClean="0"/>
              <a:t>μάθαμε.</a:t>
            </a:r>
            <a:endParaRPr lang="el-GR" sz="40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9922"/>
                                        </p:tgtEl>
                                        <p:attrNameLst>
                                          <p:attrName>style.visibility</p:attrName>
                                        </p:attrNameLst>
                                      </p:cBhvr>
                                      <p:to>
                                        <p:strVal val="visible"/>
                                      </p:to>
                                    </p:set>
                                    <p:animEffect transition="in" filter="fade">
                                      <p:cBhvr>
                                        <p:cTn id="7" dur="2000"/>
                                        <p:tgtEl>
                                          <p:spTgt spid="209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p:cNvSpPr>
            <a:spLocks noChangeArrowheads="1"/>
          </p:cNvSpPr>
          <p:nvPr/>
        </p:nvSpPr>
        <p:spPr bwMode="auto">
          <a:xfrm>
            <a:off x="1043608" y="620688"/>
            <a:ext cx="5880100" cy="519113"/>
          </a:xfrm>
          <a:prstGeom prst="rect">
            <a:avLst/>
          </a:prstGeom>
          <a:noFill/>
          <a:ln w="9525">
            <a:noFill/>
            <a:miter lim="800000"/>
            <a:headEnd/>
            <a:tailEnd/>
          </a:ln>
        </p:spPr>
        <p:txBody>
          <a:bodyPr wrap="none" anchor="ctr">
            <a:spAutoFit/>
          </a:bodyPr>
          <a:lstStyle/>
          <a:p>
            <a:r>
              <a:rPr lang="el-GR" sz="2800" b="1" dirty="0">
                <a:solidFill>
                  <a:srgbClr val="FF0000"/>
                </a:solidFill>
              </a:rPr>
              <a:t>Ερωτήσεις σύντομης απάντησης </a:t>
            </a:r>
          </a:p>
        </p:txBody>
      </p:sp>
      <p:sp>
        <p:nvSpPr>
          <p:cNvPr id="14" name="13 - Ορθογώνιο"/>
          <p:cNvSpPr/>
          <p:nvPr/>
        </p:nvSpPr>
        <p:spPr>
          <a:xfrm>
            <a:off x="1835696" y="1772816"/>
            <a:ext cx="5904656" cy="768159"/>
          </a:xfrm>
          <a:prstGeom prst="rect">
            <a:avLst/>
          </a:prstGeom>
        </p:spPr>
        <p:txBody>
          <a:bodyPr wrap="square">
            <a:spAutoFit/>
          </a:bodyPr>
          <a:lstStyle/>
          <a:p>
            <a:pPr>
              <a:lnSpc>
                <a:spcPts val="2800"/>
              </a:lnSpc>
            </a:pPr>
            <a:r>
              <a:rPr lang="el-GR" dirty="0" smtClean="0"/>
              <a:t>Ανάφερε μερικούς λόγους για τους οποίους νομίζεις ότι είναι χρήσιμη η μελέτη της φυσικής.</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edge">
                                      <p:cBhvr>
                                        <p:cTn id="1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defRPr/>
            </a:pPr>
            <a:r>
              <a:rPr lang="el-GR" b="1" dirty="0" smtClean="0">
                <a:solidFill>
                  <a:schemeClr val="accent1">
                    <a:satMod val="150000"/>
                  </a:schemeClr>
                </a:solidFill>
              </a:rPr>
              <a:t>Τι θα μάθουμε:</a:t>
            </a:r>
            <a:endParaRPr lang="el-GR" b="1" dirty="0">
              <a:solidFill>
                <a:schemeClr val="accent1">
                  <a:satMod val="150000"/>
                </a:schemeClr>
              </a:solidFill>
            </a:endParaRPr>
          </a:p>
        </p:txBody>
      </p:sp>
      <p:sp>
        <p:nvSpPr>
          <p:cNvPr id="4" name="Text Box 4"/>
          <p:cNvSpPr txBox="1">
            <a:spLocks noChangeArrowheads="1"/>
          </p:cNvSpPr>
          <p:nvPr/>
        </p:nvSpPr>
        <p:spPr bwMode="auto">
          <a:xfrm>
            <a:off x="1547664" y="1844675"/>
            <a:ext cx="7056784" cy="2308324"/>
          </a:xfrm>
          <a:prstGeom prst="rect">
            <a:avLst/>
          </a:prstGeom>
          <a:noFill/>
          <a:ln w="9525">
            <a:noFill/>
            <a:miter lim="800000"/>
            <a:headEnd/>
            <a:tailEnd/>
          </a:ln>
          <a:effectLst/>
        </p:spPr>
        <p:txBody>
          <a:bodyPr wrap="square">
            <a:spAutoFit/>
          </a:bodyPr>
          <a:lstStyle/>
          <a:p>
            <a:pPr>
              <a:lnSpc>
                <a:spcPct val="150000"/>
              </a:lnSpc>
              <a:spcBef>
                <a:spcPts val="0"/>
              </a:spcBef>
              <a:buClr>
                <a:srgbClr val="FF0000"/>
              </a:buClr>
              <a:buSzPct val="80000"/>
              <a:buFont typeface="Arial" pitchFamily="34" charset="0"/>
              <a:buChar char="•"/>
            </a:pPr>
            <a:r>
              <a:rPr lang="el-GR" sz="2400" b="1" dirty="0" smtClean="0"/>
              <a:t>Τι μελετούν οι φυσικές επιστήμες</a:t>
            </a:r>
            <a:r>
              <a:rPr lang="en-US" sz="2400" b="1" dirty="0" smtClean="0"/>
              <a:t>.</a:t>
            </a:r>
            <a:endParaRPr lang="el-GR" sz="2400" b="1" dirty="0"/>
          </a:p>
          <a:p>
            <a:pPr>
              <a:lnSpc>
                <a:spcPct val="150000"/>
              </a:lnSpc>
              <a:spcBef>
                <a:spcPts val="0"/>
              </a:spcBef>
              <a:buFont typeface="Arial" pitchFamily="34" charset="0"/>
              <a:buChar char="•"/>
            </a:pPr>
            <a:r>
              <a:rPr lang="el-GR" sz="2400" b="1" dirty="0" smtClean="0"/>
              <a:t>Για τη γλώσσα της φυσικής</a:t>
            </a:r>
            <a:endParaRPr lang="el-GR" sz="2400" dirty="0" smtClean="0"/>
          </a:p>
          <a:p>
            <a:pPr>
              <a:lnSpc>
                <a:spcPct val="150000"/>
              </a:lnSpc>
              <a:spcBef>
                <a:spcPts val="0"/>
              </a:spcBef>
              <a:buFont typeface="Arial" pitchFamily="34" charset="0"/>
              <a:buChar char="•"/>
            </a:pPr>
            <a:r>
              <a:rPr lang="el-GR" sz="2400" b="1" dirty="0" smtClean="0"/>
              <a:t>Για την σχέση των φυσικών επιστημών με την τεχνολογία.</a:t>
            </a:r>
            <a:endParaRPr lang="el-GR" sz="24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defRPr/>
            </a:pPr>
            <a:r>
              <a:rPr lang="el-GR" b="1" dirty="0" smtClean="0"/>
              <a:t>Φυσικά φαινόμενα</a:t>
            </a:r>
          </a:p>
        </p:txBody>
      </p:sp>
      <p:sp>
        <p:nvSpPr>
          <p:cNvPr id="153603" name="Rectangle 3"/>
          <p:cNvSpPr>
            <a:spLocks noGrp="1" noChangeArrowheads="1"/>
          </p:cNvSpPr>
          <p:nvPr>
            <p:ph idx="1"/>
          </p:nvPr>
        </p:nvSpPr>
        <p:spPr>
          <a:xfrm>
            <a:off x="914400" y="1628800"/>
            <a:ext cx="7546032" cy="3917032"/>
          </a:xfrm>
        </p:spPr>
        <p:txBody>
          <a:bodyPr/>
          <a:lstStyle/>
          <a:p>
            <a:pPr eaLnBrk="1" hangingPunct="1">
              <a:spcBef>
                <a:spcPts val="0"/>
              </a:spcBef>
              <a:defRPr/>
            </a:pPr>
            <a:r>
              <a:rPr lang="el-GR" dirty="0" smtClean="0"/>
              <a:t>Όλα μας γύρω μας </a:t>
            </a:r>
            <a:r>
              <a:rPr lang="el-GR" b="1" dirty="0" smtClean="0"/>
              <a:t>μεταβάλλονται:</a:t>
            </a:r>
          </a:p>
          <a:p>
            <a:pPr eaLnBrk="1" hangingPunct="1">
              <a:spcBef>
                <a:spcPts val="0"/>
              </a:spcBef>
              <a:buFont typeface="Wingdings" pitchFamily="2" charset="2"/>
              <a:buNone/>
              <a:defRPr/>
            </a:pPr>
            <a:r>
              <a:rPr lang="el-GR" b="1" dirty="0" smtClean="0"/>
              <a:t>    </a:t>
            </a:r>
            <a:r>
              <a:rPr lang="el-GR" dirty="0" smtClean="0"/>
              <a:t>Το χιόνι λιώνει,</a:t>
            </a:r>
          </a:p>
          <a:p>
            <a:pPr eaLnBrk="1" hangingPunct="1">
              <a:spcBef>
                <a:spcPts val="0"/>
              </a:spcBef>
              <a:buFont typeface="Wingdings" pitchFamily="2" charset="2"/>
              <a:buNone/>
              <a:defRPr/>
            </a:pPr>
            <a:r>
              <a:rPr lang="el-GR" dirty="0" smtClean="0"/>
              <a:t>    τα πετρώματα διαβρώνονται,</a:t>
            </a:r>
          </a:p>
          <a:p>
            <a:pPr eaLnBrk="1" hangingPunct="1">
              <a:spcBef>
                <a:spcPts val="0"/>
              </a:spcBef>
              <a:buFont typeface="Wingdings" pitchFamily="2" charset="2"/>
              <a:buNone/>
              <a:defRPr/>
            </a:pPr>
            <a:r>
              <a:rPr lang="el-GR" dirty="0" smtClean="0"/>
              <a:t>    οι άνθρωποι αναπτύσσονται,</a:t>
            </a:r>
          </a:p>
          <a:p>
            <a:pPr eaLnBrk="1" hangingPunct="1">
              <a:spcBef>
                <a:spcPts val="0"/>
              </a:spcBef>
              <a:buFont typeface="Wingdings" pitchFamily="2" charset="2"/>
              <a:buNone/>
              <a:defRPr/>
            </a:pPr>
            <a:r>
              <a:rPr lang="el-GR" dirty="0" smtClean="0"/>
              <a:t>    τα αυτοκίνητα κινούνται.</a:t>
            </a:r>
          </a:p>
          <a:p>
            <a:pPr eaLnBrk="1" hangingPunct="1">
              <a:defRPr/>
            </a:pPr>
            <a:r>
              <a:rPr lang="el-GR" dirty="0" smtClean="0"/>
              <a:t>Μεταβολές όπως αυτές ονομάζονται </a:t>
            </a:r>
            <a:r>
              <a:rPr lang="el-GR" b="1" dirty="0" smtClean="0"/>
              <a:t>φαινόμενα.</a:t>
            </a:r>
          </a:p>
        </p:txBody>
      </p:sp>
      <p:pic>
        <p:nvPicPr>
          <p:cNvPr id="20481" name="Picture 1" descr="C:\Users\USER\AppData\Local\Temp\FineReader10\media\image1.jpeg"/>
          <p:cNvPicPr>
            <a:picLocks noChangeAspect="1" noChangeArrowheads="1"/>
          </p:cNvPicPr>
          <p:nvPr/>
        </p:nvPicPr>
        <p:blipFill>
          <a:blip r:embed="rId2" r:link="rId3" cstate="print">
            <a:lum bright="-10000" contrast="30000"/>
          </a:blip>
          <a:srcRect/>
          <a:stretch>
            <a:fillRect/>
          </a:stretch>
        </p:blipFill>
        <p:spPr bwMode="auto">
          <a:xfrm>
            <a:off x="5940152" y="5229200"/>
            <a:ext cx="2734698" cy="1202432"/>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defRPr/>
            </a:pPr>
            <a:r>
              <a:rPr lang="el-GR" dirty="0" smtClean="0"/>
              <a:t>Φυσικές επιστήμες</a:t>
            </a:r>
          </a:p>
        </p:txBody>
      </p:sp>
      <p:sp>
        <p:nvSpPr>
          <p:cNvPr id="154627" name="Rectangle 3"/>
          <p:cNvSpPr>
            <a:spLocks noGrp="1" noChangeArrowheads="1"/>
          </p:cNvSpPr>
          <p:nvPr>
            <p:ph idx="1"/>
          </p:nvPr>
        </p:nvSpPr>
        <p:spPr/>
        <p:txBody>
          <a:bodyPr/>
          <a:lstStyle/>
          <a:p>
            <a:pPr eaLnBrk="1" hangingPunct="1">
              <a:defRPr/>
            </a:pPr>
            <a:r>
              <a:rPr lang="el-GR" dirty="0" smtClean="0"/>
              <a:t>Με την έρευνα και τη μελέτη των μεταβολών που συμβαίνουν στη φύση ασχολούνται </a:t>
            </a:r>
            <a:r>
              <a:rPr lang="el-GR" b="1" dirty="0" smtClean="0"/>
              <a:t>οι φυσικές επιστήμες</a:t>
            </a:r>
          </a:p>
          <a:p>
            <a:pPr eaLnBrk="1" hangingPunct="1">
              <a:defRPr/>
            </a:pPr>
            <a:r>
              <a:rPr lang="el-GR" dirty="0" smtClean="0"/>
              <a:t>Φυσική, χημεία, βιολογία, γεωλογία, μετεωρολογία</a:t>
            </a:r>
          </a:p>
        </p:txBody>
      </p:sp>
    </p:spTree>
  </p:cSld>
  <p:clrMapOvr>
    <a:overrideClrMapping bg1="lt1" tx1="dk1" bg2="lt2" tx2="dk2" accent1="accent1" accent2="accent2" accent3="accent3" accent4="accent4" accent5="accent5" accent6="accent6" hlink="hlink" folHlink="folHlink"/>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l-GR" sz="4000" dirty="0" smtClean="0"/>
              <a:t>Τι μελετούν οι φυσικές επιστήμες;</a:t>
            </a:r>
          </a:p>
        </p:txBody>
      </p:sp>
      <p:sp>
        <p:nvSpPr>
          <p:cNvPr id="140291" name="Rectangle 3"/>
          <p:cNvSpPr>
            <a:spLocks noGrp="1" noChangeArrowheads="1"/>
          </p:cNvSpPr>
          <p:nvPr>
            <p:ph idx="1"/>
          </p:nvPr>
        </p:nvSpPr>
        <p:spPr>
          <a:xfrm>
            <a:off x="1259632" y="1447800"/>
            <a:ext cx="7674056" cy="4800600"/>
          </a:xfrm>
        </p:spPr>
        <p:txBody>
          <a:bodyPr>
            <a:normAutofit/>
          </a:bodyPr>
          <a:lstStyle/>
          <a:p>
            <a:pPr marL="0" indent="0">
              <a:lnSpc>
                <a:spcPct val="150000"/>
              </a:lnSpc>
              <a:spcBef>
                <a:spcPts val="0"/>
              </a:spcBef>
              <a:buNone/>
              <a:defRPr/>
            </a:pPr>
            <a:r>
              <a:rPr lang="el-GR" sz="2000" dirty="0" smtClean="0"/>
              <a:t>Οι φυσικές επιστήμες είναι αναπόσπαστο κομμάτι του ανθρώπινου πολιτισμού και αναπτύσσονται μαζί με αυτόν. </a:t>
            </a:r>
            <a:endParaRPr lang="en-US" sz="2000" dirty="0" smtClean="0"/>
          </a:p>
          <a:p>
            <a:pPr marL="0" indent="0">
              <a:lnSpc>
                <a:spcPct val="150000"/>
              </a:lnSpc>
              <a:spcBef>
                <a:spcPts val="0"/>
              </a:spcBef>
              <a:buNone/>
              <a:defRPr/>
            </a:pPr>
            <a:r>
              <a:rPr lang="el-GR" sz="2000" dirty="0" smtClean="0"/>
              <a:t>Στη σύγχρονη εποχή οι άνθρωποι περιγράφουν τα φαινόμενα με μια κοινή γλώσσα, που έχουν διαμορφώσει με βάση τη λογική και την εμπειρία τους. </a:t>
            </a:r>
            <a:endParaRPr lang="en-US" sz="2000" dirty="0" smtClean="0"/>
          </a:p>
          <a:p>
            <a:pPr marL="0" indent="0">
              <a:lnSpc>
                <a:spcPct val="150000"/>
              </a:lnSpc>
              <a:spcBef>
                <a:spcPts val="0"/>
              </a:spcBef>
              <a:buNone/>
              <a:defRPr/>
            </a:pPr>
            <a:r>
              <a:rPr lang="el-GR" sz="2000" dirty="0" smtClean="0"/>
              <a:t>Έτσι διαρκώς και σε μεγαλύτερο βαθμό, οι άνθρωποι κατανοούν τους μηχανισμούς λειτουργίας της φύσης, με αποτέλεσμα να μπορούν να προβλέπουν αλλά και να ελέγχουν τις μεταβολές της (φαινόμενα) ώστε να εξυπηρετούν τις ανάγκες της ανθρώπινης κοινωνίας.</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Effect transition="in" filter="fade">
                                      <p:cBhvr>
                                        <p:cTn id="7" dur="1000"/>
                                        <p:tgtEl>
                                          <p:spTgt spid="140291">
                                            <p:txEl>
                                              <p:pRg st="0" end="0"/>
                                            </p:txEl>
                                          </p:spTgt>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anim calcmode="lin" valueType="num">
                                      <p:cBhvr additive="base">
                                        <p:cTn id="11" dur="10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0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nodeType="clickEffect">
                                  <p:stCondLst>
                                    <p:cond delay="0"/>
                                  </p:stCondLst>
                                  <p:childTnLst>
                                    <p:anim calcmode="lin" valueType="num">
                                      <p:cBhvr additive="base">
                                        <p:cTn id="16" dur="500"/>
                                        <p:tgtEl>
                                          <p:spTgt spid="140291">
                                            <p:txEl>
                                              <p:pRg st="0" end="0"/>
                                            </p:txEl>
                                          </p:spTgt>
                                        </p:tgtEl>
                                        <p:attrNameLst>
                                          <p:attrName>ppt_x</p:attrName>
                                        </p:attrNameLst>
                                      </p:cBhvr>
                                      <p:tavLst>
                                        <p:tav tm="0">
                                          <p:val>
                                            <p:strVal val="ppt_x"/>
                                          </p:val>
                                        </p:tav>
                                        <p:tav tm="100000">
                                          <p:val>
                                            <p:strVal val="ppt_x"/>
                                          </p:val>
                                        </p:tav>
                                      </p:tavLst>
                                    </p:anim>
                                    <p:anim calcmode="lin" valueType="num">
                                      <p:cBhvr additive="base">
                                        <p:cTn id="17" dur="500"/>
                                        <p:tgtEl>
                                          <p:spTgt spid="140291">
                                            <p:txEl>
                                              <p:pRg st="0" end="0"/>
                                            </p:txEl>
                                          </p:spTgt>
                                        </p:tgtEl>
                                        <p:attrNameLst>
                                          <p:attrName>ppt_y</p:attrName>
                                        </p:attrNameLst>
                                      </p:cBhvr>
                                      <p:tavLst>
                                        <p:tav tm="0">
                                          <p:val>
                                            <p:strVal val="ppt_y"/>
                                          </p:val>
                                        </p:tav>
                                        <p:tav tm="100000">
                                          <p:val>
                                            <p:strVal val="1+ppt_h/2"/>
                                          </p:val>
                                        </p:tav>
                                      </p:tavLst>
                                    </p:anim>
                                    <p:set>
                                      <p:cBhvr>
                                        <p:cTn id="18" dur="1" fill="hold">
                                          <p:stCondLst>
                                            <p:cond delay="499"/>
                                          </p:stCondLst>
                                        </p:cTn>
                                        <p:tgtEl>
                                          <p:spTgt spid="140291">
                                            <p:txEl>
                                              <p:pRg st="0" end="0"/>
                                            </p:txEl>
                                          </p:spTgt>
                                        </p:tgtEl>
                                        <p:attrNameLst>
                                          <p:attrName>style.visibility</p:attrName>
                                        </p:attrNameLst>
                                      </p:cBhvr>
                                      <p:to>
                                        <p:strVal val="hidden"/>
                                      </p:to>
                                    </p:set>
                                  </p:childTnLst>
                                </p:cTn>
                              </p:par>
                              <p:par>
                                <p:cTn id="19" presetID="2" presetClass="exit" presetSubtype="4" fill="hold" nodeType="withEffect">
                                  <p:stCondLst>
                                    <p:cond delay="0"/>
                                  </p:stCondLst>
                                  <p:childTnLst>
                                    <p:anim calcmode="lin" valueType="num">
                                      <p:cBhvr additive="base">
                                        <p:cTn id="20" dur="500"/>
                                        <p:tgtEl>
                                          <p:spTgt spid="140291">
                                            <p:txEl>
                                              <p:pRg st="1" end="1"/>
                                            </p:txEl>
                                          </p:spTgt>
                                        </p:tgtEl>
                                        <p:attrNameLst>
                                          <p:attrName>ppt_x</p:attrName>
                                        </p:attrNameLst>
                                      </p:cBhvr>
                                      <p:tavLst>
                                        <p:tav tm="0">
                                          <p:val>
                                            <p:strVal val="ppt_x"/>
                                          </p:val>
                                        </p:tav>
                                        <p:tav tm="100000">
                                          <p:val>
                                            <p:strVal val="ppt_x"/>
                                          </p:val>
                                        </p:tav>
                                      </p:tavLst>
                                    </p:anim>
                                    <p:anim calcmode="lin" valueType="num">
                                      <p:cBhvr additive="base">
                                        <p:cTn id="21" dur="500"/>
                                        <p:tgtEl>
                                          <p:spTgt spid="140291">
                                            <p:txEl>
                                              <p:pRg st="1" end="1"/>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140291">
                                            <p:txEl>
                                              <p:pRg st="1" end="1"/>
                                            </p:txEl>
                                          </p:spTgt>
                                        </p:tgtEl>
                                        <p:attrNameLst>
                                          <p:attrName>style.visibility</p:attrName>
                                        </p:attrNameLst>
                                      </p:cBhvr>
                                      <p:to>
                                        <p:strVal val="hidden"/>
                                      </p:to>
                                    </p:set>
                                  </p:childTnLst>
                                </p:cTn>
                              </p:par>
                              <p:par>
                                <p:cTn id="23" presetID="2" presetClass="entr" presetSubtype="4" fill="hold" nodeType="withEffect">
                                  <p:stCondLst>
                                    <p:cond delay="0"/>
                                  </p:stCondLst>
                                  <p:childTnLst>
                                    <p:set>
                                      <p:cBhvr>
                                        <p:cTn id="24" dur="1" fill="hold">
                                          <p:stCondLst>
                                            <p:cond delay="0"/>
                                          </p:stCondLst>
                                        </p:cTn>
                                        <p:tgtEl>
                                          <p:spTgt spid="140291">
                                            <p:txEl>
                                              <p:pRg st="2" end="2"/>
                                            </p:txEl>
                                          </p:spTgt>
                                        </p:tgtEl>
                                        <p:attrNameLst>
                                          <p:attrName>style.visibility</p:attrName>
                                        </p:attrNameLst>
                                      </p:cBhvr>
                                      <p:to>
                                        <p:strVal val="visible"/>
                                      </p:to>
                                    </p:set>
                                    <p:anim calcmode="lin" valueType="num">
                                      <p:cBhvr additive="base">
                                        <p:cTn id="25" dur="500" fill="hold"/>
                                        <p:tgtEl>
                                          <p:spTgt spid="1402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02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l-GR" sz="4000" dirty="0" smtClean="0"/>
              <a:t>Τι μελετούν οι φυσικές επιστήμες;</a:t>
            </a:r>
          </a:p>
        </p:txBody>
      </p:sp>
      <p:sp>
        <p:nvSpPr>
          <p:cNvPr id="140291" name="Rectangle 3"/>
          <p:cNvSpPr>
            <a:spLocks noGrp="1" noChangeArrowheads="1"/>
          </p:cNvSpPr>
          <p:nvPr>
            <p:ph idx="1"/>
          </p:nvPr>
        </p:nvSpPr>
        <p:spPr/>
        <p:txBody>
          <a:bodyPr>
            <a:normAutofit/>
          </a:bodyPr>
          <a:lstStyle/>
          <a:p>
            <a:pPr marL="0" indent="0">
              <a:lnSpc>
                <a:spcPct val="150000"/>
              </a:lnSpc>
              <a:spcBef>
                <a:spcPts val="0"/>
              </a:spcBef>
              <a:buNone/>
              <a:defRPr/>
            </a:pPr>
            <a:r>
              <a:rPr lang="el-GR" sz="2000" dirty="0" smtClean="0"/>
              <a:t>Παράλληλα, οι μέθοδοι που χρησιμοποιήθηκαν για τη μελέτη της φύσης, σε συνδυασμό με το σύνολο της γνώσης που συσσωρεύτηκε ανά τους αιώνες επηρέασαν καθοριστικά τον τρόπο σκέψης στις σύγχρονες κοινωνίες</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0291"/>
                                        </p:tgtEl>
                                        <p:attrNameLst>
                                          <p:attrName>style.visibility</p:attrName>
                                        </p:attrNameLst>
                                      </p:cBhvr>
                                      <p:to>
                                        <p:strVal val="visible"/>
                                      </p:to>
                                    </p:set>
                                    <p:animEffect transition="in" filter="fade">
                                      <p:cBhvr>
                                        <p:cTn id="7" dur="2000"/>
                                        <p:tgtEl>
                                          <p:spTgt spid="140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normAutofit/>
          </a:bodyPr>
          <a:lstStyle/>
          <a:p>
            <a:pPr>
              <a:defRPr/>
            </a:pPr>
            <a:r>
              <a:rPr lang="el-GR" sz="3200" dirty="0" smtClean="0"/>
              <a:t>Γιατί είναι χρήσιμη η μελέτη της φυσικής;</a:t>
            </a:r>
          </a:p>
        </p:txBody>
      </p:sp>
      <p:sp>
        <p:nvSpPr>
          <p:cNvPr id="70657" name="Rectangle 1"/>
          <p:cNvSpPr>
            <a:spLocks noChangeArrowheads="1"/>
          </p:cNvSpPr>
          <p:nvPr/>
        </p:nvSpPr>
        <p:spPr bwMode="auto">
          <a:xfrm>
            <a:off x="1403648" y="4797152"/>
            <a:ext cx="727280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Arial" pitchFamily="34" charset="0"/>
                <a:cs typeface="Arial" pitchFamily="34" charset="0"/>
              </a:rPr>
              <a:t>Αν σχεδιάζεις να σπουδάσεις βιολογία, χημεία, αρχιτεκτονική, ιατρική, μουσική, ζωγραφική κ.ά. θα διαπιστώσεις ότι βασικές αρχές της φυσικής θα σε βοηθήσουν να κατανοήσεις πολλά από τα θέματα των σπουδών σου.</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0658" name="Picture 2" descr="C:\Users\USER\AppData\Local\Temp\FineReader10\media\image3.jpeg"/>
          <p:cNvPicPr>
            <a:picLocks noChangeAspect="1" noChangeArrowheads="1"/>
          </p:cNvPicPr>
          <p:nvPr/>
        </p:nvPicPr>
        <p:blipFill>
          <a:blip r:embed="rId2" r:link="rId3" cstate="print">
            <a:lum bright="-10000" contrast="30000"/>
          </a:blip>
          <a:srcRect/>
          <a:stretch>
            <a:fillRect/>
          </a:stretch>
        </p:blipFill>
        <p:spPr bwMode="auto">
          <a:xfrm>
            <a:off x="6084168" y="1628800"/>
            <a:ext cx="2330450" cy="2595563"/>
          </a:xfrm>
          <a:prstGeom prst="rect">
            <a:avLst/>
          </a:prstGeom>
          <a:noFill/>
          <a:ln w="9525">
            <a:noFill/>
            <a:miter lim="800000"/>
            <a:headEnd/>
            <a:tailEnd/>
          </a:ln>
        </p:spPr>
      </p:pic>
      <p:sp>
        <p:nvSpPr>
          <p:cNvPr id="7" name="6 - Ορθογώνιο"/>
          <p:cNvSpPr/>
          <p:nvPr/>
        </p:nvSpPr>
        <p:spPr>
          <a:xfrm>
            <a:off x="1403648" y="1772816"/>
            <a:ext cx="4572000" cy="2585323"/>
          </a:xfrm>
          <a:prstGeom prst="rect">
            <a:avLst/>
          </a:prstGeom>
        </p:spPr>
        <p:txBody>
          <a:bodyPr>
            <a:spAutoFit/>
          </a:bodyPr>
          <a:lstStyle/>
          <a:p>
            <a:pPr eaLnBrk="1" hangingPunct="1">
              <a:buNone/>
              <a:defRPr/>
            </a:pPr>
            <a:r>
              <a:rPr lang="el-GR" dirty="0" smtClean="0"/>
              <a:t>Ο άνθρωπος χρησιμοποίησε τη</a:t>
            </a:r>
            <a:r>
              <a:rPr lang="en-US" dirty="0" smtClean="0"/>
              <a:t> </a:t>
            </a:r>
            <a:r>
              <a:rPr lang="el-GR" dirty="0" smtClean="0"/>
              <a:t>Φυσική από τα βάθη της προϊστορίας.</a:t>
            </a:r>
          </a:p>
          <a:p>
            <a:pPr eaLnBrk="1" hangingPunct="1">
              <a:buNone/>
              <a:defRPr/>
            </a:pPr>
            <a:r>
              <a:rPr lang="el-GR" dirty="0" smtClean="0"/>
              <a:t>Η Φυσική κρύβεται:</a:t>
            </a:r>
          </a:p>
          <a:p>
            <a:pPr marL="0" indent="0">
              <a:lnSpc>
                <a:spcPct val="150000"/>
              </a:lnSpc>
              <a:spcBef>
                <a:spcPts val="0"/>
              </a:spcBef>
              <a:buNone/>
              <a:defRPr/>
            </a:pPr>
            <a:r>
              <a:rPr lang="el-GR" dirty="0" smtClean="0"/>
              <a:t>    </a:t>
            </a:r>
            <a:r>
              <a:rPr lang="el-GR" b="1" dirty="0" smtClean="0">
                <a:solidFill>
                  <a:schemeClr val="accent4">
                    <a:lumMod val="75000"/>
                  </a:schemeClr>
                </a:solidFill>
                <a:latin typeface="Arial" charset="0"/>
              </a:rPr>
              <a:t>Πίσω από το πέταγμα του ακοντίου,</a:t>
            </a:r>
            <a:r>
              <a:rPr lang="en-US" b="1" dirty="0" smtClean="0">
                <a:solidFill>
                  <a:schemeClr val="accent4">
                    <a:lumMod val="75000"/>
                  </a:schemeClr>
                </a:solidFill>
                <a:latin typeface="Arial" charset="0"/>
              </a:rPr>
              <a:t> </a:t>
            </a:r>
            <a:r>
              <a:rPr lang="el-GR" b="1" dirty="0" smtClean="0">
                <a:solidFill>
                  <a:schemeClr val="accent4">
                    <a:lumMod val="75000"/>
                  </a:schemeClr>
                </a:solidFill>
                <a:latin typeface="Arial" charset="0"/>
              </a:rPr>
              <a:t>τη χρήση του αρότρου,</a:t>
            </a:r>
            <a:r>
              <a:rPr lang="en-US" b="1" dirty="0" smtClean="0">
                <a:solidFill>
                  <a:schemeClr val="accent4">
                    <a:lumMod val="75000"/>
                  </a:schemeClr>
                </a:solidFill>
                <a:latin typeface="Arial" charset="0"/>
              </a:rPr>
              <a:t> </a:t>
            </a:r>
            <a:r>
              <a:rPr lang="el-GR" b="1" dirty="0" smtClean="0">
                <a:solidFill>
                  <a:schemeClr val="accent4">
                    <a:lumMod val="75000"/>
                  </a:schemeClr>
                </a:solidFill>
                <a:latin typeface="Arial" charset="0"/>
              </a:rPr>
              <a:t>τη μεταφορά των ογκολίθων για την κατασκευή των Πυραμίδων ή του Παρθενώνα.</a:t>
            </a:r>
            <a:endParaRPr lang="el-GR" b="1" dirty="0" smtClean="0">
              <a:solidFill>
                <a:schemeClr val="accent4">
                  <a:lumMod val="75000"/>
                </a:schemeClr>
              </a:solidFill>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par>
                                <p:cTn id="8" presetID="20" presetClass="entr" presetSubtype="0" fill="hold" grpId="0" nodeType="withEffect">
                                  <p:stCondLst>
                                    <p:cond delay="0"/>
                                  </p:stCondLst>
                                  <p:childTnLst>
                                    <p:set>
                                      <p:cBhvr>
                                        <p:cTn id="9" dur="1" fill="hold">
                                          <p:stCondLst>
                                            <p:cond delay="0"/>
                                          </p:stCondLst>
                                        </p:cTn>
                                        <p:tgtEl>
                                          <p:spTgt spid="70657"/>
                                        </p:tgtEl>
                                        <p:attrNameLst>
                                          <p:attrName>style.visibility</p:attrName>
                                        </p:attrNameLst>
                                      </p:cBhvr>
                                      <p:to>
                                        <p:strVal val="visible"/>
                                      </p:to>
                                    </p:set>
                                    <p:animEffect transition="in" filter="wedge">
                                      <p:cBhvr>
                                        <p:cTn id="10" dur="1000"/>
                                        <p:tgtEl>
                                          <p:spTgt spid="70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7"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1331640" y="0"/>
            <a:ext cx="7056784" cy="1143000"/>
          </a:xfrm>
        </p:spPr>
        <p:txBody>
          <a:bodyPr>
            <a:normAutofit/>
          </a:bodyPr>
          <a:lstStyle/>
          <a:p>
            <a:pPr eaLnBrk="1" hangingPunct="1">
              <a:defRPr/>
            </a:pPr>
            <a:r>
              <a:rPr lang="el-GR" sz="2800" b="1" dirty="0" smtClean="0"/>
              <a:t>Γνωρίζοντας βασικούς νόμους της Φυσικής, </a:t>
            </a:r>
          </a:p>
        </p:txBody>
      </p:sp>
      <p:sp>
        <p:nvSpPr>
          <p:cNvPr id="66565" name="Rectangle 5"/>
          <p:cNvSpPr>
            <a:spLocks noGrp="1" noChangeArrowheads="1"/>
          </p:cNvSpPr>
          <p:nvPr>
            <p:ph sz="half" idx="1"/>
          </p:nvPr>
        </p:nvSpPr>
        <p:spPr>
          <a:xfrm>
            <a:off x="1043608" y="1340768"/>
            <a:ext cx="3960440" cy="1872207"/>
          </a:xfrm>
        </p:spPr>
        <p:txBody>
          <a:bodyPr>
            <a:noAutofit/>
          </a:bodyPr>
          <a:lstStyle/>
          <a:p>
            <a:pPr eaLnBrk="1" hangingPunct="1">
              <a:defRPr/>
            </a:pPr>
            <a:r>
              <a:rPr lang="el-GR" sz="2400" dirty="0" smtClean="0"/>
              <a:t>Διαμορφώνεις μια </a:t>
            </a:r>
            <a:r>
              <a:rPr lang="el-GR" sz="2400" b="1" dirty="0" smtClean="0">
                <a:solidFill>
                  <a:schemeClr val="hlink"/>
                </a:solidFill>
              </a:rPr>
              <a:t>ολοκληρωμένη άποψη</a:t>
            </a:r>
            <a:r>
              <a:rPr lang="el-GR" sz="2400" b="1" dirty="0" smtClean="0"/>
              <a:t> </a:t>
            </a:r>
            <a:r>
              <a:rPr lang="el-GR" sz="2400" dirty="0" smtClean="0"/>
              <a:t>για πολλά από τα θέματα που απασχολούν τις </a:t>
            </a:r>
            <a:r>
              <a:rPr lang="el-GR" sz="2400" b="1" dirty="0" smtClean="0">
                <a:solidFill>
                  <a:schemeClr val="hlink"/>
                </a:solidFill>
              </a:rPr>
              <a:t>σύγχρονες κοινωνίες.</a:t>
            </a:r>
          </a:p>
        </p:txBody>
      </p:sp>
      <p:sp>
        <p:nvSpPr>
          <p:cNvPr id="66566" name="Rectangle 6"/>
          <p:cNvSpPr>
            <a:spLocks noGrp="1" noChangeArrowheads="1"/>
          </p:cNvSpPr>
          <p:nvPr>
            <p:ph sz="quarter" idx="2"/>
          </p:nvPr>
        </p:nvSpPr>
        <p:spPr>
          <a:xfrm>
            <a:off x="1547664" y="3356992"/>
            <a:ext cx="4499992" cy="2880320"/>
          </a:xfrm>
        </p:spPr>
        <p:txBody>
          <a:bodyPr/>
          <a:lstStyle/>
          <a:p>
            <a:pPr eaLnBrk="1" hangingPunct="1">
              <a:lnSpc>
                <a:spcPts val="2600"/>
              </a:lnSpc>
              <a:defRPr/>
            </a:pPr>
            <a:r>
              <a:rPr lang="el-GR" sz="2400" dirty="0" smtClean="0"/>
              <a:t>Φαινόμενο θερμοκηπίου</a:t>
            </a:r>
          </a:p>
          <a:p>
            <a:pPr eaLnBrk="1" hangingPunct="1">
              <a:lnSpc>
                <a:spcPts val="2600"/>
              </a:lnSpc>
              <a:defRPr/>
            </a:pPr>
            <a:r>
              <a:rPr lang="el-GR" sz="2400" dirty="0" smtClean="0"/>
              <a:t>Πρόβλεψη σεισμών</a:t>
            </a:r>
          </a:p>
          <a:p>
            <a:pPr eaLnBrk="1" hangingPunct="1">
              <a:lnSpc>
                <a:spcPts val="2600"/>
              </a:lnSpc>
              <a:defRPr/>
            </a:pPr>
            <a:r>
              <a:rPr lang="el-GR" sz="2400" dirty="0" smtClean="0"/>
              <a:t>Τρύπα του όζοντος</a:t>
            </a:r>
          </a:p>
          <a:p>
            <a:pPr eaLnBrk="1" hangingPunct="1">
              <a:lnSpc>
                <a:spcPts val="2600"/>
              </a:lnSpc>
              <a:defRPr/>
            </a:pPr>
            <a:r>
              <a:rPr lang="el-GR" sz="2400" dirty="0" smtClean="0"/>
              <a:t>Ρύπανση, καταστροφή του περιβάλλοντος</a:t>
            </a:r>
          </a:p>
          <a:p>
            <a:pPr eaLnBrk="1" hangingPunct="1">
              <a:lnSpc>
                <a:spcPts val="2600"/>
              </a:lnSpc>
              <a:defRPr/>
            </a:pPr>
            <a:r>
              <a:rPr lang="el-GR" sz="2400" dirty="0" smtClean="0"/>
              <a:t>Πυρηνική ενέργεια</a:t>
            </a:r>
          </a:p>
          <a:p>
            <a:pPr eaLnBrk="1" hangingPunct="1">
              <a:lnSpc>
                <a:spcPts val="2600"/>
              </a:lnSpc>
              <a:defRPr/>
            </a:pPr>
            <a:r>
              <a:rPr lang="el-GR" sz="2400" dirty="0" smtClean="0"/>
              <a:t>Ανανεώσιμες πηγές ενέργειας</a:t>
            </a:r>
          </a:p>
        </p:txBody>
      </p:sp>
      <p:pic>
        <p:nvPicPr>
          <p:cNvPr id="5" name="Picture 2" descr="C:\Users\USER\AppData\Local\Temp\FineReader10\media\image3.jpeg"/>
          <p:cNvPicPr>
            <a:picLocks noChangeAspect="1" noChangeArrowheads="1"/>
          </p:cNvPicPr>
          <p:nvPr/>
        </p:nvPicPr>
        <p:blipFill>
          <a:blip r:embed="rId2" r:link="rId3" cstate="print">
            <a:lum bright="-10000" contrast="30000"/>
          </a:blip>
          <a:srcRect/>
          <a:stretch>
            <a:fillRect/>
          </a:stretch>
        </p:blipFill>
        <p:spPr bwMode="auto">
          <a:xfrm>
            <a:off x="6084168" y="1628800"/>
            <a:ext cx="2330450" cy="2595563"/>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2.xml><?xml version="1.0" encoding="utf-8"?>
<a:themeOverride xmlns:a="http://schemas.openxmlformats.org/drawingml/2006/main">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0</TotalTime>
  <Words>1268</Words>
  <Application>Microsoft Office PowerPoint</Application>
  <PresentationFormat>Προβολή στην οθόνη (4:3)</PresentationFormat>
  <Paragraphs>117</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Ηλιοστάσιο</vt:lpstr>
      <vt:lpstr>ΦΥΣΙΚΗ  Β΄ΓΥΜΝΑΣΙΟΥ</vt:lpstr>
      <vt:lpstr>Λέξεις κλειδιά</vt:lpstr>
      <vt:lpstr>Τι θα μάθουμε:</vt:lpstr>
      <vt:lpstr>Φυσικά φαινόμενα</vt:lpstr>
      <vt:lpstr>Φυσικές επιστήμες</vt:lpstr>
      <vt:lpstr>Τι μελετούν οι φυσικές επιστήμες;</vt:lpstr>
      <vt:lpstr>Τι μελετούν οι φυσικές επιστήμες;</vt:lpstr>
      <vt:lpstr>Γιατί είναι χρήσιμη η μελέτη της φυσικής;</vt:lpstr>
      <vt:lpstr>Γνωρίζοντας βασικούς νόμους της Φυσικής, </vt:lpstr>
      <vt:lpstr>Αν έχεις αναρωτηθεί</vt:lpstr>
      <vt:lpstr>Γιατί είναι χρήσιμη η μελέτη της φυσικής;</vt:lpstr>
      <vt:lpstr>Τι μελετούν οι φυσικές επιστήμες;</vt:lpstr>
      <vt:lpstr>Δύο πολύ σημαντικές ανακαλύψεις των φυσικών</vt:lpstr>
      <vt:lpstr>Δύο πολύ σημαντικές ανακαλύψεις των φυσικών</vt:lpstr>
      <vt:lpstr>Τι μελετούν οι φυσικές επιστήμες;</vt:lpstr>
      <vt:lpstr>Τι μελετούν οι φυσικές επιστήμες;</vt:lpstr>
      <vt:lpstr>Η γλώσσα της φυσικής.</vt:lpstr>
      <vt:lpstr>Η γλώσσα της φυσικής.</vt:lpstr>
      <vt:lpstr>Η Φυσική σχετίζεται άμεσα με την Τεχνολογία.</vt:lpstr>
      <vt:lpstr>Η Φυσική σχετίζεται άμεσα με την Τεχνολογία.</vt:lpstr>
      <vt:lpstr>Η ανάπτυξη της Φυσικής οδήγησε:</vt:lpstr>
      <vt:lpstr>Ο ηλεκτρισμός που προσφέρει το φωτισμό, τα ραδιοτηλεοπτικά μέσα, τις επικοινωνίες, τα στερεοφωνικά και τους υπολογιστές αναπτύχθηκε από φυσικούς.</vt:lpstr>
      <vt:lpstr>Η γνώση των φυσικών επιστημών βοηθά τους αθλητές να προπονούνται πιο αποτελεσματικά και να βελτιώνουν τις επιδόσεις τους.</vt:lpstr>
      <vt:lpstr>Μελετάμε τη Φυσική, γιατί: Θέλουμε :</vt:lpstr>
      <vt:lpstr>Διαφάνεια 25</vt:lpstr>
      <vt:lpstr>Διαφάνεια 26</vt:lpstr>
      <vt:lpstr>Έτσι μαθαίνεις : </vt:lpstr>
      <vt:lpstr>Ερωτήσεις για να δούμε τι μάθαμε.</vt:lpstr>
      <vt:lpstr>Διαφάνεια 29</vt:lpstr>
    </vt:vector>
  </TitlesOfParts>
  <Company>ΞΕΚΙΝΗΜΑ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ΦΥΣΙΚΗ  Β΄ΓΥΜΝΑΣΙΟΥ</dc:title>
  <dc:creator>ΝΙΚΟΣ</dc:creator>
  <cp:lastModifiedBy>USER</cp:lastModifiedBy>
  <cp:revision>66</cp:revision>
  <dcterms:created xsi:type="dcterms:W3CDTF">2008-08-21T08:06:20Z</dcterms:created>
  <dcterms:modified xsi:type="dcterms:W3CDTF">2013-05-19T17:46:42Z</dcterms:modified>
</cp:coreProperties>
</file>