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5" r:id="rId1"/>
  </p:sldMasterIdLst>
  <p:notesMasterIdLst>
    <p:notesMasterId r:id="rId19"/>
  </p:notesMasterIdLst>
  <p:sldIdLst>
    <p:sldId id="256" r:id="rId2"/>
    <p:sldId id="315" r:id="rId3"/>
    <p:sldId id="314" r:id="rId4"/>
    <p:sldId id="306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16" r:id="rId17"/>
    <p:sldId id="317" r:id="rId1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86" d="100"/>
          <a:sy n="86" d="100"/>
        </p:scale>
        <p:origin x="-14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ADD4079-8C43-4F22-94DC-A4B7CB00A2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7AED9A-D09F-45BD-8712-B49DBAB7DC6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215BE0-446D-47E2-A8D3-17146A660EE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C78A0C-DC33-40D3-911B-21852BF3952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Τίτλος, Αντι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FBF02-7BD1-4A65-9EEA-6B90825E500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254434-583E-4CDC-9F47-D2C1C2893B03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D47660-D7EE-473D-996B-7D7D1BF572B3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B48E45-AD3C-4E99-8F7A-956DE863411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A42507-FDF5-4505-8BFE-684220634A6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7AEB55-0EA8-403D-B010-DFFE08B0C2C4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622029-9873-4C97-B617-FBCBDBD8786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6A6CC6-B898-4B71-8C0C-CB62C37A212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183FEE-EF97-4135-A416-23FB04992EB1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6CA2DD6-4CB3-45E0-9CF4-DCCD1034941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30" r:id="rId12"/>
  </p:sldLayoutIdLst>
  <p:transition spd="med">
    <p:wip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1268760"/>
            <a:ext cx="7406640" cy="1472184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/>
              <a:t>ΦΥΣΙΚΗ  </a:t>
            </a:r>
            <a:r>
              <a:rPr lang="el-GR" dirty="0" smtClean="0">
                <a:solidFill>
                  <a:schemeClr val="hlink"/>
                </a:solidFill>
              </a:rPr>
              <a:t>Β΄</a:t>
            </a:r>
            <a:r>
              <a:rPr lang="el-GR" dirty="0" smtClean="0"/>
              <a:t>ΓΥΜΝΑΣΙΟΥ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2758926"/>
            <a:ext cx="7406640" cy="1752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dirty="0" smtClean="0"/>
              <a:t>ΕΙΣΑΓΩΓΗ</a:t>
            </a:r>
          </a:p>
          <a:p>
            <a:r>
              <a:rPr lang="el-GR" dirty="0" smtClean="0"/>
              <a:t>Η επιστημονική μέθοδος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640" y="0"/>
            <a:ext cx="7056784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800" b="1" dirty="0" smtClean="0"/>
              <a:t>Επιστημονική μέθοδος.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1187624" y="2708920"/>
            <a:ext cx="2736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l-GR" sz="2400" b="1" i="1" dirty="0" smtClean="0">
                <a:solidFill>
                  <a:srgbClr val="000000"/>
                </a:solidFill>
                <a:latin typeface="Book Antiqua"/>
                <a:ea typeface="Book Antiqua"/>
                <a:cs typeface="Book Antiqua"/>
              </a:rPr>
              <a:t>Ερμηνεία του πειράματος: διατύπωση νέας υπόθεσης.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3995936" y="1628800"/>
            <a:ext cx="4824536" cy="4184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dirty="0" smtClean="0"/>
              <a:t>Ο Γαλιλαίος για να ερμηνεύσει τα αποτελέσματα του πειράματος</a:t>
            </a:r>
            <a:r>
              <a:rPr lang="el-GR" sz="2000" b="1" dirty="0" smtClean="0"/>
              <a:t> υπέθεσε</a:t>
            </a:r>
            <a:r>
              <a:rPr lang="el-GR" sz="2000" dirty="0" smtClean="0"/>
              <a:t> ότι όταν δεν υπάρχει αέρας, δηλαδή στο κενό, όλα τα σώματα φτάνουν ταυτόχρονα στο έδαφος, όταν αφεθούν από το ίδιο ύψος. </a:t>
            </a:r>
          </a:p>
          <a:p>
            <a:pPr>
              <a:lnSpc>
                <a:spcPct val="150000"/>
              </a:lnSpc>
            </a:pPr>
            <a:r>
              <a:rPr lang="el-GR" sz="2000" b="1" dirty="0" smtClean="0"/>
              <a:t>Μάλιστα κατάφερε να διατυπώσει μια μαθηματική σχέση μεταξύ του ύψους και του χρόνου πτώσης.</a:t>
            </a:r>
            <a:endParaRPr lang="el-GR" sz="20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640" y="0"/>
            <a:ext cx="7056784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800" b="1" dirty="0" smtClean="0"/>
              <a:t>Επιστημονική μέθοδος.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1187624" y="2708920"/>
            <a:ext cx="2736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l-GR" sz="2400" b="1" i="1" dirty="0" smtClean="0">
                <a:solidFill>
                  <a:srgbClr val="000000"/>
                </a:solidFill>
                <a:latin typeface="Book Antiqua"/>
                <a:ea typeface="Book Antiqua"/>
                <a:cs typeface="Book Antiqua"/>
              </a:rPr>
              <a:t>Επαλήθευση - Φυσικός νόμος.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3995936" y="1916832"/>
            <a:ext cx="4824536" cy="2337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dirty="0" smtClean="0"/>
              <a:t>Αυτή την υπόθεση επιβεβαίωσε προσεκτικά στο εργαστήριο του μετά από πολλές μετρήσεις. </a:t>
            </a:r>
          </a:p>
          <a:p>
            <a:pPr>
              <a:lnSpc>
                <a:spcPct val="150000"/>
              </a:lnSpc>
            </a:pPr>
            <a:r>
              <a:rPr lang="el-GR" sz="2000" dirty="0" smtClean="0"/>
              <a:t>Έτσι, η μαθηματική σχέση απέκτησε την ισχύ φυσικού νόμου.</a:t>
            </a:r>
            <a:endParaRPr lang="el-GR" sz="2000" dirty="0"/>
          </a:p>
        </p:txBody>
      </p:sp>
      <p:sp>
        <p:nvSpPr>
          <p:cNvPr id="8" name="7 - Ορθογώνιο"/>
          <p:cNvSpPr/>
          <p:nvPr/>
        </p:nvSpPr>
        <p:spPr>
          <a:xfrm>
            <a:off x="1403648" y="4653136"/>
            <a:ext cx="7488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Μερικές δεκαετίες αργότερα η υπόθεση του Γαλιλαίου εντάχθηκε στο πλαίσιο μιας καλά θεμελιωμένης και γενικής θεωρίας: </a:t>
            </a:r>
          </a:p>
          <a:p>
            <a:r>
              <a:rPr lang="el-GR" sz="2000" dirty="0" smtClean="0"/>
              <a:t>της θεωρίας του Νεύτωνα για την κίνηση των σωμάτων, γήινων και ουρανίων. 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640" y="0"/>
            <a:ext cx="7056784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800" b="1" dirty="0" smtClean="0"/>
              <a:t>Επιστημονική μέθοδος.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1259632" y="1556792"/>
            <a:ext cx="51845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dirty="0" smtClean="0"/>
              <a:t>Συγχρόνως επινοήθηκε τρόπος αφαίρεσης του αέρα και επιβεβαιώθηκε πειραματικά η σύγχρονη πτώση των σωμάτων στο κενό.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3419872" y="4221088"/>
            <a:ext cx="540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dirty="0" smtClean="0"/>
              <a:t>Με το πέρασμα του χρόνου οι πειραματικές τεχνικές βελτιώθηκαν, όμως τα αποτελέσματα των πειραμάτων εξακολουθούν να επιβεβαιώνουν την υπόθεση του Γαλιλαίου.</a:t>
            </a:r>
          </a:p>
        </p:txBody>
      </p:sp>
      <p:pic>
        <p:nvPicPr>
          <p:cNvPr id="9" name="Picture"/>
          <p:cNvPicPr/>
          <p:nvPr/>
        </p:nvPicPr>
        <p:blipFill>
          <a:blip r:embed="rId2" cstate="print">
            <a:lum bright="-10000" contrast="30000"/>
          </a:blip>
          <a:srcRect l="10549" t="4909" r="8578"/>
          <a:stretch>
            <a:fillRect/>
          </a:stretch>
        </p:blipFill>
        <p:spPr>
          <a:xfrm>
            <a:off x="6732240" y="1124744"/>
            <a:ext cx="1656184" cy="27896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"/>
          <p:cNvPicPr/>
          <p:nvPr/>
        </p:nvPicPr>
        <p:blipFill>
          <a:blip r:embed="rId3" cstate="print">
            <a:lum bright="-10000" contrast="30000"/>
          </a:blip>
          <a:srcRect t="2495"/>
          <a:stretch>
            <a:fillRect/>
          </a:stretch>
        </p:blipFill>
        <p:spPr>
          <a:xfrm>
            <a:off x="1403648" y="3501008"/>
            <a:ext cx="1685925" cy="28140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640" y="0"/>
            <a:ext cx="7056784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800" b="1" dirty="0" smtClean="0"/>
              <a:t>Επιστημονική μέθοδος.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1259632" y="980728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dirty="0" smtClean="0"/>
              <a:t>Τα σημαντικότερα </a:t>
            </a:r>
            <a:r>
              <a:rPr lang="el-GR" sz="2000" b="1" dirty="0" smtClean="0">
                <a:solidFill>
                  <a:srgbClr val="004C22"/>
                </a:solidFill>
              </a:rPr>
              <a:t>στοιχεία της επιστημονικής μεθόδου </a:t>
            </a:r>
            <a:r>
              <a:rPr lang="el-GR" sz="2000" dirty="0" smtClean="0"/>
              <a:t>είναι: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000" dirty="0" smtClean="0"/>
              <a:t>η </a:t>
            </a:r>
            <a:r>
              <a:rPr lang="el-GR" sz="2000" b="1" dirty="0" smtClean="0"/>
              <a:t>παρατήρηση</a:t>
            </a:r>
            <a:r>
              <a:rPr lang="el-GR" sz="2000" dirty="0" smtClean="0"/>
              <a:t>,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000" dirty="0" smtClean="0"/>
              <a:t>η </a:t>
            </a:r>
            <a:r>
              <a:rPr lang="el-GR" sz="2000" b="1" dirty="0" smtClean="0"/>
              <a:t>υπόθεση</a:t>
            </a:r>
            <a:r>
              <a:rPr lang="el-GR" sz="2000" dirty="0" smtClean="0"/>
              <a:t> και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000" dirty="0" smtClean="0"/>
              <a:t>το </a:t>
            </a:r>
            <a:r>
              <a:rPr lang="el-GR" sz="2000" b="1" dirty="0" smtClean="0"/>
              <a:t>πείραμα</a:t>
            </a:r>
            <a:r>
              <a:rPr lang="el-GR" sz="2000" dirty="0" smtClean="0"/>
              <a:t>.</a:t>
            </a:r>
          </a:p>
        </p:txBody>
      </p:sp>
      <p:sp>
        <p:nvSpPr>
          <p:cNvPr id="11" name="10 - Ορθογώνιο"/>
          <p:cNvSpPr/>
          <p:nvPr/>
        </p:nvSpPr>
        <p:spPr>
          <a:xfrm>
            <a:off x="1187624" y="3140968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dirty="0" smtClean="0"/>
              <a:t>Στο πείραμα αναγκαία είναι</a:t>
            </a:r>
            <a:r>
              <a:rPr lang="el-GR" sz="2000" b="1" dirty="0" smtClean="0"/>
              <a:t> η μέτρηση μεγεθών</a:t>
            </a:r>
            <a:r>
              <a:rPr lang="el-GR" sz="2000" dirty="0" smtClean="0"/>
              <a:t> για την επιβεβαίωση ή διάψευση της υπόθεσης. </a:t>
            </a:r>
          </a:p>
          <a:p>
            <a:pPr>
              <a:lnSpc>
                <a:spcPct val="150000"/>
              </a:lnSpc>
            </a:pPr>
            <a:r>
              <a:rPr lang="el-GR" sz="2000" dirty="0" smtClean="0"/>
              <a:t>Αυτή η διαδικασία ολοκληρώνεται με τη</a:t>
            </a:r>
            <a:r>
              <a:rPr lang="el-GR" sz="2000" b="1" dirty="0" smtClean="0"/>
              <a:t> γενίκευση</a:t>
            </a:r>
            <a:r>
              <a:rPr lang="el-GR" sz="2000" dirty="0" smtClean="0"/>
              <a:t> της υπόθεσης και τη διαμόρφωση μιας θεωρίας. </a:t>
            </a:r>
          </a:p>
          <a:p>
            <a:pPr>
              <a:lnSpc>
                <a:spcPct val="150000"/>
              </a:lnSpc>
            </a:pPr>
            <a:r>
              <a:rPr lang="el-GR" sz="2000" dirty="0" smtClean="0"/>
              <a:t>Στο πλαίσιο της</a:t>
            </a:r>
            <a:r>
              <a:rPr lang="el-GR" sz="2000" b="1" dirty="0" smtClean="0"/>
              <a:t> θεωρίας</a:t>
            </a:r>
            <a:r>
              <a:rPr lang="el-GR" sz="2000" dirty="0" smtClean="0"/>
              <a:t> εμφανίζονται νέες προβλέψεις που πρέπει να ελεγχθούν με την παρατήρηση και το πείραμα.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640" y="0"/>
            <a:ext cx="7056784" cy="1143000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Η επιστημονική στάση.</a:t>
            </a:r>
            <a:endParaRPr lang="el-GR" sz="2800" b="1" dirty="0"/>
          </a:p>
        </p:txBody>
      </p:sp>
      <p:sp>
        <p:nvSpPr>
          <p:cNvPr id="8" name="7 - Ορθογώνιο"/>
          <p:cNvSpPr/>
          <p:nvPr/>
        </p:nvSpPr>
        <p:spPr>
          <a:xfrm>
            <a:off x="1259632" y="1412776"/>
            <a:ext cx="496855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dirty="0" smtClean="0"/>
              <a:t>Οι επιστημονικές θεωρίες ελέγχονται και εξελίσσονται. </a:t>
            </a:r>
          </a:p>
          <a:p>
            <a:pPr>
              <a:lnSpc>
                <a:spcPct val="150000"/>
              </a:lnSpc>
            </a:pPr>
            <a:r>
              <a:rPr lang="el-GR" sz="2000" dirty="0" smtClean="0"/>
              <a:t>Όταν δεν συμφωνούν με την παρατήρηση ή το πείραμα, τότε προσαρμόζονται ή αναθεωρούνται. </a:t>
            </a:r>
          </a:p>
        </p:txBody>
      </p:sp>
      <p:pic>
        <p:nvPicPr>
          <p:cNvPr id="56322" name="Picture 2" descr="image10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6372200" y="1484784"/>
            <a:ext cx="2200275" cy="17145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5 - Ορθογώνιο"/>
          <p:cNvSpPr/>
          <p:nvPr/>
        </p:nvSpPr>
        <p:spPr>
          <a:xfrm>
            <a:off x="1259632" y="4365104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dirty="0" smtClean="0"/>
              <a:t>Οι επιστήμονες αποδέχονται τα αποτελέσματα των παρατηρήσεων και των πειραμάτων ακόμα και αν τα επιθυμούσαν διαφορετικά. </a:t>
            </a:r>
          </a:p>
          <a:p>
            <a:pPr>
              <a:lnSpc>
                <a:spcPct val="150000"/>
              </a:lnSpc>
            </a:pPr>
            <a:r>
              <a:rPr lang="el-GR" sz="2000" b="1" dirty="0" smtClean="0">
                <a:solidFill>
                  <a:srgbClr val="004C22"/>
                </a:solidFill>
              </a:rPr>
              <a:t>Δεν υιοθετούν την αυθεντία και το δογματισμό.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6156176" y="3356992"/>
            <a:ext cx="277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 smtClean="0"/>
              <a:t>0 έλεγχος για την ορθότητα των επιστημονικών θεωριών δεν σταματά ποτέ.</a:t>
            </a:r>
            <a:endParaRPr lang="el-GR" sz="16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640" y="0"/>
            <a:ext cx="7056784" cy="1143000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Η επιστημονική στάση.</a:t>
            </a:r>
            <a:endParaRPr lang="el-GR" sz="2800" b="1" dirty="0"/>
          </a:p>
        </p:txBody>
      </p:sp>
      <p:sp>
        <p:nvSpPr>
          <p:cNvPr id="8" name="7 - Ορθογώνιο"/>
          <p:cNvSpPr/>
          <p:nvPr/>
        </p:nvSpPr>
        <p:spPr>
          <a:xfrm>
            <a:off x="1259632" y="1124744"/>
            <a:ext cx="763284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dirty="0" smtClean="0"/>
              <a:t>Ο τρόπος που εργάζονται οι επιστήμονες δεν εμπεριέχει πάντοτε όλα τα βήματα της επιστημονικής μεθόδου και με τη συγκεκριμένη σειρά. </a:t>
            </a:r>
          </a:p>
          <a:p>
            <a:pPr>
              <a:lnSpc>
                <a:spcPct val="150000"/>
              </a:lnSpc>
            </a:pPr>
            <a:r>
              <a:rPr lang="el-GR" sz="2000" dirty="0" smtClean="0"/>
              <a:t>Πολλές φορές οι επιστήμονες ακολουθούν τη διαίσθηση, τη φαντασία και την έμπνευσή τους, νοητικές λειτουργίες οι οποίες δεν υπακούουν πάντοτε σε κανόνες. </a:t>
            </a:r>
          </a:p>
          <a:p>
            <a:pPr>
              <a:lnSpc>
                <a:spcPct val="150000"/>
              </a:lnSpc>
            </a:pPr>
            <a:r>
              <a:rPr lang="el-GR" sz="2000" dirty="0" smtClean="0"/>
              <a:t>Άλλες φορές η τύχη παίζει σημαντικό ρόλο. </a:t>
            </a:r>
          </a:p>
          <a:p>
            <a:pPr>
              <a:lnSpc>
                <a:spcPct val="150000"/>
              </a:lnSpc>
            </a:pPr>
            <a:endParaRPr lang="el-GR" sz="2000" dirty="0" smtClean="0"/>
          </a:p>
          <a:p>
            <a:pPr>
              <a:lnSpc>
                <a:spcPct val="150000"/>
              </a:lnSpc>
            </a:pPr>
            <a:r>
              <a:rPr lang="el-GR" sz="2000" b="1" dirty="0" smtClean="0">
                <a:solidFill>
                  <a:srgbClr val="004C22"/>
                </a:solidFill>
              </a:rPr>
              <a:t>Η φυσική όμως είναι πειραματική επιστήμη. Η διατύπωση μιας φυσικής θεωρίας είναι μια διαδικασία, που αρχίζει και τελειώνει με την παρατήρηση και το πείραμα.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- Εικόνα" descr="C:\Users\USER\AppData\Local\Microsoft\Windows\Temporary Internet Files\Content.IE5\VB7PH975\MP900427810[1].JPG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1115616" y="980728"/>
            <a:ext cx="7488831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5395912"/>
            <a:ext cx="6985148" cy="1462088"/>
          </a:xfrm>
          <a:gradFill>
            <a:gsLst>
              <a:gs pos="3600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path path="shape">
              <a:fillToRect l="50000" t="50000" r="50000" b="50000"/>
            </a:path>
          </a:gradFill>
          <a:scene3d>
            <a:camera prst="perspectiveBelow"/>
            <a:lightRig rig="threePt" dir="t"/>
          </a:scene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000" dirty="0" smtClean="0"/>
              <a:t>Ερωτήσεις </a:t>
            </a:r>
            <a:r>
              <a:rPr lang="el-GR" sz="4000" dirty="0"/>
              <a:t>για να </a:t>
            </a:r>
            <a:r>
              <a:rPr lang="el-GR" sz="4000" dirty="0" smtClean="0"/>
              <a:t>δούμε </a:t>
            </a:r>
            <a:r>
              <a:rPr lang="el-GR" sz="4000" dirty="0"/>
              <a:t>τι </a:t>
            </a:r>
            <a:r>
              <a:rPr lang="el-GR" sz="4000" dirty="0" smtClean="0"/>
              <a:t>μάθαμε.</a:t>
            </a:r>
            <a:endParaRPr lang="el-GR" sz="40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043608" y="620688"/>
            <a:ext cx="5880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Ερωτήσεις σύντομης απάντησης 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1331640" y="1484784"/>
            <a:ext cx="5904656" cy="866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el-GR" dirty="0" smtClean="0"/>
              <a:t>Ανάφερε τα βασικά στοιχεία της επιστημονικής μεθόδου. Τι είναι το πείραμα;</a:t>
            </a:r>
            <a:endParaRPr lang="el-GR" sz="12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764704"/>
            <a:ext cx="4679875" cy="863600"/>
          </a:xfrm>
        </p:spPr>
        <p:txBody>
          <a:bodyPr/>
          <a:lstStyle/>
          <a:p>
            <a:r>
              <a:rPr lang="el-GR" sz="4800" dirty="0" smtClean="0"/>
              <a:t>Λ</a:t>
            </a:r>
            <a:r>
              <a:rPr lang="el-GR" sz="4800" cap="none" dirty="0" smtClean="0"/>
              <a:t>έξεις κλειδιά</a:t>
            </a:r>
            <a:endParaRPr lang="el-GR" sz="4800" cap="none" dirty="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67744" y="1700808"/>
            <a:ext cx="487505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3200" b="1" dirty="0" smtClean="0"/>
              <a:t>Επιστημονική μέθοδος</a:t>
            </a:r>
          </a:p>
          <a:p>
            <a:pPr>
              <a:lnSpc>
                <a:spcPct val="150000"/>
              </a:lnSpc>
            </a:pPr>
            <a:r>
              <a:rPr lang="el-GR" sz="3200" b="1" dirty="0" smtClean="0">
                <a:solidFill>
                  <a:schemeClr val="accent4">
                    <a:lumMod val="50000"/>
                  </a:schemeClr>
                </a:solidFill>
              </a:rPr>
              <a:t>Παρατήρηση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l-GR" sz="3200" b="1" dirty="0" smtClean="0"/>
              <a:t>Υπόθεση</a:t>
            </a:r>
            <a:endParaRPr lang="en-US" sz="3200" b="1" dirty="0" smtClean="0"/>
          </a:p>
          <a:p>
            <a:pPr>
              <a:lnSpc>
                <a:spcPct val="150000"/>
              </a:lnSpc>
            </a:pPr>
            <a:r>
              <a:rPr lang="el-GR" sz="3200" b="1" dirty="0" smtClean="0">
                <a:solidFill>
                  <a:schemeClr val="accent4">
                    <a:lumMod val="50000"/>
                  </a:schemeClr>
                </a:solidFill>
              </a:rPr>
              <a:t>Πείραμα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l-GR" sz="3200" b="1" dirty="0" smtClean="0"/>
              <a:t>Θεωρία</a:t>
            </a:r>
            <a:endParaRPr lang="en-US" sz="3200" b="1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b="1" dirty="0" smtClean="0">
                <a:solidFill>
                  <a:schemeClr val="accent1">
                    <a:satMod val="150000"/>
                  </a:schemeClr>
                </a:solidFill>
              </a:rPr>
              <a:t>Τι θα μάθουμε:</a:t>
            </a:r>
            <a:endParaRPr lang="el-GR" b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47664" y="2492896"/>
            <a:ext cx="7056784" cy="112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ct val="80000"/>
              <a:buFont typeface="Arial" pitchFamily="34" charset="0"/>
              <a:buChar char="•"/>
            </a:pPr>
            <a:r>
              <a:rPr lang="el-GR" sz="2400" b="1" dirty="0" smtClean="0"/>
              <a:t>Να γνωρίσουμε το πείραμα ως κυρίαρχο στοιχείο της επιστημονικής μεθόδου. </a:t>
            </a:r>
            <a:endParaRPr lang="el-GR" sz="2400" b="1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640" y="0"/>
            <a:ext cx="7056784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800" b="1" dirty="0" smtClean="0"/>
              <a:t>Επιστημονική μέθοδος.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1115616" y="980728"/>
            <a:ext cx="7272808" cy="54006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l-GR" sz="2000" dirty="0" smtClean="0"/>
              <a:t>Οι φυσικοί </a:t>
            </a:r>
            <a:r>
              <a:rPr lang="el-GR" sz="2000" b="1" dirty="0" smtClean="0">
                <a:solidFill>
                  <a:srgbClr val="004C22"/>
                </a:solidFill>
              </a:rPr>
              <a:t>παρατηρούν</a:t>
            </a:r>
            <a:r>
              <a:rPr lang="el-GR" sz="2000" dirty="0" smtClean="0"/>
              <a:t> προσεκτικά ό, τι συμβαίνει γύρω τους και </a:t>
            </a:r>
            <a:r>
              <a:rPr lang="el-GR" sz="2000" b="1" dirty="0" smtClean="0">
                <a:solidFill>
                  <a:srgbClr val="004C22"/>
                </a:solidFill>
              </a:rPr>
              <a:t>ταξινομούν</a:t>
            </a:r>
            <a:r>
              <a:rPr lang="el-GR" sz="2000" dirty="0" smtClean="0"/>
              <a:t> τις παρατηρήσεις τους, αναζητώντας ομοιότητες μεταξύ των φαινομένων.</a:t>
            </a:r>
          </a:p>
          <a:p>
            <a:pPr marL="180000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el-GR" sz="2000" dirty="0" smtClean="0"/>
              <a:t>Δεν περιορίζονται όμως σ' αυτό: εκφράζουν τις παρατηρήσεις τους με τη βοήθεια </a:t>
            </a:r>
            <a:r>
              <a:rPr lang="el-GR" sz="2000" b="1" dirty="0" smtClean="0">
                <a:solidFill>
                  <a:srgbClr val="004C22"/>
                </a:solidFill>
              </a:rPr>
              <a:t>μετρήσιμων ποσοτήτων. </a:t>
            </a:r>
          </a:p>
          <a:p>
            <a:pPr marL="180000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el-GR" sz="2000" dirty="0" smtClean="0"/>
              <a:t>Αναζητούν </a:t>
            </a:r>
            <a:r>
              <a:rPr lang="el-GR" sz="2000" b="1" dirty="0" smtClean="0">
                <a:solidFill>
                  <a:srgbClr val="004C22"/>
                </a:solidFill>
              </a:rPr>
              <a:t>συσχετίσεις μεταξύ των ποσοτήτων </a:t>
            </a:r>
            <a:r>
              <a:rPr lang="el-GR" sz="2000" dirty="0" smtClean="0"/>
              <a:t>τις οποίες προσπαθούν να εκφράσουν με τη βοήθεια των μαθηματικών. </a:t>
            </a:r>
          </a:p>
          <a:p>
            <a:pPr marL="180000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el-GR" sz="2000" dirty="0" smtClean="0"/>
              <a:t>Στη συνέχεια διατυπώνουν </a:t>
            </a:r>
            <a:r>
              <a:rPr lang="el-GR" sz="2000" b="1" dirty="0" smtClean="0">
                <a:solidFill>
                  <a:srgbClr val="004C22"/>
                </a:solidFill>
              </a:rPr>
              <a:t>υποθέσεις</a:t>
            </a:r>
            <a:r>
              <a:rPr lang="el-GR" sz="2000" dirty="0" smtClean="0"/>
              <a:t> για να </a:t>
            </a:r>
            <a:r>
              <a:rPr lang="el-GR" sz="2000" b="1" dirty="0" smtClean="0">
                <a:solidFill>
                  <a:srgbClr val="004C22"/>
                </a:solidFill>
              </a:rPr>
              <a:t>ερμηνεύσουν</a:t>
            </a:r>
            <a:r>
              <a:rPr lang="el-GR" sz="2000" dirty="0" smtClean="0"/>
              <a:t> τις παραπάνω συσχετίσεις.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l-GR" sz="2000" dirty="0" smtClean="0"/>
              <a:t>Με τη βοήθεια του </a:t>
            </a:r>
            <a:r>
              <a:rPr lang="el-GR" sz="2000" b="1" dirty="0" smtClean="0">
                <a:solidFill>
                  <a:srgbClr val="004C22"/>
                </a:solidFill>
              </a:rPr>
              <a:t>πειράματος</a:t>
            </a:r>
            <a:r>
              <a:rPr lang="el-GR" sz="2000" dirty="0" smtClean="0"/>
              <a:t> διαψεύδουν ή επαληθεύουν τις υποθέσεις. 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640" y="0"/>
            <a:ext cx="7056784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800" b="1" dirty="0" smtClean="0"/>
              <a:t>Επιστημονική μέθοδος.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1187624" y="1412776"/>
            <a:ext cx="4104456" cy="4608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000" dirty="0" smtClean="0"/>
              <a:t>Δηλαδή οι φυσικοί, στην προσπάθειά τους να κατανοήσουν το φυσικό κόσμο, εργάζονται με μια συγκεκριμένη μεθοδολογία που περιλαμβάνει τα παραπάνω βήματα.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000" dirty="0" smtClean="0"/>
              <a:t>Η μεθοδολογία αυτή ονομάζεται</a:t>
            </a:r>
            <a:r>
              <a:rPr lang="el-GR" sz="2000" b="1" dirty="0" smtClean="0"/>
              <a:t> </a:t>
            </a:r>
            <a:r>
              <a:rPr lang="el-GR" sz="2000" b="1" dirty="0" smtClean="0">
                <a:solidFill>
                  <a:srgbClr val="004C22"/>
                </a:solidFill>
              </a:rPr>
              <a:t>επιστημονική μέθοδος.</a:t>
            </a:r>
          </a:p>
        </p:txBody>
      </p:sp>
      <p:pic>
        <p:nvPicPr>
          <p:cNvPr id="49154" name="Picture 2" descr="image6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5580112" y="1772816"/>
            <a:ext cx="3168352" cy="32083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640" y="0"/>
            <a:ext cx="7056784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800" b="1" dirty="0" smtClean="0"/>
              <a:t>Επιστημονική μέθοδος.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1187624" y="1052736"/>
            <a:ext cx="7200800" cy="29523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000" dirty="0" smtClean="0"/>
              <a:t>Η επιστημονική μέθοδος δεν είναι δημιούργημα ενός ανθρώπου, αλλά αναπτύχθηκε από πολλούς ερευνητές κατά τη διάρκεια πολλών αιώνων. Ο Γαλιλαίος, φυσικός που έζησε στην Ιταλία από το 1564 έως το 1642 θεωρείται πατέρας της επιστημονικής μεθόδου κυρίως εξαιτίας της μεθόδου που εφάρμοσε για τη μελέτη της πτώσης των σωμάτων: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1547664" y="4293096"/>
            <a:ext cx="25490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l-GR" sz="2400" b="1" i="1" dirty="0" smtClean="0">
                <a:solidFill>
                  <a:srgbClr val="000000"/>
                </a:solidFill>
                <a:latin typeface="Book Antiqua"/>
                <a:ea typeface="Book Antiqua"/>
                <a:cs typeface="Book Antiqua"/>
              </a:rPr>
              <a:t>Παρατήρηση </a:t>
            </a:r>
          </a:p>
          <a:p>
            <a:pPr>
              <a:spcAft>
                <a:spcPts val="0"/>
              </a:spcAft>
            </a:pPr>
            <a:r>
              <a:rPr lang="el-GR" sz="2400" b="1" i="1" dirty="0" smtClean="0">
                <a:solidFill>
                  <a:srgbClr val="000000"/>
                </a:solidFill>
                <a:latin typeface="Book Antiqua"/>
                <a:ea typeface="Book Antiqua"/>
                <a:cs typeface="Book Antiqua"/>
              </a:rPr>
              <a:t>Ταξινόμηση </a:t>
            </a:r>
          </a:p>
          <a:p>
            <a:pPr>
              <a:spcAft>
                <a:spcPts val="0"/>
              </a:spcAft>
            </a:pPr>
            <a:r>
              <a:rPr lang="el-GR" sz="2400" b="1" i="1" dirty="0" smtClean="0">
                <a:solidFill>
                  <a:srgbClr val="000000"/>
                </a:solidFill>
                <a:latin typeface="Book Antiqua"/>
                <a:ea typeface="Book Antiqua"/>
                <a:cs typeface="Book Antiqua"/>
              </a:rPr>
              <a:t>Αρχική υπόθεση.</a:t>
            </a:r>
            <a:endParaRPr lang="el-GR" sz="2400" b="1" i="1" dirty="0">
              <a:solidFill>
                <a:srgbClr val="000000"/>
              </a:solidFill>
              <a:latin typeface="Microsoft JhengHei"/>
              <a:cs typeface="Microsoft JhengHei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4139952" y="3861048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dirty="0" smtClean="0">
                <a:latin typeface="+mn-lt"/>
              </a:rPr>
              <a:t>Ο μεγάλος Έλληνας φιλόσοφος Αριστοτέλης κάνοντας προσεκτικές παρατηρήσεις του τρόπου πτώσης των σωμάτων ισχυρίστηκε ότι τα βαρύτερα σώματα πέφτουν πιο γρήγορα.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640" y="0"/>
            <a:ext cx="7056784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800" b="1" dirty="0" smtClean="0"/>
              <a:t>Επιστημονική μέθοδος.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1115616" y="2636912"/>
            <a:ext cx="21943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0">
              <a:spcAft>
                <a:spcPts val="0"/>
              </a:spcAft>
            </a:pPr>
            <a:r>
              <a:rPr lang="el-GR" sz="2400" b="1" i="1" dirty="0" smtClean="0">
                <a:solidFill>
                  <a:srgbClr val="000000"/>
                </a:solidFill>
                <a:latin typeface="Book Antiqua"/>
                <a:ea typeface="Book Antiqua"/>
                <a:cs typeface="Book Antiqua"/>
              </a:rPr>
              <a:t>Διάψευση της αρχικής υπόθεσης.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3347864" y="1196752"/>
            <a:ext cx="54726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dirty="0" smtClean="0"/>
              <a:t>Ο Γαλιλαίος αλλά και πολλοί άλλοι πριν από αυτόν προσπάθησαν να επιβεβαιώσουν ή να διαψεύσουν τον ισχυρισμό του Αριστοτέλη. Σύμφωνα με την παράδοση ο Γαλιλαίος άφησε να πέσουν από τον κεκλιμένο πύργο της Πίζας σφαίρες διαφορετικού βάρους. </a:t>
            </a:r>
          </a:p>
          <a:p>
            <a:pPr>
              <a:lnSpc>
                <a:spcPct val="150000"/>
              </a:lnSpc>
            </a:pPr>
            <a:r>
              <a:rPr lang="el-GR" sz="2000" dirty="0" smtClean="0"/>
              <a:t>Οι μαθητές του παρατήρησαν ότι οι σφαίρες έφθαναν στο έδαφος σχεδόν ταυτόχρονα. Αυτό το αποτέλεσμα διέψευσε την άποψη του Αριστοτέλη για την πτώση των σωμάτων.</a:t>
            </a:r>
            <a:endParaRPr lang="el-GR" sz="2000" dirty="0" smtClean="0">
              <a:latin typeface="+mn-lt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640" y="0"/>
            <a:ext cx="7056784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800" b="1" dirty="0" smtClean="0"/>
              <a:t>Επιστημονική μέθοδος.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1187624" y="1124744"/>
            <a:ext cx="741682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dirty="0" smtClean="0"/>
              <a:t>Δεν είναι βέβαιο ότι ο Γαλιλαίος πραγματοποίησε τα πειράματα για την πτώση των σωμάτων στον πύργο της Πίζας. </a:t>
            </a:r>
          </a:p>
          <a:p>
            <a:pPr>
              <a:lnSpc>
                <a:spcPct val="150000"/>
              </a:lnSpc>
            </a:pPr>
            <a:r>
              <a:rPr lang="el-GR" sz="2000" dirty="0" smtClean="0"/>
              <a:t>Είναι όμως βέβαιο ότι άφηνε στο εργαστήριο του μικρές μπαλίτσες, από διαφορετικά υλικά, να πέφτουν σε κεκλιμένο επίπεδο και μετρούσε το χρόνο πτώσης.</a:t>
            </a:r>
            <a:endParaRPr lang="el-GR" sz="2000" dirty="0" smtClean="0">
              <a:latin typeface="+mn-lt"/>
            </a:endParaRPr>
          </a:p>
        </p:txBody>
      </p:sp>
      <p:pic>
        <p:nvPicPr>
          <p:cNvPr id="52226" name="Picture 2" descr="image7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3203848" y="3861048"/>
            <a:ext cx="3309918" cy="208823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640" y="0"/>
            <a:ext cx="7056784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800" b="1" dirty="0" smtClean="0"/>
              <a:t>Επιστημονική μέθοδος.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1115616" y="1340768"/>
            <a:ext cx="2736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0">
              <a:spcAft>
                <a:spcPts val="0"/>
              </a:spcAft>
            </a:pPr>
            <a:r>
              <a:rPr lang="el-GR" sz="2400" b="1" i="1" dirty="0" smtClean="0">
                <a:solidFill>
                  <a:srgbClr val="000000"/>
                </a:solidFill>
                <a:latin typeface="Book Antiqua"/>
                <a:ea typeface="Book Antiqua"/>
                <a:cs typeface="Book Antiqua"/>
              </a:rPr>
              <a:t>Το επαναστατικό βήμα: </a:t>
            </a:r>
          </a:p>
          <a:p>
            <a:pPr marR="127000">
              <a:spcAft>
                <a:spcPts val="0"/>
              </a:spcAft>
            </a:pPr>
            <a:r>
              <a:rPr lang="el-GR" sz="2400" b="1" i="1" dirty="0" smtClean="0">
                <a:solidFill>
                  <a:srgbClr val="000000"/>
                </a:solidFill>
                <a:latin typeface="Book Antiqua"/>
                <a:ea typeface="Book Antiqua"/>
                <a:cs typeface="Book Antiqua"/>
              </a:rPr>
              <a:t>το πείραμα και η χρήση των μαθηματικών.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3779912" y="1268760"/>
            <a:ext cx="5148064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el-GR" sz="2000" dirty="0" smtClean="0"/>
              <a:t>Τότε ο Γαλιλαίος εφάρμοσε για πρώτη φορά την επιστημονική μέθοδο. Θεώρησε την άποψη του Αριστοτέλη ως</a:t>
            </a:r>
            <a:r>
              <a:rPr lang="el-GR" sz="2000" b="1" dirty="0" smtClean="0"/>
              <a:t> υπόθεση, </a:t>
            </a:r>
            <a:r>
              <a:rPr lang="el-GR" sz="2000" dirty="0" smtClean="0"/>
              <a:t>την αλήθεια της οποίας έπρεπε να ελέγξει. Με ποιο τρόπο; Αναπαράγοντας το φαινόμενο της πτώσης κάτω από ελεγχόμενες συνθήκες, δηλαδή με</a:t>
            </a:r>
            <a:r>
              <a:rPr lang="el-GR" sz="2000" b="1" dirty="0" smtClean="0"/>
              <a:t> πείραμα.</a:t>
            </a:r>
            <a:r>
              <a:rPr lang="el-GR" sz="2000" dirty="0" smtClean="0"/>
              <a:t> 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1619672" y="4653136"/>
            <a:ext cx="6840760" cy="1282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 smtClean="0"/>
              <a:t>Από το ίδιο ύψος άφηνε διαφορετικά σώματα και μετρούσε το χρόνο που διαρκούσε η πτώση τους. 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Τα αποτελέσματα διέψευσαν την άποψη του Αριστοτέλη.</a:t>
            </a:r>
            <a:endParaRPr lang="el-GR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841</Words>
  <Application>Microsoft Office PowerPoint</Application>
  <PresentationFormat>Προβολή στην οθόνη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Ηλιοστάσιο</vt:lpstr>
      <vt:lpstr>ΦΥΣΙΚΗ  Β΄ΓΥΜΝΑΣΙΟΥ</vt:lpstr>
      <vt:lpstr>Λέξεις κλειδιά</vt:lpstr>
      <vt:lpstr>Τι θα μάθουμε:</vt:lpstr>
      <vt:lpstr>Επιστημονική μέθοδος.</vt:lpstr>
      <vt:lpstr>Επιστημονική μέθοδος.</vt:lpstr>
      <vt:lpstr>Επιστημονική μέθοδος.</vt:lpstr>
      <vt:lpstr>Επιστημονική μέθοδος.</vt:lpstr>
      <vt:lpstr>Επιστημονική μέθοδος.</vt:lpstr>
      <vt:lpstr>Επιστημονική μέθοδος.</vt:lpstr>
      <vt:lpstr>Επιστημονική μέθοδος.</vt:lpstr>
      <vt:lpstr>Επιστημονική μέθοδος.</vt:lpstr>
      <vt:lpstr>Επιστημονική μέθοδος.</vt:lpstr>
      <vt:lpstr>Επιστημονική μέθοδος.</vt:lpstr>
      <vt:lpstr>Η επιστημονική στάση.</vt:lpstr>
      <vt:lpstr>Η επιστημονική στάση.</vt:lpstr>
      <vt:lpstr>Ερωτήσεις για να δούμε τι μάθαμε.</vt:lpstr>
      <vt:lpstr>Διαφάνεια 17</vt:lpstr>
    </vt:vector>
  </TitlesOfParts>
  <Company>ΞΕΚΙΝΗΜΑ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ΦΥΣΙΚΗ  Β΄ΓΥΜΝΑΣΙΟΥ</dc:title>
  <dc:creator>ΝΙΚΟΣ</dc:creator>
  <cp:lastModifiedBy>USER</cp:lastModifiedBy>
  <cp:revision>90</cp:revision>
  <dcterms:created xsi:type="dcterms:W3CDTF">2008-08-21T08:06:20Z</dcterms:created>
  <dcterms:modified xsi:type="dcterms:W3CDTF">2013-05-19T17:47:18Z</dcterms:modified>
</cp:coreProperties>
</file>