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5" r:id="rId1"/>
  </p:sldMasterIdLst>
  <p:notesMasterIdLst>
    <p:notesMasterId r:id="rId36"/>
  </p:notesMasterIdLst>
  <p:sldIdLst>
    <p:sldId id="256" r:id="rId2"/>
    <p:sldId id="315" r:id="rId3"/>
    <p:sldId id="314" r:id="rId4"/>
    <p:sldId id="306" r:id="rId5"/>
    <p:sldId id="331" r:id="rId6"/>
    <p:sldId id="332" r:id="rId7"/>
    <p:sldId id="319" r:id="rId8"/>
    <p:sldId id="333" r:id="rId9"/>
    <p:sldId id="334" r:id="rId10"/>
    <p:sldId id="320" r:id="rId11"/>
    <p:sldId id="321" r:id="rId12"/>
    <p:sldId id="322" r:id="rId13"/>
    <p:sldId id="336" r:id="rId14"/>
    <p:sldId id="323" r:id="rId15"/>
    <p:sldId id="324" r:id="rId16"/>
    <p:sldId id="325" r:id="rId17"/>
    <p:sldId id="326" r:id="rId18"/>
    <p:sldId id="337" r:id="rId19"/>
    <p:sldId id="338" r:id="rId20"/>
    <p:sldId id="339" r:id="rId21"/>
    <p:sldId id="327" r:id="rId22"/>
    <p:sldId id="340" r:id="rId23"/>
    <p:sldId id="341" r:id="rId24"/>
    <p:sldId id="342" r:id="rId25"/>
    <p:sldId id="343" r:id="rId26"/>
    <p:sldId id="350" r:id="rId27"/>
    <p:sldId id="351" r:id="rId28"/>
    <p:sldId id="352" r:id="rId29"/>
    <p:sldId id="344" r:id="rId30"/>
    <p:sldId id="353" r:id="rId31"/>
    <p:sldId id="354" r:id="rId32"/>
    <p:sldId id="347" r:id="rId33"/>
    <p:sldId id="348" r:id="rId34"/>
    <p:sldId id="349"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C22"/>
  </p:clrMru>
</p:presentationPr>
</file>

<file path=ppt/tableStyles.xml><?xml version="1.0" encoding="utf-8"?>
<a:tblStyleLst xmlns:a="http://schemas.openxmlformats.org/drawingml/2006/main" def="{5C22544A-7EE6-4342-B048-85BDC9FD1C3A}">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9" autoAdjust="0"/>
    <p:restoredTop sz="94718" autoAdjust="0"/>
  </p:normalViewPr>
  <p:slideViewPr>
    <p:cSldViewPr>
      <p:cViewPr varScale="1">
        <p:scale>
          <a:sx n="86" d="100"/>
          <a:sy n="86" d="100"/>
        </p:scale>
        <p:origin x="-14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jpe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7.jpe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7.jpe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jpe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l-GR"/>
          </a:p>
        </p:txBody>
      </p:sp>
      <p:sp>
        <p:nvSpPr>
          <p:cNvPr id="563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l-GR"/>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l-GR"/>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3ADD4079-8C43-4F22-94DC-A4B7CB00A290}"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pPr>
              <a:defRPr/>
            </a:pPr>
            <a:endParaRPr lang="el-GR"/>
          </a:p>
        </p:txBody>
      </p:sp>
      <p:sp>
        <p:nvSpPr>
          <p:cNvPr id="20" name="19 - Θέση υποσέλιδου"/>
          <p:cNvSpPr>
            <a:spLocks noGrp="1"/>
          </p:cNvSpPr>
          <p:nvPr>
            <p:ph type="ftr" sz="quarter" idx="11"/>
          </p:nvPr>
        </p:nvSpPr>
        <p:spPr/>
        <p:txBody>
          <a:bodyPr/>
          <a:lstStyle>
            <a:extLst/>
          </a:lstStyle>
          <a:p>
            <a:pPr>
              <a:defRPr/>
            </a:pPr>
            <a:endParaRPr lang="el-GR"/>
          </a:p>
        </p:txBody>
      </p:sp>
      <p:sp>
        <p:nvSpPr>
          <p:cNvPr id="10" name="9 - Θέση αριθμού διαφάνειας"/>
          <p:cNvSpPr>
            <a:spLocks noGrp="1"/>
          </p:cNvSpPr>
          <p:nvPr>
            <p:ph type="sldNum" sz="quarter" idx="12"/>
          </p:nvPr>
        </p:nvSpPr>
        <p:spPr/>
        <p:txBody>
          <a:bodyPr/>
          <a:lstStyle>
            <a:extLst/>
          </a:lstStyle>
          <a:p>
            <a:pPr>
              <a:defRPr/>
            </a:pPr>
            <a:fld id="{CB7AED9A-D09F-45BD-8712-B49DBAB7DC6C}" type="slidenum">
              <a:rPr lang="el-GR" smtClean="0"/>
              <a:pPr>
                <a:defRPr/>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52215BE0-446D-47E2-A8D3-17146A660EE0}" type="slidenum">
              <a:rPr lang="el-GR" smtClean="0"/>
              <a:pPr>
                <a:defRPr/>
              </a:pPr>
              <a:t>‹#›</a:t>
            </a:fld>
            <a:endParaRPr lang="el-GR"/>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0FC78A0C-DC33-40D3-911B-21852BF3952C}" type="slidenum">
              <a:rPr lang="el-GR" smtClean="0"/>
              <a:pPr>
                <a:defRPr/>
              </a:pPr>
              <a:t>‹#›</a:t>
            </a:fld>
            <a:endParaRPr lang="el-GR"/>
          </a:p>
        </p:txBody>
      </p:sp>
    </p:spTree>
  </p:cSld>
  <p:clrMapOvr>
    <a:masterClrMapping/>
  </p:clrMapOvr>
  <p:transition spd="med">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91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41763"/>
            <a:ext cx="4038600" cy="21891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39"/>
          <p:cNvSpPr>
            <a:spLocks noGrp="1" noChangeArrowheads="1"/>
          </p:cNvSpPr>
          <p:nvPr>
            <p:ph type="dt" sz="half" idx="10"/>
          </p:nvPr>
        </p:nvSpPr>
        <p:spPr>
          <a:ln/>
        </p:spPr>
        <p:txBody>
          <a:bodyPr/>
          <a:lstStyle>
            <a:lvl1pPr>
              <a:defRPr/>
            </a:lvl1pPr>
          </a:lstStyle>
          <a:p>
            <a:pPr>
              <a:defRPr/>
            </a:pPr>
            <a:endParaRPr lang="el-GR"/>
          </a:p>
        </p:txBody>
      </p:sp>
      <p:sp>
        <p:nvSpPr>
          <p:cNvPr id="7" name="Rectangle 40"/>
          <p:cNvSpPr>
            <a:spLocks noGrp="1" noChangeArrowheads="1"/>
          </p:cNvSpPr>
          <p:nvPr>
            <p:ph type="ftr" sz="quarter" idx="11"/>
          </p:nvPr>
        </p:nvSpPr>
        <p:spPr>
          <a:ln/>
        </p:spPr>
        <p:txBody>
          <a:bodyPr/>
          <a:lstStyle>
            <a:lvl1pPr>
              <a:defRPr/>
            </a:lvl1pPr>
          </a:lstStyle>
          <a:p>
            <a:pPr>
              <a:defRPr/>
            </a:pPr>
            <a:endParaRPr lang="el-GR"/>
          </a:p>
        </p:txBody>
      </p:sp>
      <p:sp>
        <p:nvSpPr>
          <p:cNvPr id="8" name="Rectangle 41"/>
          <p:cNvSpPr>
            <a:spLocks noGrp="1" noChangeArrowheads="1"/>
          </p:cNvSpPr>
          <p:nvPr>
            <p:ph type="sldNum" sz="quarter" idx="12"/>
          </p:nvPr>
        </p:nvSpPr>
        <p:spPr>
          <a:ln/>
        </p:spPr>
        <p:txBody>
          <a:bodyPr/>
          <a:lstStyle>
            <a:lvl1pPr>
              <a:defRPr/>
            </a:lvl1pPr>
          </a:lstStyle>
          <a:p>
            <a:pPr>
              <a:defRPr/>
            </a:pPr>
            <a:fld id="{F09FBF02-7BD1-4A65-9EEA-6B90825E5003}" type="slidenum">
              <a:rPr lang="el-GR"/>
              <a:pPr>
                <a:defRPr/>
              </a:pPr>
              <a:t>‹#›</a:t>
            </a:fld>
            <a:endParaRPr lang="el-GR"/>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44254434-583E-4CDC-9F47-D2C1C2893B03}" type="slidenum">
              <a:rPr lang="el-GR" smtClean="0"/>
              <a:pPr>
                <a:defRPr/>
              </a:pPr>
              <a:t>‹#›</a:t>
            </a:fld>
            <a:endParaRPr lang="el-GR"/>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defRPr/>
            </a:pPr>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0ED47660-D7EE-473D-996B-7D7D1BF572B3}" type="slidenum">
              <a:rPr lang="el-GR" smtClean="0"/>
              <a:pPr>
                <a:defRPr/>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DAB48E45-AD3C-4E99-8F7A-956DE863411D}" type="slidenum">
              <a:rPr lang="el-GR" smtClean="0"/>
              <a:pPr>
                <a:defRPr/>
              </a:pPr>
              <a:t>‹#›</a:t>
            </a:fld>
            <a:endParaRPr lang="el-GR"/>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defRPr/>
            </a:pPr>
            <a:endParaRPr lang="el-GR"/>
          </a:p>
        </p:txBody>
      </p:sp>
      <p:sp>
        <p:nvSpPr>
          <p:cNvPr id="8" name="7 - Θέση υποσέλιδου"/>
          <p:cNvSpPr>
            <a:spLocks noGrp="1"/>
          </p:cNvSpPr>
          <p:nvPr>
            <p:ph type="ftr" sz="quarter" idx="11"/>
          </p:nvPr>
        </p:nvSpPr>
        <p:spPr/>
        <p:txBody>
          <a:bodyPr/>
          <a:lstStyle>
            <a:extLst/>
          </a:lstStyle>
          <a:p>
            <a:pPr>
              <a:defRPr/>
            </a:pPr>
            <a:endParaRPr lang="el-GR"/>
          </a:p>
        </p:txBody>
      </p:sp>
      <p:sp>
        <p:nvSpPr>
          <p:cNvPr id="9" name="8 - Θέση αριθμού διαφάνειας"/>
          <p:cNvSpPr>
            <a:spLocks noGrp="1"/>
          </p:cNvSpPr>
          <p:nvPr>
            <p:ph type="sldNum" sz="quarter" idx="12"/>
          </p:nvPr>
        </p:nvSpPr>
        <p:spPr/>
        <p:txBody>
          <a:bodyPr/>
          <a:lstStyle>
            <a:extLst/>
          </a:lstStyle>
          <a:p>
            <a:pPr>
              <a:defRPr/>
            </a:pPr>
            <a:fld id="{A5A42507-FDF5-4505-8BFE-684220634A6D}" type="slidenum">
              <a:rPr lang="el-GR" smtClean="0"/>
              <a:pPr>
                <a:defRPr/>
              </a:pPr>
              <a:t>‹#›</a:t>
            </a:fld>
            <a:endParaRPr lang="el-GR"/>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pPr>
              <a:defRPr/>
            </a:pPr>
            <a:endParaRPr lang="el-GR"/>
          </a:p>
        </p:txBody>
      </p:sp>
      <p:sp>
        <p:nvSpPr>
          <p:cNvPr id="4" name="3 - Θέση υποσέλιδου"/>
          <p:cNvSpPr>
            <a:spLocks noGrp="1"/>
          </p:cNvSpPr>
          <p:nvPr>
            <p:ph type="ftr" sz="quarter" idx="11"/>
          </p:nvPr>
        </p:nvSpPr>
        <p:spPr/>
        <p:txBody>
          <a:bodyPr/>
          <a:lstStyle>
            <a:extLst/>
          </a:lstStyle>
          <a:p>
            <a:pPr>
              <a:defRPr/>
            </a:pPr>
            <a:endParaRPr lang="el-GR"/>
          </a:p>
        </p:txBody>
      </p:sp>
      <p:sp>
        <p:nvSpPr>
          <p:cNvPr id="5" name="4 - Θέση αριθμού διαφάνειας"/>
          <p:cNvSpPr>
            <a:spLocks noGrp="1"/>
          </p:cNvSpPr>
          <p:nvPr>
            <p:ph type="sldNum" sz="quarter" idx="12"/>
          </p:nvPr>
        </p:nvSpPr>
        <p:spPr/>
        <p:txBody>
          <a:bodyPr/>
          <a:lstStyle>
            <a:extLst/>
          </a:lstStyle>
          <a:p>
            <a:pPr>
              <a:defRPr/>
            </a:pPr>
            <a:fld id="{EB7AEB55-0EA8-403D-B010-DFFE08B0C2C4}" type="slidenum">
              <a:rPr lang="el-GR" smtClean="0"/>
              <a:pPr>
                <a:defRPr/>
              </a:pPr>
              <a:t>‹#›</a:t>
            </a:fld>
            <a:endParaRPr lang="el-GR"/>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pPr>
              <a:defRPr/>
            </a:pPr>
            <a:endParaRPr lang="el-GR"/>
          </a:p>
        </p:txBody>
      </p:sp>
      <p:sp>
        <p:nvSpPr>
          <p:cNvPr id="3" name="2 - Θέση υποσέλιδου"/>
          <p:cNvSpPr>
            <a:spLocks noGrp="1"/>
          </p:cNvSpPr>
          <p:nvPr>
            <p:ph type="ftr" sz="quarter" idx="11"/>
          </p:nvPr>
        </p:nvSpPr>
        <p:spPr/>
        <p:txBody>
          <a:bodyPr/>
          <a:lstStyle>
            <a:extLst/>
          </a:lstStyle>
          <a:p>
            <a:pPr>
              <a:defRPr/>
            </a:pPr>
            <a:endParaRPr lang="el-GR"/>
          </a:p>
        </p:txBody>
      </p:sp>
      <p:sp>
        <p:nvSpPr>
          <p:cNvPr id="4" name="3 - Θέση αριθμού διαφάνειας"/>
          <p:cNvSpPr>
            <a:spLocks noGrp="1"/>
          </p:cNvSpPr>
          <p:nvPr>
            <p:ph type="sldNum" sz="quarter" idx="12"/>
          </p:nvPr>
        </p:nvSpPr>
        <p:spPr/>
        <p:txBody>
          <a:bodyPr/>
          <a:lstStyle>
            <a:extLst/>
          </a:lstStyle>
          <a:p>
            <a:pPr>
              <a:defRPr/>
            </a:pPr>
            <a:fld id="{6D622029-9873-4C97-B617-FBCBDBD87869}" type="slidenum">
              <a:rPr lang="el-GR" smtClean="0"/>
              <a:pPr>
                <a:defRPr/>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AC6A6CC6-B898-4B71-8C0C-CB62C37A212E}" type="slidenum">
              <a:rPr lang="el-GR" smtClean="0"/>
              <a:pPr>
                <a:defRPr/>
              </a:pPr>
              <a:t>‹#›</a:t>
            </a:fld>
            <a:endParaRPr lang="el-GR"/>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A1183FEE-EF97-4135-A416-23FB04992EB1}" type="slidenum">
              <a:rPr lang="el-GR" smtClean="0"/>
              <a:pPr>
                <a:defRPr/>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66CA2DD6-4CB3-45E0-9CF4-DCCD10349419}" type="slidenum">
              <a:rPr lang="el-GR" smtClean="0"/>
              <a:pPr>
                <a:defRPr/>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30" r:id="rId12"/>
  </p:sldLayoutIdLst>
  <p:transition spd="med">
    <p:wip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03648" y="1268760"/>
            <a:ext cx="7406640" cy="1472184"/>
          </a:xfrm>
        </p:spPr>
        <p:txBody>
          <a:bodyPr/>
          <a:lstStyle/>
          <a:p>
            <a:pPr eaLnBrk="1" hangingPunct="1">
              <a:defRPr/>
            </a:pPr>
            <a:r>
              <a:rPr lang="el-GR" dirty="0" smtClean="0"/>
              <a:t>ΦΥΣΙΚΗ  </a:t>
            </a:r>
            <a:r>
              <a:rPr lang="el-GR" dirty="0" smtClean="0">
                <a:solidFill>
                  <a:schemeClr val="hlink"/>
                </a:solidFill>
              </a:rPr>
              <a:t>Β΄</a:t>
            </a:r>
            <a:r>
              <a:rPr lang="el-GR" dirty="0" smtClean="0"/>
              <a:t>ΓΥΜΝΑΣΙΟΥ</a:t>
            </a:r>
          </a:p>
        </p:txBody>
      </p:sp>
      <p:sp>
        <p:nvSpPr>
          <p:cNvPr id="2051" name="Rectangle 3"/>
          <p:cNvSpPr>
            <a:spLocks noGrp="1" noChangeArrowheads="1"/>
          </p:cNvSpPr>
          <p:nvPr>
            <p:ph type="subTitle" idx="1"/>
          </p:nvPr>
        </p:nvSpPr>
        <p:spPr>
          <a:xfrm>
            <a:off x="1403648" y="2758926"/>
            <a:ext cx="7406640" cy="1752600"/>
          </a:xfrm>
        </p:spPr>
        <p:txBody>
          <a:bodyPr>
            <a:normAutofit/>
          </a:bodyPr>
          <a:lstStyle/>
          <a:p>
            <a:pPr eaLnBrk="1" hangingPunct="1">
              <a:defRPr/>
            </a:pPr>
            <a:r>
              <a:rPr lang="el-GR" dirty="0" smtClean="0"/>
              <a:t>ΕΙΣΑΓΩΓΗ</a:t>
            </a:r>
          </a:p>
          <a:p>
            <a:r>
              <a:rPr lang="el-GR" dirty="0" smtClean="0"/>
              <a:t> Τα φυσικά μεγέθη και οι μονάδες τους</a:t>
            </a:r>
          </a:p>
        </p:txBody>
      </p:sp>
    </p:spTree>
  </p:cSld>
  <p:clrMapOvr>
    <a:overrideClrMapping bg1="dk2" tx1="lt1" bg2="dk1" tx2="lt2" accent1="accent1" accent2="accent2" accent3="accent3" accent4="accent4" accent5="accent5" accent6="accent6" hlink="hlink" folHlink="folHlink"/>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pPr>
              <a:defRPr/>
            </a:pPr>
            <a:r>
              <a:rPr lang="el-GR" sz="2800" b="1" dirty="0" smtClean="0"/>
              <a:t>Μέτρηση μήκους</a:t>
            </a:r>
          </a:p>
        </p:txBody>
      </p:sp>
      <p:pic>
        <p:nvPicPr>
          <p:cNvPr id="12289" name="Picture 1"/>
          <p:cNvPicPr>
            <a:picLocks noChangeAspect="1" noChangeArrowheads="1"/>
          </p:cNvPicPr>
          <p:nvPr/>
        </p:nvPicPr>
        <p:blipFill>
          <a:blip r:embed="rId2" cstate="print">
            <a:lum bright="-10000" contrast="30000"/>
          </a:blip>
          <a:srcRect/>
          <a:stretch>
            <a:fillRect/>
          </a:stretch>
        </p:blipFill>
        <p:spPr bwMode="auto">
          <a:xfrm>
            <a:off x="1403648" y="1340768"/>
            <a:ext cx="7308304" cy="447224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του χρόνου</a:t>
            </a:r>
            <a:endParaRPr lang="el-GR" sz="2800" b="1" dirty="0"/>
          </a:p>
        </p:txBody>
      </p:sp>
      <p:sp>
        <p:nvSpPr>
          <p:cNvPr id="7" name="6 - Ορθογώνιο"/>
          <p:cNvSpPr/>
          <p:nvPr/>
        </p:nvSpPr>
        <p:spPr>
          <a:xfrm>
            <a:off x="1259632" y="980728"/>
            <a:ext cx="7560840" cy="2369046"/>
          </a:xfrm>
          <a:prstGeom prst="rect">
            <a:avLst/>
          </a:prstGeom>
        </p:spPr>
        <p:txBody>
          <a:bodyPr wrap="square">
            <a:spAutoFit/>
          </a:bodyPr>
          <a:lstStyle/>
          <a:p>
            <a:pPr>
              <a:lnSpc>
                <a:spcPts val="3000"/>
              </a:lnSpc>
            </a:pPr>
            <a:r>
              <a:rPr lang="el-GR" sz="2000" dirty="0" smtClean="0"/>
              <a:t>Για τη μέτρηση του χρόνου χρησιμοποιούμε φαινόμενα τα οποία επαναλαμβάνονται με ίδιο τρόπο σε ίσα χρονικά διαστήματα (περιοδικά φαινόμενα). Τέτοια φαινόμενα είναι η διαδοχή της ημέρας με τη νύχτα (ημερονύκτιο), οι φάσεις της σελήνης, οι κτύποι της καρδιάς ενός ανθρώπου, η κίνηση του εκκρεμούς, η μεταβολή της ενέργειας ορισμένων ατόμων. </a:t>
            </a:r>
            <a:endParaRPr lang="el-GR" sz="2000" dirty="0" smtClean="0">
              <a:latin typeface="+mn-lt"/>
            </a:endParaRPr>
          </a:p>
        </p:txBody>
      </p:sp>
      <p:sp>
        <p:nvSpPr>
          <p:cNvPr id="5" name="4 - Ορθογώνιο"/>
          <p:cNvSpPr/>
          <p:nvPr/>
        </p:nvSpPr>
        <p:spPr>
          <a:xfrm>
            <a:off x="1259632" y="3501008"/>
            <a:ext cx="4320480" cy="2785378"/>
          </a:xfrm>
          <a:prstGeom prst="rect">
            <a:avLst/>
          </a:prstGeom>
        </p:spPr>
        <p:txBody>
          <a:bodyPr wrap="square">
            <a:spAutoFit/>
          </a:bodyPr>
          <a:lstStyle/>
          <a:p>
            <a:pPr>
              <a:lnSpc>
                <a:spcPts val="3000"/>
              </a:lnSpc>
            </a:pPr>
            <a:r>
              <a:rPr lang="el-GR" dirty="0" smtClean="0"/>
              <a:t>Η θεμελιώδης μονάδα μέτρησης του χρόνου είναι το δευτερόλεπτο (</a:t>
            </a:r>
            <a:r>
              <a:rPr lang="en-US" dirty="0" smtClean="0"/>
              <a:t>second </a:t>
            </a:r>
            <a:r>
              <a:rPr lang="el-GR" dirty="0" smtClean="0"/>
              <a:t>ή σύντομα </a:t>
            </a:r>
            <a:r>
              <a:rPr lang="en-US" dirty="0" smtClean="0"/>
              <a:t>s</a:t>
            </a:r>
            <a:r>
              <a:rPr lang="el-GR" dirty="0" smtClean="0"/>
              <a:t>). Ορίζουμε το δευτερόλεπτο έτσι ώστε το ημερονύκτιο να διαρκεί 86.400 </a:t>
            </a:r>
            <a:r>
              <a:rPr lang="en-US" dirty="0" smtClean="0"/>
              <a:t>s</a:t>
            </a:r>
            <a:r>
              <a:rPr lang="el-GR" dirty="0" smtClean="0"/>
              <a:t>. </a:t>
            </a:r>
          </a:p>
          <a:p>
            <a:pPr>
              <a:lnSpc>
                <a:spcPts val="3000"/>
              </a:lnSpc>
            </a:pPr>
            <a:r>
              <a:rPr lang="el-GR" b="1" dirty="0" smtClean="0"/>
              <a:t>Τα όργανα μέτρησης του χρόνου ονομάζονται χρονόμετρα.</a:t>
            </a:r>
            <a:endParaRPr lang="el-GR" b="1" dirty="0"/>
          </a:p>
        </p:txBody>
      </p:sp>
      <p:graphicFrame>
        <p:nvGraphicFramePr>
          <p:cNvPr id="8" name="7 - Πίνακας"/>
          <p:cNvGraphicFramePr>
            <a:graphicFrameLocks noGrp="1"/>
          </p:cNvGraphicFramePr>
          <p:nvPr/>
        </p:nvGraphicFramePr>
        <p:xfrm>
          <a:off x="5652120" y="4941168"/>
          <a:ext cx="3347864" cy="1247765"/>
        </p:xfrm>
        <a:graphic>
          <a:graphicData uri="http://schemas.openxmlformats.org/drawingml/2006/table">
            <a:tbl>
              <a:tblPr firstRow="1">
                <a:tableStyleId>{35758FB7-9AC5-4552-8A53-C91805E547FA}</a:tableStyleId>
              </a:tblPr>
              <a:tblGrid>
                <a:gridCol w="2637601"/>
                <a:gridCol w="710263"/>
              </a:tblGrid>
              <a:tr h="189230">
                <a:tc gridSpan="2">
                  <a:txBody>
                    <a:bodyPr/>
                    <a:lstStyle/>
                    <a:p>
                      <a:pPr marL="203200">
                        <a:spcAft>
                          <a:spcPts val="0"/>
                        </a:spcAft>
                      </a:pPr>
                      <a:r>
                        <a:rPr lang="el-GR" sz="1100" u="none" strike="noStrike" spc="0" dirty="0"/>
                        <a:t>ΚΛΙΜΑΚΑ ΤΩΝ ΧΡΟΝΙΚΩΝ ΔΙΑΣΤΗΜΑΤΩΝ σε </a:t>
                      </a:r>
                      <a:r>
                        <a:rPr lang="en-US" sz="1100" u="none" strike="noStrike" spc="0" dirty="0"/>
                        <a:t>s</a:t>
                      </a:r>
                      <a:endParaRPr lang="el-GR" sz="1100" dirty="0">
                        <a:solidFill>
                          <a:srgbClr val="000000"/>
                        </a:solidFill>
                        <a:latin typeface="Microsoft JhengHei"/>
                        <a:ea typeface="PMingLiU"/>
                        <a:cs typeface="Microsoft JhengHei"/>
                      </a:endParaRPr>
                    </a:p>
                  </a:txBody>
                  <a:tcPr marL="6350" marR="6350" marT="0" marB="0"/>
                </a:tc>
                <a:tc hMerge="1">
                  <a:txBody>
                    <a:bodyPr/>
                    <a:lstStyle/>
                    <a:p>
                      <a:endParaRPr lang="el-GR"/>
                    </a:p>
                  </a:txBody>
                  <a:tcPr/>
                </a:tc>
              </a:tr>
              <a:tr h="164465">
                <a:tc>
                  <a:txBody>
                    <a:bodyPr/>
                    <a:lstStyle/>
                    <a:p>
                      <a:pPr marL="25400">
                        <a:spcAft>
                          <a:spcPts val="0"/>
                        </a:spcAft>
                      </a:pPr>
                      <a:r>
                        <a:rPr lang="el-GR" sz="1100" u="none" strike="noStrike" spc="0" dirty="0"/>
                        <a:t>Ηλικία Σύμπαντος</a:t>
                      </a:r>
                      <a:endParaRPr lang="el-GR" sz="1100" dirty="0">
                        <a:solidFill>
                          <a:srgbClr val="000000"/>
                        </a:solidFill>
                        <a:latin typeface="Microsoft JhengHei"/>
                        <a:ea typeface="PMingLiU"/>
                        <a:cs typeface="Microsoft JhengHei"/>
                      </a:endParaRPr>
                    </a:p>
                  </a:txBody>
                  <a:tcPr marL="6350" marR="6350" marT="0" marB="0"/>
                </a:tc>
                <a:tc>
                  <a:txBody>
                    <a:bodyPr/>
                    <a:lstStyle/>
                    <a:p>
                      <a:pPr marL="101600">
                        <a:spcAft>
                          <a:spcPts val="0"/>
                        </a:spcAft>
                      </a:pPr>
                      <a:r>
                        <a:rPr lang="el-GR" sz="1100" u="none" strike="noStrike" spc="0"/>
                        <a:t>4,0·10</a:t>
                      </a:r>
                      <a:r>
                        <a:rPr lang="el-GR" sz="1100" u="none" strike="noStrike" spc="0" baseline="30000"/>
                        <a:t>17</a:t>
                      </a:r>
                      <a:endParaRPr lang="el-GR" sz="1100">
                        <a:solidFill>
                          <a:srgbClr val="000000"/>
                        </a:solidFill>
                        <a:latin typeface="Microsoft JhengHei"/>
                        <a:ea typeface="PMingLiU"/>
                        <a:cs typeface="Microsoft JhengHei"/>
                      </a:endParaRPr>
                    </a:p>
                  </a:txBody>
                  <a:tcPr marL="6350" marR="6350" marT="0" marB="0"/>
                </a:tc>
              </a:tr>
              <a:tr h="146050">
                <a:tc>
                  <a:txBody>
                    <a:bodyPr/>
                    <a:lstStyle/>
                    <a:p>
                      <a:pPr marL="25400">
                        <a:spcAft>
                          <a:spcPts val="0"/>
                        </a:spcAft>
                      </a:pPr>
                      <a:r>
                        <a:rPr lang="el-GR" sz="1100" u="none" strike="noStrike" spc="0" dirty="0"/>
                        <a:t>Ηλικία γης</a:t>
                      </a:r>
                      <a:endParaRPr lang="el-GR" sz="1100" dirty="0">
                        <a:solidFill>
                          <a:srgbClr val="000000"/>
                        </a:solidFill>
                        <a:latin typeface="Microsoft JhengHei"/>
                        <a:ea typeface="PMingLiU"/>
                        <a:cs typeface="Microsoft JhengHei"/>
                      </a:endParaRPr>
                    </a:p>
                  </a:txBody>
                  <a:tcPr marL="6350" marR="6350" marT="0" marB="0"/>
                </a:tc>
                <a:tc>
                  <a:txBody>
                    <a:bodyPr/>
                    <a:lstStyle/>
                    <a:p>
                      <a:pPr marL="101600">
                        <a:spcAft>
                          <a:spcPts val="0"/>
                        </a:spcAft>
                      </a:pPr>
                      <a:r>
                        <a:rPr lang="el-GR" sz="1100" u="none" strike="noStrike" spc="0"/>
                        <a:t>1,3·10</a:t>
                      </a:r>
                      <a:r>
                        <a:rPr lang="el-GR" sz="1100" u="none" strike="noStrike" spc="0" baseline="30000"/>
                        <a:t>17</a:t>
                      </a:r>
                      <a:endParaRPr lang="el-GR" sz="1100">
                        <a:solidFill>
                          <a:srgbClr val="000000"/>
                        </a:solidFill>
                        <a:latin typeface="Microsoft JhengHei"/>
                        <a:ea typeface="PMingLiU"/>
                        <a:cs typeface="Microsoft JhengHei"/>
                      </a:endParaRPr>
                    </a:p>
                  </a:txBody>
                  <a:tcPr marL="6350" marR="6350" marT="0" marB="0"/>
                </a:tc>
              </a:tr>
              <a:tr h="220335">
                <a:tc>
                  <a:txBody>
                    <a:bodyPr/>
                    <a:lstStyle/>
                    <a:p>
                      <a:pPr marL="25400">
                        <a:spcAft>
                          <a:spcPts val="0"/>
                        </a:spcAft>
                      </a:pPr>
                      <a:r>
                        <a:rPr lang="el-GR" sz="1100" u="none" strike="noStrike" spc="0" dirty="0"/>
                        <a:t>Μέση διάρκεια της ζωής του ανθρώπου</a:t>
                      </a:r>
                      <a:endParaRPr lang="el-GR" sz="1100" dirty="0">
                        <a:solidFill>
                          <a:srgbClr val="000000"/>
                        </a:solidFill>
                        <a:latin typeface="Microsoft JhengHei"/>
                        <a:ea typeface="PMingLiU"/>
                        <a:cs typeface="Microsoft JhengHei"/>
                      </a:endParaRPr>
                    </a:p>
                  </a:txBody>
                  <a:tcPr marL="6350" marR="6350" marT="0" marB="0"/>
                </a:tc>
                <a:tc>
                  <a:txBody>
                    <a:bodyPr/>
                    <a:lstStyle/>
                    <a:p>
                      <a:pPr marL="101600">
                        <a:spcAft>
                          <a:spcPts val="0"/>
                        </a:spcAft>
                      </a:pPr>
                      <a:r>
                        <a:rPr lang="el-GR" sz="1100" u="none" strike="noStrike" spc="0" dirty="0"/>
                        <a:t>2,0· 10</a:t>
                      </a:r>
                      <a:r>
                        <a:rPr lang="el-GR" sz="1100" u="none" strike="noStrike" spc="0" baseline="30000" dirty="0"/>
                        <a:t>9</a:t>
                      </a:r>
                      <a:endParaRPr lang="el-GR" sz="1100" dirty="0">
                        <a:solidFill>
                          <a:srgbClr val="000000"/>
                        </a:solidFill>
                        <a:latin typeface="Microsoft JhengHei"/>
                        <a:ea typeface="PMingLiU"/>
                        <a:cs typeface="Microsoft JhengHei"/>
                      </a:endParaRPr>
                    </a:p>
                  </a:txBody>
                  <a:tcPr marL="6350" marR="6350" marT="0" marB="0"/>
                </a:tc>
              </a:tr>
              <a:tr h="146050">
                <a:tc>
                  <a:txBody>
                    <a:bodyPr/>
                    <a:lstStyle/>
                    <a:p>
                      <a:pPr marL="25400">
                        <a:spcAft>
                          <a:spcPts val="0"/>
                        </a:spcAft>
                      </a:pPr>
                      <a:r>
                        <a:rPr lang="el-GR" sz="1100" u="none" strike="noStrike" spc="0" dirty="0"/>
                        <a:t>Περιφορά της γης γύρω από τον ήλιο</a:t>
                      </a:r>
                      <a:endParaRPr lang="el-GR" sz="1100" dirty="0">
                        <a:solidFill>
                          <a:srgbClr val="000000"/>
                        </a:solidFill>
                        <a:latin typeface="Microsoft JhengHei"/>
                        <a:ea typeface="PMingLiU"/>
                        <a:cs typeface="Microsoft JhengHei"/>
                      </a:endParaRPr>
                    </a:p>
                  </a:txBody>
                  <a:tcPr marL="6350" marR="6350" marT="0" marB="0"/>
                </a:tc>
                <a:tc>
                  <a:txBody>
                    <a:bodyPr/>
                    <a:lstStyle/>
                    <a:p>
                      <a:pPr marL="101600">
                        <a:spcAft>
                          <a:spcPts val="0"/>
                        </a:spcAft>
                      </a:pPr>
                      <a:r>
                        <a:rPr lang="el-GR" sz="1100" u="none" strike="noStrike" spc="0"/>
                        <a:t>3,1 · 10</a:t>
                      </a:r>
                      <a:r>
                        <a:rPr lang="el-GR" sz="1100" u="none" strike="noStrike" spc="0" baseline="30000"/>
                        <a:t>7</a:t>
                      </a:r>
                      <a:endParaRPr lang="el-GR" sz="1100">
                        <a:solidFill>
                          <a:srgbClr val="000000"/>
                        </a:solidFill>
                        <a:latin typeface="Microsoft JhengHei"/>
                        <a:ea typeface="PMingLiU"/>
                        <a:cs typeface="Microsoft JhengHei"/>
                      </a:endParaRPr>
                    </a:p>
                  </a:txBody>
                  <a:tcPr marL="6350" marR="6350" marT="0" marB="0"/>
                </a:tc>
              </a:tr>
              <a:tr h="143510">
                <a:tc>
                  <a:txBody>
                    <a:bodyPr/>
                    <a:lstStyle/>
                    <a:p>
                      <a:pPr marL="25400">
                        <a:spcAft>
                          <a:spcPts val="0"/>
                        </a:spcAft>
                      </a:pPr>
                      <a:r>
                        <a:rPr lang="el-GR" sz="1100" u="none" strike="noStrike" spc="0" dirty="0"/>
                        <a:t>Περιφορά της γης γύρω από τον άξονά της</a:t>
                      </a:r>
                      <a:endParaRPr lang="el-GR" sz="1100" dirty="0">
                        <a:solidFill>
                          <a:srgbClr val="000000"/>
                        </a:solidFill>
                        <a:latin typeface="Microsoft JhengHei"/>
                        <a:ea typeface="PMingLiU"/>
                        <a:cs typeface="Microsoft JhengHei"/>
                      </a:endParaRPr>
                    </a:p>
                  </a:txBody>
                  <a:tcPr marL="6350" marR="6350" marT="0" marB="0"/>
                </a:tc>
                <a:tc>
                  <a:txBody>
                    <a:bodyPr/>
                    <a:lstStyle/>
                    <a:p>
                      <a:pPr marL="101600">
                        <a:spcAft>
                          <a:spcPts val="0"/>
                        </a:spcAft>
                      </a:pPr>
                      <a:r>
                        <a:rPr lang="el-GR" sz="1100" u="none" strike="noStrike" spc="0"/>
                        <a:t>8,6· 10</a:t>
                      </a:r>
                      <a:r>
                        <a:rPr lang="el-GR" sz="1100" u="none" strike="noStrike" spc="0" baseline="30000"/>
                        <a:t>4</a:t>
                      </a:r>
                      <a:endParaRPr lang="el-GR" sz="1100">
                        <a:solidFill>
                          <a:srgbClr val="000000"/>
                        </a:solidFill>
                        <a:latin typeface="Microsoft JhengHei"/>
                        <a:ea typeface="PMingLiU"/>
                        <a:cs typeface="Microsoft JhengHei"/>
                      </a:endParaRPr>
                    </a:p>
                  </a:txBody>
                  <a:tcPr marL="6350" marR="6350" marT="0" marB="0"/>
                </a:tc>
              </a:tr>
              <a:tr h="161290">
                <a:tc>
                  <a:txBody>
                    <a:bodyPr/>
                    <a:lstStyle/>
                    <a:p>
                      <a:pPr marL="25400">
                        <a:spcAft>
                          <a:spcPts val="0"/>
                        </a:spcAft>
                      </a:pPr>
                      <a:r>
                        <a:rPr lang="el-GR" sz="1100" u="none" strike="noStrike" spc="0" dirty="0"/>
                        <a:t>Περιστροφή του μορίου</a:t>
                      </a:r>
                      <a:endParaRPr lang="el-GR" sz="1100" dirty="0">
                        <a:solidFill>
                          <a:srgbClr val="000000"/>
                        </a:solidFill>
                        <a:latin typeface="Microsoft JhengHei"/>
                        <a:ea typeface="PMingLiU"/>
                        <a:cs typeface="Microsoft JhengHei"/>
                      </a:endParaRPr>
                    </a:p>
                  </a:txBody>
                  <a:tcPr marL="6350" marR="6350" marT="0" marB="0"/>
                </a:tc>
                <a:tc>
                  <a:txBody>
                    <a:bodyPr/>
                    <a:lstStyle/>
                    <a:p>
                      <a:pPr marL="101600">
                        <a:spcAft>
                          <a:spcPts val="0"/>
                        </a:spcAft>
                      </a:pPr>
                      <a:r>
                        <a:rPr lang="el-GR" sz="1100" u="none" strike="noStrike" spc="0" dirty="0"/>
                        <a:t>2,0· 10</a:t>
                      </a:r>
                      <a:r>
                        <a:rPr lang="el-GR" sz="1100" u="none" strike="noStrike" spc="0" baseline="30000" dirty="0"/>
                        <a:t>-23</a:t>
                      </a:r>
                      <a:endParaRPr lang="el-GR" sz="1100" dirty="0">
                        <a:solidFill>
                          <a:srgbClr val="000000"/>
                        </a:solidFill>
                        <a:latin typeface="Microsoft JhengHei"/>
                        <a:ea typeface="PMingLiU"/>
                        <a:cs typeface="Microsoft JhengHei"/>
                      </a:endParaRPr>
                    </a:p>
                  </a:txBody>
                  <a:tcPr marL="6350" marR="6350" marT="0" marB="0"/>
                </a:tc>
              </a:tr>
            </a:tbl>
          </a:graphicData>
        </a:graphic>
      </p:graphicFrame>
      <p:sp>
        <p:nvSpPr>
          <p:cNvPr id="1126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9 - Ορθογώνιο"/>
          <p:cNvSpPr/>
          <p:nvPr/>
        </p:nvSpPr>
        <p:spPr>
          <a:xfrm>
            <a:off x="5652120" y="3573016"/>
            <a:ext cx="3347864" cy="1200329"/>
          </a:xfrm>
          <a:prstGeom prst="rect">
            <a:avLst/>
          </a:prstGeom>
        </p:spPr>
        <p:txBody>
          <a:bodyPr wrap="square">
            <a:spAutoFit/>
          </a:bodyPr>
          <a:lstStyle/>
          <a:p>
            <a:pPr>
              <a:spcAft>
                <a:spcPts val="0"/>
              </a:spcAft>
            </a:pPr>
            <a:r>
              <a:rPr lang="el-GR" dirty="0" smtClean="0">
                <a:solidFill>
                  <a:srgbClr val="000000"/>
                </a:solidFill>
                <a:latin typeface="Book Antiqua"/>
                <a:ea typeface="Book Antiqua"/>
                <a:cs typeface="Book Antiqua"/>
              </a:rPr>
              <a:t>1 ημερονύκτιο = 24 ώρες (</a:t>
            </a:r>
            <a:r>
              <a:rPr lang="en-US" dirty="0" smtClean="0">
                <a:solidFill>
                  <a:srgbClr val="000000"/>
                </a:solidFill>
                <a:latin typeface="Book Antiqua"/>
                <a:ea typeface="Book Antiqua"/>
                <a:cs typeface="Book Antiqua"/>
              </a:rPr>
              <a:t>h</a:t>
            </a:r>
            <a:r>
              <a:rPr lang="el-GR" dirty="0" smtClean="0">
                <a:solidFill>
                  <a:srgbClr val="000000"/>
                </a:solidFill>
                <a:latin typeface="Book Antiqua"/>
                <a:ea typeface="Book Antiqua"/>
                <a:cs typeface="Book Antiqua"/>
              </a:rPr>
              <a:t>) 1 ώρα (</a:t>
            </a:r>
            <a:r>
              <a:rPr lang="en-US" dirty="0" smtClean="0">
                <a:solidFill>
                  <a:srgbClr val="000000"/>
                </a:solidFill>
                <a:latin typeface="Book Antiqua"/>
                <a:ea typeface="Book Antiqua"/>
                <a:cs typeface="Book Antiqua"/>
              </a:rPr>
              <a:t>h</a:t>
            </a:r>
            <a:r>
              <a:rPr lang="el-GR" dirty="0" smtClean="0">
                <a:solidFill>
                  <a:srgbClr val="000000"/>
                </a:solidFill>
                <a:latin typeface="Book Antiqua"/>
                <a:ea typeface="Book Antiqua"/>
                <a:cs typeface="Book Antiqua"/>
              </a:rPr>
              <a:t>) = 60 λεπτά (</a:t>
            </a:r>
            <a:r>
              <a:rPr lang="en-US" dirty="0" smtClean="0">
                <a:solidFill>
                  <a:srgbClr val="000000"/>
                </a:solidFill>
                <a:latin typeface="Book Antiqua"/>
                <a:ea typeface="Book Antiqua"/>
                <a:cs typeface="Book Antiqua"/>
              </a:rPr>
              <a:t>min</a:t>
            </a:r>
            <a:r>
              <a:rPr lang="el-GR" dirty="0" smtClean="0">
                <a:solidFill>
                  <a:srgbClr val="000000"/>
                </a:solidFill>
                <a:latin typeface="Book Antiqua"/>
                <a:ea typeface="Book Antiqua"/>
                <a:cs typeface="Book Antiqua"/>
              </a:rPr>
              <a:t>) </a:t>
            </a:r>
          </a:p>
          <a:p>
            <a:pPr>
              <a:spcAft>
                <a:spcPts val="0"/>
              </a:spcAft>
            </a:pPr>
            <a:r>
              <a:rPr lang="el-GR" dirty="0" smtClean="0">
                <a:solidFill>
                  <a:srgbClr val="000000"/>
                </a:solidFill>
                <a:latin typeface="Book Antiqua"/>
                <a:ea typeface="Book Antiqua"/>
                <a:cs typeface="Book Antiqua"/>
              </a:rPr>
              <a:t>1 λεπτό (</a:t>
            </a:r>
            <a:r>
              <a:rPr lang="en-US" dirty="0" smtClean="0">
                <a:solidFill>
                  <a:srgbClr val="000000"/>
                </a:solidFill>
                <a:latin typeface="Book Antiqua"/>
                <a:ea typeface="Book Antiqua"/>
                <a:cs typeface="Book Antiqua"/>
              </a:rPr>
              <a:t>min</a:t>
            </a:r>
            <a:r>
              <a:rPr lang="el-GR" dirty="0" smtClean="0">
                <a:solidFill>
                  <a:srgbClr val="000000"/>
                </a:solidFill>
                <a:latin typeface="Book Antiqua"/>
                <a:ea typeface="Book Antiqua"/>
                <a:cs typeface="Book Antiqua"/>
              </a:rPr>
              <a:t>) = </a:t>
            </a:r>
          </a:p>
          <a:p>
            <a:pPr>
              <a:spcAft>
                <a:spcPts val="0"/>
              </a:spcAft>
            </a:pPr>
            <a:r>
              <a:rPr lang="el-GR" dirty="0" smtClean="0">
                <a:solidFill>
                  <a:srgbClr val="000000"/>
                </a:solidFill>
                <a:latin typeface="Book Antiqua"/>
                <a:ea typeface="Book Antiqua"/>
                <a:cs typeface="Book Antiqua"/>
              </a:rPr>
              <a:t>60 δευτερόλεπτα (</a:t>
            </a:r>
            <a:r>
              <a:rPr lang="en-US" dirty="0" smtClean="0">
                <a:solidFill>
                  <a:srgbClr val="000000"/>
                </a:solidFill>
                <a:latin typeface="Book Antiqua"/>
                <a:ea typeface="Book Antiqua"/>
                <a:cs typeface="Book Antiqua"/>
              </a:rPr>
              <a:t>s</a:t>
            </a:r>
            <a:r>
              <a:rPr lang="el-GR" dirty="0" smtClean="0">
                <a:solidFill>
                  <a:srgbClr val="000000"/>
                </a:solidFill>
                <a:latin typeface="Book Antiqua"/>
                <a:ea typeface="Book Antiqua"/>
                <a:cs typeface="Book Antiqua"/>
              </a:rPr>
              <a:t>)</a:t>
            </a:r>
            <a:endParaRPr lang="el-GR" dirty="0">
              <a:solidFill>
                <a:srgbClr val="000000"/>
              </a:solidFill>
              <a:latin typeface="Microsoft JhengHei"/>
              <a:cs typeface="Microsoft JhengHei"/>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par>
                          <p:cTn id="9" fill="hold">
                            <p:stCondLst>
                              <p:cond delay="500"/>
                            </p:stCondLst>
                            <p:childTnLst>
                              <p:par>
                                <p:cTn id="10" presetID="2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1000"/>
                                        <p:tgtEl>
                                          <p:spTgt spid="5"/>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edge">
                                      <p:cBhvr>
                                        <p:cTn id="15" dur="1000"/>
                                        <p:tgtEl>
                                          <p:spTgt spid="10"/>
                                        </p:tgtEl>
                                      </p:cBhvr>
                                    </p:animEffect>
                                  </p:childTnLst>
                                </p:cTn>
                              </p:par>
                              <p:par>
                                <p:cTn id="16" presetID="2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edge">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Μάζα και μέτρηση της</a:t>
            </a:r>
            <a:endParaRPr lang="el-GR" sz="2800" b="1" dirty="0"/>
          </a:p>
        </p:txBody>
      </p:sp>
      <p:sp>
        <p:nvSpPr>
          <p:cNvPr id="7" name="6 - Ορθογώνιο"/>
          <p:cNvSpPr/>
          <p:nvPr/>
        </p:nvSpPr>
        <p:spPr>
          <a:xfrm>
            <a:off x="1187624" y="1124744"/>
            <a:ext cx="7560840" cy="4247317"/>
          </a:xfrm>
          <a:prstGeom prst="rect">
            <a:avLst/>
          </a:prstGeom>
        </p:spPr>
        <p:txBody>
          <a:bodyPr wrap="square">
            <a:spAutoFit/>
          </a:bodyPr>
          <a:lstStyle/>
          <a:p>
            <a:pPr>
              <a:lnSpc>
                <a:spcPct val="150000"/>
              </a:lnSpc>
            </a:pPr>
            <a:r>
              <a:rPr lang="el-GR" sz="2000" i="1" dirty="0" smtClean="0"/>
              <a:t>Με τι συνδέεται η μάζα ενός σώματος </a:t>
            </a:r>
            <a:r>
              <a:rPr lang="el-GR" sz="2000" dirty="0" smtClean="0"/>
              <a:t>; </a:t>
            </a:r>
          </a:p>
          <a:p>
            <a:pPr>
              <a:lnSpc>
                <a:spcPct val="150000"/>
              </a:lnSpc>
            </a:pPr>
            <a:r>
              <a:rPr lang="el-GR" sz="2000" dirty="0" smtClean="0"/>
              <a:t>Ένας οδηγός φορτηγού γνωρίζει από την εμπειρία του ότι το φορτωμένο φορτηγό σταματά πολύ πιο δύσκολα από το άδειο. Είναι πιο δύσκολο να σπρώξεις ένα γεμάτο κιβώτιο σε μια πίστα από πάγο, ώστε να κινηθεί, παρά ένα άδειο. Λέμε ότι το φορτωμένο φορτηγό έχει μεγαλύτερη μάζα από το άδειο και το γεμάτο κιβώτιο από το άδειο. </a:t>
            </a:r>
          </a:p>
          <a:p>
            <a:pPr>
              <a:lnSpc>
                <a:spcPct val="150000"/>
              </a:lnSpc>
            </a:pPr>
            <a:r>
              <a:rPr lang="el-GR" sz="2000" dirty="0" smtClean="0"/>
              <a:t>Η εμπειρία μας δείχνει ότι όσο πιο δύσκολα ένα σώμα αρχίζει να κινείται ή σταματά, τόσο μεγαλύτερη είναι η μάζα του.</a:t>
            </a:r>
            <a:endParaRPr lang="el-GR" sz="2000" dirty="0" smtClean="0">
              <a:latin typeface="+mn-lt"/>
            </a:endParaRPr>
          </a:p>
        </p:txBody>
      </p:sp>
    </p:spTree>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Μάζα και μέτρηση της</a:t>
            </a:r>
            <a:endParaRPr lang="el-GR" sz="2800" b="1" dirty="0"/>
          </a:p>
        </p:txBody>
      </p:sp>
      <p:sp>
        <p:nvSpPr>
          <p:cNvPr id="7" name="6 - Ορθογώνιο"/>
          <p:cNvSpPr/>
          <p:nvPr/>
        </p:nvSpPr>
        <p:spPr>
          <a:xfrm>
            <a:off x="1079104" y="908720"/>
            <a:ext cx="8064896" cy="3323987"/>
          </a:xfrm>
          <a:prstGeom prst="rect">
            <a:avLst/>
          </a:prstGeom>
        </p:spPr>
        <p:txBody>
          <a:bodyPr wrap="square">
            <a:spAutoFit/>
          </a:bodyPr>
          <a:lstStyle/>
          <a:p>
            <a:pPr>
              <a:lnSpc>
                <a:spcPct val="150000"/>
              </a:lnSpc>
            </a:pPr>
            <a:r>
              <a:rPr lang="el-GR" sz="2000" dirty="0" smtClean="0"/>
              <a:t>Η</a:t>
            </a:r>
            <a:r>
              <a:rPr lang="el-GR" sz="2000" b="1" dirty="0" smtClean="0"/>
              <a:t> μάζα </a:t>
            </a:r>
            <a:r>
              <a:rPr lang="el-GR" sz="2000" dirty="0" smtClean="0"/>
              <a:t>φαίνεται να</a:t>
            </a:r>
            <a:r>
              <a:rPr lang="el-GR" sz="2000" b="1" dirty="0" smtClean="0"/>
              <a:t> συνδέεται με την κίνηση.</a:t>
            </a:r>
            <a:r>
              <a:rPr lang="el-GR" sz="2000" dirty="0" smtClean="0"/>
              <a:t> Η</a:t>
            </a:r>
            <a:r>
              <a:rPr lang="el-GR" sz="2000" b="1" dirty="0" smtClean="0"/>
              <a:t> μάζα συνδέεται,</a:t>
            </a:r>
            <a:r>
              <a:rPr lang="el-GR" sz="2000" dirty="0" smtClean="0"/>
              <a:t> επίσης, με την</a:t>
            </a:r>
            <a:r>
              <a:rPr lang="el-GR" sz="2000" b="1" dirty="0" smtClean="0"/>
              <a:t> «ποσότητα της ύλης»</a:t>
            </a:r>
            <a:r>
              <a:rPr lang="el-GR" sz="2000" dirty="0" smtClean="0"/>
              <a:t> που περιέχεται σε ένα σώμα. Πράγματι, όσο περισσότερη ύλη περιέχεται σε κάποιο σώμα, τόσο μεγαλύτερη είναι η μάζα του.</a:t>
            </a:r>
          </a:p>
          <a:p>
            <a:pPr>
              <a:lnSpc>
                <a:spcPct val="150000"/>
              </a:lnSpc>
            </a:pPr>
            <a:r>
              <a:rPr lang="el-GR" sz="2000" dirty="0" smtClean="0"/>
              <a:t>Θεμελιώδης μονάδα μάζας είναι το χιλιόγραμμο (1 </a:t>
            </a:r>
            <a:r>
              <a:rPr lang="en-US" sz="2000" dirty="0" smtClean="0"/>
              <a:t>kg</a:t>
            </a:r>
            <a:r>
              <a:rPr lang="el-GR" sz="2000" dirty="0" smtClean="0"/>
              <a:t>). Υποπολλαπλάσιο του 1 </a:t>
            </a:r>
            <a:r>
              <a:rPr lang="en-US" sz="2000" dirty="0" smtClean="0"/>
              <a:t>kg </a:t>
            </a:r>
            <a:r>
              <a:rPr lang="el-GR" sz="2000" dirty="0" smtClean="0"/>
              <a:t>είναι το 1 </a:t>
            </a:r>
            <a:r>
              <a:rPr lang="en-US" sz="2000" dirty="0" smtClean="0"/>
              <a:t>g </a:t>
            </a:r>
            <a:r>
              <a:rPr lang="el-GR" sz="2000" dirty="0" smtClean="0"/>
              <a:t>(γραμμάριο), (1 </a:t>
            </a:r>
            <a:r>
              <a:rPr lang="en-US" sz="2000" dirty="0" smtClean="0"/>
              <a:t>kg</a:t>
            </a:r>
            <a:r>
              <a:rPr lang="el-GR" sz="2000" dirty="0" smtClean="0"/>
              <a:t> = 1.000 </a:t>
            </a:r>
            <a:r>
              <a:rPr lang="en-US" sz="2000" dirty="0" smtClean="0"/>
              <a:t>g</a:t>
            </a:r>
            <a:r>
              <a:rPr lang="el-GR" sz="2000" dirty="0" smtClean="0"/>
              <a:t>).</a:t>
            </a:r>
          </a:p>
          <a:p>
            <a:pPr>
              <a:lnSpc>
                <a:spcPct val="150000"/>
              </a:lnSpc>
            </a:pPr>
            <a:r>
              <a:rPr lang="el-GR" sz="2000" dirty="0" smtClean="0"/>
              <a:t>Όργανα μέτρησης της μάζας είναι οι ζυγοί (ζυγαριές). </a:t>
            </a:r>
            <a:endParaRPr lang="el-GR" sz="2000" dirty="0" smtClean="0">
              <a:latin typeface="+mn-lt"/>
            </a:endParaRPr>
          </a:p>
        </p:txBody>
      </p:sp>
      <p:pic>
        <p:nvPicPr>
          <p:cNvPr id="36866" name="Picture 2" descr="image17"/>
          <p:cNvPicPr>
            <a:picLocks noChangeAspect="1" noChangeArrowheads="1"/>
          </p:cNvPicPr>
          <p:nvPr/>
        </p:nvPicPr>
        <p:blipFill>
          <a:blip r:embed="rId2" cstate="print">
            <a:lum bright="-10000" contrast="30000"/>
          </a:blip>
          <a:srcRect t="48653"/>
          <a:stretch>
            <a:fillRect/>
          </a:stretch>
        </p:blipFill>
        <p:spPr bwMode="auto">
          <a:xfrm>
            <a:off x="4139952" y="4365104"/>
            <a:ext cx="2134801" cy="1800199"/>
          </a:xfrm>
          <a:prstGeom prst="rect">
            <a:avLst/>
          </a:prstGeom>
          <a:ln w="88900" cap="sq" cmpd="thickThin">
            <a:solidFill>
              <a:srgbClr val="000000"/>
            </a:solidFill>
            <a:prstDash val="solid"/>
            <a:miter lim="800000"/>
          </a:ln>
          <a:effectLst>
            <a:innerShdw blurRad="76200">
              <a:srgbClr val="000000"/>
            </a:innerShdw>
          </a:effectLst>
        </p:spPr>
      </p:pic>
      <p:pic>
        <p:nvPicPr>
          <p:cNvPr id="5" name="Picture 2" descr="image17"/>
          <p:cNvPicPr>
            <a:picLocks noChangeAspect="1" noChangeArrowheads="1"/>
          </p:cNvPicPr>
          <p:nvPr/>
        </p:nvPicPr>
        <p:blipFill>
          <a:blip r:embed="rId2" cstate="print">
            <a:lum bright="-10000" contrast="30000"/>
          </a:blip>
          <a:srcRect b="53218"/>
          <a:stretch>
            <a:fillRect/>
          </a:stretch>
        </p:blipFill>
        <p:spPr bwMode="auto">
          <a:xfrm>
            <a:off x="1331640" y="4365104"/>
            <a:ext cx="2343150" cy="1800200"/>
          </a:xfrm>
          <a:prstGeom prst="rect">
            <a:avLst/>
          </a:prstGeom>
          <a:ln w="88900" cap="sq" cmpd="thickThin">
            <a:solidFill>
              <a:srgbClr val="000000"/>
            </a:solidFill>
            <a:prstDash val="solid"/>
            <a:miter lim="800000"/>
          </a:ln>
          <a:effectLst>
            <a:innerShdw blurRad="76200">
              <a:srgbClr val="000000"/>
            </a:innerShdw>
          </a:effectLst>
        </p:spPr>
      </p:pic>
      <p:pic>
        <p:nvPicPr>
          <p:cNvPr id="36867" name="Picture 3" descr="image16"/>
          <p:cNvPicPr>
            <a:picLocks noChangeAspect="1" noChangeArrowheads="1"/>
          </p:cNvPicPr>
          <p:nvPr/>
        </p:nvPicPr>
        <p:blipFill>
          <a:blip r:embed="rId3" cstate="print">
            <a:lum bright="-10000" contrast="30000"/>
          </a:blip>
          <a:srcRect t="5815" b="4047"/>
          <a:stretch>
            <a:fillRect/>
          </a:stretch>
        </p:blipFill>
        <p:spPr bwMode="auto">
          <a:xfrm>
            <a:off x="6804248" y="4365104"/>
            <a:ext cx="1605423" cy="1800200"/>
          </a:xfrm>
          <a:prstGeom prst="rect">
            <a:avLst/>
          </a:prstGeom>
          <a:ln w="88900" cap="sq" cmpd="thickThin">
            <a:solidFill>
              <a:srgbClr val="000000"/>
            </a:solidFill>
            <a:prstDash val="solid"/>
            <a:miter lim="800000"/>
          </a:ln>
          <a:effectLst>
            <a:innerShdw blurRad="76200">
              <a:srgbClr val="000000"/>
            </a:innerShdw>
          </a:effectLst>
        </p:spPr>
      </p:pic>
      <p:sp>
        <p:nvSpPr>
          <p:cNvPr id="8" name="7 - Ορθογώνιο"/>
          <p:cNvSpPr/>
          <p:nvPr/>
        </p:nvSpPr>
        <p:spPr>
          <a:xfrm>
            <a:off x="6463458" y="6309320"/>
            <a:ext cx="2411238" cy="338554"/>
          </a:xfrm>
          <a:prstGeom prst="rect">
            <a:avLst/>
          </a:prstGeom>
        </p:spPr>
        <p:txBody>
          <a:bodyPr wrap="none">
            <a:spAutoFit/>
          </a:bodyPr>
          <a:lstStyle/>
          <a:p>
            <a:r>
              <a:rPr lang="el-GR" sz="1600" i="1" dirty="0" smtClean="0"/>
              <a:t>Το πρότυπο χιλιόγραμμο</a:t>
            </a:r>
            <a:endParaRPr lang="el-GR" sz="1600" i="1" dirty="0"/>
          </a:p>
        </p:txBody>
      </p:sp>
      <p:sp>
        <p:nvSpPr>
          <p:cNvPr id="9" name="8 - Ορθογώνιο"/>
          <p:cNvSpPr/>
          <p:nvPr/>
        </p:nvSpPr>
        <p:spPr>
          <a:xfrm>
            <a:off x="1187624" y="6273225"/>
            <a:ext cx="2520280" cy="584775"/>
          </a:xfrm>
          <a:prstGeom prst="rect">
            <a:avLst/>
          </a:prstGeom>
        </p:spPr>
        <p:txBody>
          <a:bodyPr wrap="square">
            <a:spAutoFit/>
          </a:bodyPr>
          <a:lstStyle/>
          <a:p>
            <a:r>
              <a:rPr lang="el-GR" sz="1600" i="1" dirty="0" smtClean="0"/>
              <a:t>Ζυγαριά ακριβείας-ζυγός ισορροπίας</a:t>
            </a:r>
            <a:endParaRPr lang="el-GR" sz="1600" i="1" dirty="0"/>
          </a:p>
        </p:txBody>
      </p:sp>
      <p:sp>
        <p:nvSpPr>
          <p:cNvPr id="10" name="9 - Ορθογώνιο"/>
          <p:cNvSpPr/>
          <p:nvPr/>
        </p:nvSpPr>
        <p:spPr>
          <a:xfrm>
            <a:off x="4139952" y="6309320"/>
            <a:ext cx="1955985" cy="338554"/>
          </a:xfrm>
          <a:prstGeom prst="rect">
            <a:avLst/>
          </a:prstGeom>
        </p:spPr>
        <p:txBody>
          <a:bodyPr wrap="none">
            <a:spAutoFit/>
          </a:bodyPr>
          <a:lstStyle/>
          <a:p>
            <a:r>
              <a:rPr lang="el-GR" sz="1600" i="1" dirty="0" smtClean="0"/>
              <a:t>Ηλεκτρονικός ζυγός</a:t>
            </a:r>
            <a:endParaRPr lang="el-GR" sz="1600" i="1"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7">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7">
                                            <p:txEl>
                                              <p:pRg st="0" end="0"/>
                                            </p:txEl>
                                          </p:spTgt>
                                        </p:tgtEl>
                                        <p:attrNameLst>
                                          <p:attrName>style.visibility</p:attrName>
                                        </p:attrNameLst>
                                      </p:cBhvr>
                                      <p:to>
                                        <p:strVal val="hidden"/>
                                      </p:to>
                                    </p:set>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 calcmode="lin" valueType="num">
                                      <p:cBhvr additive="base">
                                        <p:cTn id="16"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6866"/>
                                        </p:tgtEl>
                                        <p:attrNameLst>
                                          <p:attrName>style.visibility</p:attrName>
                                        </p:attrNameLst>
                                      </p:cBhvr>
                                      <p:to>
                                        <p:strVal val="visible"/>
                                      </p:to>
                                    </p:set>
                                    <p:anim calcmode="lin" valueType="num">
                                      <p:cBhvr additive="base">
                                        <p:cTn id="25" dur="500" fill="hold"/>
                                        <p:tgtEl>
                                          <p:spTgt spid="36866"/>
                                        </p:tgtEl>
                                        <p:attrNameLst>
                                          <p:attrName>ppt_x</p:attrName>
                                        </p:attrNameLst>
                                      </p:cBhvr>
                                      <p:tavLst>
                                        <p:tav tm="0">
                                          <p:val>
                                            <p:strVal val="#ppt_x"/>
                                          </p:val>
                                        </p:tav>
                                        <p:tav tm="100000">
                                          <p:val>
                                            <p:strVal val="#ppt_x"/>
                                          </p:val>
                                        </p:tav>
                                      </p:tavLst>
                                    </p:anim>
                                    <p:anim calcmode="lin" valueType="num">
                                      <p:cBhvr additive="base">
                                        <p:cTn id="26" dur="500" fill="hold"/>
                                        <p:tgtEl>
                                          <p:spTgt spid="3686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6867"/>
                                        </p:tgtEl>
                                        <p:attrNameLst>
                                          <p:attrName>style.visibility</p:attrName>
                                        </p:attrNameLst>
                                      </p:cBhvr>
                                      <p:to>
                                        <p:strVal val="visible"/>
                                      </p:to>
                                    </p:set>
                                    <p:anim calcmode="lin" valueType="num">
                                      <p:cBhvr additive="base">
                                        <p:cTn id="29" dur="500" fill="hold"/>
                                        <p:tgtEl>
                                          <p:spTgt spid="36867"/>
                                        </p:tgtEl>
                                        <p:attrNameLst>
                                          <p:attrName>ppt_x</p:attrName>
                                        </p:attrNameLst>
                                      </p:cBhvr>
                                      <p:tavLst>
                                        <p:tav tm="0">
                                          <p:val>
                                            <p:strVal val="#ppt_x"/>
                                          </p:val>
                                        </p:tav>
                                        <p:tav tm="100000">
                                          <p:val>
                                            <p:strVal val="#ppt_x"/>
                                          </p:val>
                                        </p:tav>
                                      </p:tavLst>
                                    </p:anim>
                                    <p:anim calcmode="lin" valueType="num">
                                      <p:cBhvr additive="base">
                                        <p:cTn id="30" dur="500" fill="hold"/>
                                        <p:tgtEl>
                                          <p:spTgt spid="36867"/>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Παράγωγα μεγέθη</a:t>
            </a:r>
            <a:endParaRPr lang="el-GR" sz="2800" b="1" dirty="0"/>
          </a:p>
        </p:txBody>
      </p:sp>
      <p:sp>
        <p:nvSpPr>
          <p:cNvPr id="7" name="6 - Ορθογώνιο"/>
          <p:cNvSpPr/>
          <p:nvPr/>
        </p:nvSpPr>
        <p:spPr>
          <a:xfrm>
            <a:off x="1115616" y="1268760"/>
            <a:ext cx="7812360" cy="3323987"/>
          </a:xfrm>
          <a:prstGeom prst="rect">
            <a:avLst/>
          </a:prstGeom>
        </p:spPr>
        <p:txBody>
          <a:bodyPr wrap="square">
            <a:spAutoFit/>
          </a:bodyPr>
          <a:lstStyle/>
          <a:p>
            <a:pPr>
              <a:lnSpc>
                <a:spcPct val="150000"/>
              </a:lnSpc>
            </a:pPr>
            <a:r>
              <a:rPr lang="el-GR" sz="2000" dirty="0" smtClean="0"/>
              <a:t>Τα μεγέθη που ορίζονται με απλές μαθηματικές σχέσεις από τα θεμελιώδη ονομάζονται</a:t>
            </a:r>
            <a:r>
              <a:rPr lang="el-GR" sz="2000" b="1" dirty="0" smtClean="0"/>
              <a:t> παράγωγα.</a:t>
            </a:r>
            <a:r>
              <a:rPr lang="el-GR" sz="2000" dirty="0" smtClean="0"/>
              <a:t> </a:t>
            </a:r>
          </a:p>
          <a:p>
            <a:pPr>
              <a:lnSpc>
                <a:spcPct val="150000"/>
              </a:lnSpc>
            </a:pPr>
            <a:r>
              <a:rPr lang="el-GR" sz="2000" dirty="0" smtClean="0"/>
              <a:t>Οι μονάδες τους μπορούν να εκφραστούν, με τις ίδιες απλές μαθηματικές σχέσεις, μέσω των μονάδων των θεμελιωδών μεγεθών και ονομάζονται</a:t>
            </a:r>
            <a:r>
              <a:rPr lang="el-GR" sz="2000" b="1" dirty="0" smtClean="0"/>
              <a:t> παράγωγες μονάδες.</a:t>
            </a:r>
            <a:r>
              <a:rPr lang="el-GR" sz="2000" dirty="0" smtClean="0"/>
              <a:t> </a:t>
            </a:r>
          </a:p>
          <a:p>
            <a:pPr>
              <a:lnSpc>
                <a:spcPct val="150000"/>
              </a:lnSpc>
            </a:pPr>
            <a:r>
              <a:rPr lang="el-GR" sz="2000" dirty="0" smtClean="0"/>
              <a:t>Για παράδειγμα, το εμβαδόν, ο όγκος, η πυκνότητα, η ταχύτητα κτλ, είναι παράγωγα μεγέθη.</a:t>
            </a:r>
            <a:endParaRPr lang="el-GR" sz="2000" dirty="0"/>
          </a:p>
        </p:txBody>
      </p: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εμβαδού</a:t>
            </a:r>
            <a:endParaRPr lang="el-GR" sz="2800" b="1" dirty="0"/>
          </a:p>
        </p:txBody>
      </p:sp>
      <p:sp>
        <p:nvSpPr>
          <p:cNvPr id="7" name="6 - Ορθογώνιο"/>
          <p:cNvSpPr/>
          <p:nvPr/>
        </p:nvSpPr>
        <p:spPr>
          <a:xfrm>
            <a:off x="1115616" y="1628800"/>
            <a:ext cx="7704856" cy="4247317"/>
          </a:xfrm>
          <a:prstGeom prst="rect">
            <a:avLst/>
          </a:prstGeom>
        </p:spPr>
        <p:txBody>
          <a:bodyPr wrap="square">
            <a:spAutoFit/>
          </a:bodyPr>
          <a:lstStyle/>
          <a:p>
            <a:pPr>
              <a:lnSpc>
                <a:spcPct val="150000"/>
              </a:lnSpc>
            </a:pPr>
            <a:r>
              <a:rPr lang="el-GR" sz="2000" dirty="0" smtClean="0"/>
              <a:t>Μονάδα μέτρησης</a:t>
            </a:r>
            <a:r>
              <a:rPr lang="el-GR" sz="2000" b="1" dirty="0" smtClean="0"/>
              <a:t> εμβαδού</a:t>
            </a:r>
            <a:r>
              <a:rPr lang="el-GR" sz="2000" dirty="0" smtClean="0"/>
              <a:t> (συμβολικά Α) είναι το εμβαδόν της επιφάνειας ενός τετραγώνου με πλευρά 1 </a:t>
            </a:r>
            <a:r>
              <a:rPr lang="en-US" sz="2000" dirty="0" smtClean="0"/>
              <a:t>m</a:t>
            </a:r>
            <a:r>
              <a:rPr lang="el-GR" sz="2000" dirty="0" smtClean="0"/>
              <a:t>. </a:t>
            </a:r>
          </a:p>
          <a:p>
            <a:pPr>
              <a:lnSpc>
                <a:spcPct val="150000"/>
              </a:lnSpc>
            </a:pPr>
            <a:r>
              <a:rPr lang="el-GR" sz="2000" dirty="0" smtClean="0"/>
              <a:t>Η μονάδα μέτρησης του εμβαδού προκύπτει από τον ορισμό του.</a:t>
            </a:r>
          </a:p>
          <a:p>
            <a:pPr>
              <a:lnSpc>
                <a:spcPct val="150000"/>
              </a:lnSpc>
            </a:pPr>
            <a:r>
              <a:rPr lang="el-GR" sz="2000" dirty="0" smtClean="0"/>
              <a:t>Εμβαδόν τετραγώνου = μήκος πλευράς </a:t>
            </a:r>
            <a:r>
              <a:rPr lang="en-US" sz="2000" dirty="0" smtClean="0"/>
              <a:t>x </a:t>
            </a:r>
            <a:r>
              <a:rPr lang="el-GR" sz="2000" dirty="0" smtClean="0"/>
              <a:t>μήκος πλευράς.</a:t>
            </a:r>
          </a:p>
          <a:p>
            <a:pPr>
              <a:lnSpc>
                <a:spcPct val="150000"/>
              </a:lnSpc>
            </a:pPr>
            <a:r>
              <a:rPr lang="el-GR" sz="2000" dirty="0" smtClean="0"/>
              <a:t>Αν τα μήκη των πλευρών μετρώνται σε </a:t>
            </a:r>
            <a:r>
              <a:rPr lang="en-US" sz="2000" dirty="0" smtClean="0"/>
              <a:t>m</a:t>
            </a:r>
            <a:r>
              <a:rPr lang="el-GR" sz="2000" dirty="0" smtClean="0"/>
              <a:t>,</a:t>
            </a:r>
          </a:p>
          <a:p>
            <a:pPr>
              <a:lnSpc>
                <a:spcPct val="150000"/>
              </a:lnSpc>
            </a:pPr>
            <a:r>
              <a:rPr lang="el-GR" sz="2000" dirty="0" smtClean="0"/>
              <a:t>τότε: μονάδα εμβαδού = 1 </a:t>
            </a:r>
            <a:r>
              <a:rPr lang="en-US" sz="2000" dirty="0" smtClean="0"/>
              <a:t>m</a:t>
            </a:r>
            <a:r>
              <a:rPr lang="el-GR" sz="2000" dirty="0" smtClean="0"/>
              <a:t>∙1 </a:t>
            </a:r>
            <a:r>
              <a:rPr lang="en-US" sz="2000" dirty="0" smtClean="0"/>
              <a:t>m</a:t>
            </a:r>
            <a:r>
              <a:rPr lang="el-GR" sz="2000" dirty="0" smtClean="0"/>
              <a:t> = 1 </a:t>
            </a:r>
            <a:r>
              <a:rPr lang="en-US" sz="2000" dirty="0" smtClean="0"/>
              <a:t>m</a:t>
            </a:r>
            <a:r>
              <a:rPr lang="el-GR" sz="2000" baseline="30000" dirty="0" smtClean="0"/>
              <a:t>2</a:t>
            </a:r>
            <a:r>
              <a:rPr lang="el-GR" sz="2000" dirty="0" smtClean="0"/>
              <a:t>.</a:t>
            </a:r>
          </a:p>
          <a:p>
            <a:pPr>
              <a:lnSpc>
                <a:spcPct val="150000"/>
              </a:lnSpc>
            </a:pPr>
            <a:r>
              <a:rPr lang="el-GR" sz="2000" b="1" dirty="0" smtClean="0"/>
              <a:t>Αυτή τη μονάδα την ονομάζουμε τετραγωνικό μέτρο (</a:t>
            </a:r>
            <a:r>
              <a:rPr lang="en-US" sz="2000" b="1" dirty="0" smtClean="0"/>
              <a:t>m</a:t>
            </a:r>
            <a:r>
              <a:rPr lang="el-GR" sz="2000" b="1" baseline="30000" dirty="0" smtClean="0"/>
              <a:t>2</a:t>
            </a:r>
            <a:r>
              <a:rPr lang="el-GR" sz="2000" b="1" dirty="0" smtClean="0"/>
              <a:t>). </a:t>
            </a:r>
            <a:r>
              <a:rPr lang="el-GR" sz="2000" dirty="0" smtClean="0"/>
              <a:t>Βλέπουμε ότι η μονάδα μέτρησης του εμβαδού εκφράζεται μέσω της θεμελιώδους μονάδας του μήκους.</a:t>
            </a:r>
            <a:endParaRPr lang="el-GR" sz="2000" dirty="0"/>
          </a:p>
        </p:txBody>
      </p: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όγκου</a:t>
            </a:r>
            <a:endParaRPr lang="el-GR" sz="2800" b="1" dirty="0"/>
          </a:p>
        </p:txBody>
      </p:sp>
      <p:sp>
        <p:nvSpPr>
          <p:cNvPr id="7" name="6 - Ορθογώνιο"/>
          <p:cNvSpPr/>
          <p:nvPr/>
        </p:nvSpPr>
        <p:spPr>
          <a:xfrm>
            <a:off x="1043608" y="1412776"/>
            <a:ext cx="7776864" cy="3785652"/>
          </a:xfrm>
          <a:prstGeom prst="rect">
            <a:avLst/>
          </a:prstGeom>
        </p:spPr>
        <p:txBody>
          <a:bodyPr wrap="square">
            <a:spAutoFit/>
          </a:bodyPr>
          <a:lstStyle/>
          <a:p>
            <a:pPr>
              <a:lnSpc>
                <a:spcPct val="150000"/>
              </a:lnSpc>
            </a:pPr>
            <a:r>
              <a:rPr lang="el-GR" sz="2000" dirty="0" smtClean="0"/>
              <a:t>Μονάδα μέτρησης </a:t>
            </a:r>
            <a:r>
              <a:rPr lang="el-GR" sz="2000" b="1" dirty="0" smtClean="0"/>
              <a:t>όγκου</a:t>
            </a:r>
            <a:r>
              <a:rPr lang="el-GR" sz="2000" dirty="0" smtClean="0"/>
              <a:t> είναι ο όγκος κύβου ακμής 1 </a:t>
            </a:r>
            <a:r>
              <a:rPr lang="en-US" sz="2000" dirty="0" smtClean="0"/>
              <a:t>m</a:t>
            </a:r>
            <a:r>
              <a:rPr lang="el-GR" sz="2000" dirty="0" smtClean="0"/>
              <a:t>. </a:t>
            </a:r>
            <a:endParaRPr lang="en-US" sz="2000" dirty="0" smtClean="0"/>
          </a:p>
          <a:p>
            <a:pPr>
              <a:lnSpc>
                <a:spcPct val="150000"/>
              </a:lnSpc>
            </a:pPr>
            <a:r>
              <a:rPr lang="el-GR" sz="2000" dirty="0" smtClean="0"/>
              <a:t>Η μονάδα μέτρησής του προκύπτει από τον ορισμό του.</a:t>
            </a:r>
          </a:p>
          <a:p>
            <a:pPr>
              <a:lnSpc>
                <a:spcPct val="150000"/>
              </a:lnSpc>
            </a:pPr>
            <a:r>
              <a:rPr lang="el-GR" sz="2000" dirty="0" smtClean="0"/>
              <a:t>Όγκος κύβου = μήκος ακμής</a:t>
            </a:r>
            <a:r>
              <a:rPr lang="en-US" sz="2000" dirty="0" smtClean="0"/>
              <a:t> x </a:t>
            </a:r>
            <a:r>
              <a:rPr lang="el-GR" sz="2000" dirty="0" smtClean="0"/>
              <a:t>μήκος ακμής</a:t>
            </a:r>
            <a:r>
              <a:rPr lang="en-US" sz="2000" dirty="0" smtClean="0"/>
              <a:t> x </a:t>
            </a:r>
            <a:r>
              <a:rPr lang="el-GR" sz="2000" dirty="0" smtClean="0"/>
              <a:t>μήκος ακμής. </a:t>
            </a:r>
          </a:p>
          <a:p>
            <a:pPr>
              <a:lnSpc>
                <a:spcPct val="150000"/>
              </a:lnSpc>
            </a:pPr>
            <a:r>
              <a:rPr lang="el-GR" sz="2000" dirty="0" smtClean="0"/>
              <a:t>Αν τα μήκη των πλευρών μετρώνται σε </a:t>
            </a:r>
            <a:r>
              <a:rPr lang="en-US" sz="2000" dirty="0" smtClean="0"/>
              <a:t>m</a:t>
            </a:r>
            <a:r>
              <a:rPr lang="el-GR" sz="2000" dirty="0" smtClean="0"/>
              <a:t>,</a:t>
            </a:r>
          </a:p>
          <a:p>
            <a:pPr>
              <a:lnSpc>
                <a:spcPct val="150000"/>
              </a:lnSpc>
            </a:pPr>
            <a:r>
              <a:rPr lang="el-GR" sz="2000" dirty="0" smtClean="0"/>
              <a:t>τότε: μονάδα όγκου = (1 </a:t>
            </a:r>
            <a:r>
              <a:rPr lang="en-US" sz="2000" dirty="0" smtClean="0"/>
              <a:t>m</a:t>
            </a:r>
            <a:r>
              <a:rPr lang="el-GR" sz="2000" dirty="0" smtClean="0"/>
              <a:t>)∙(1 </a:t>
            </a:r>
            <a:r>
              <a:rPr lang="en-US" sz="2000" dirty="0" smtClean="0"/>
              <a:t>m</a:t>
            </a:r>
            <a:r>
              <a:rPr lang="el-GR" sz="2000" dirty="0" smtClean="0"/>
              <a:t>)∙(1 </a:t>
            </a:r>
            <a:r>
              <a:rPr lang="en-US" sz="2000" dirty="0" smtClean="0"/>
              <a:t>m</a:t>
            </a:r>
            <a:r>
              <a:rPr lang="el-GR" sz="2000" dirty="0" smtClean="0"/>
              <a:t>) =1 </a:t>
            </a:r>
            <a:r>
              <a:rPr lang="en-US" sz="2000" dirty="0" smtClean="0"/>
              <a:t>m</a:t>
            </a:r>
            <a:r>
              <a:rPr lang="el-GR" sz="2000" baseline="30000" dirty="0" smtClean="0"/>
              <a:t>3</a:t>
            </a:r>
            <a:r>
              <a:rPr lang="el-GR" sz="2000" dirty="0" smtClean="0"/>
              <a:t>.</a:t>
            </a:r>
          </a:p>
          <a:p>
            <a:pPr>
              <a:lnSpc>
                <a:spcPct val="150000"/>
              </a:lnSpc>
            </a:pPr>
            <a:r>
              <a:rPr lang="el-GR" sz="2000" b="1" dirty="0" smtClean="0"/>
              <a:t>Αυτή τη μονάδα την ονομάζουμε κυβικό μέτρο (</a:t>
            </a:r>
            <a:r>
              <a:rPr lang="en-US" sz="2000" b="1" dirty="0" smtClean="0"/>
              <a:t>m</a:t>
            </a:r>
            <a:r>
              <a:rPr lang="el-GR" sz="2000" b="1" baseline="30000" dirty="0" smtClean="0"/>
              <a:t>3</a:t>
            </a:r>
            <a:r>
              <a:rPr lang="el-GR" sz="2000" b="1" dirty="0" smtClean="0"/>
              <a:t>).</a:t>
            </a:r>
          </a:p>
          <a:p>
            <a:pPr>
              <a:lnSpc>
                <a:spcPct val="150000"/>
              </a:lnSpc>
            </a:pPr>
            <a:r>
              <a:rPr lang="el-GR" sz="2000" dirty="0" smtClean="0"/>
              <a:t>Βλέπουμε ότι η μονάδα μέτρησης του όγκου εκφράζεται μέσω της θεμελιώδους μονάδας του μήκους.</a:t>
            </a:r>
            <a:endParaRPr lang="el-GR" sz="2000" dirty="0"/>
          </a:p>
        </p:txBody>
      </p:sp>
    </p:spTree>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της πυκνότητας</a:t>
            </a:r>
            <a:endParaRPr lang="el-GR" sz="2800" b="1" dirty="0"/>
          </a:p>
        </p:txBody>
      </p:sp>
      <p:sp>
        <p:nvSpPr>
          <p:cNvPr id="7" name="6 - Ορθογώνιο"/>
          <p:cNvSpPr/>
          <p:nvPr/>
        </p:nvSpPr>
        <p:spPr>
          <a:xfrm>
            <a:off x="1043608" y="1196752"/>
            <a:ext cx="7632848" cy="2400657"/>
          </a:xfrm>
          <a:prstGeom prst="rect">
            <a:avLst/>
          </a:prstGeom>
        </p:spPr>
        <p:txBody>
          <a:bodyPr wrap="square">
            <a:spAutoFit/>
          </a:bodyPr>
          <a:lstStyle/>
          <a:p>
            <a:pPr>
              <a:lnSpc>
                <a:spcPct val="150000"/>
              </a:lnSpc>
            </a:pPr>
            <a:r>
              <a:rPr lang="el-GR" sz="2000" i="1" dirty="0" smtClean="0"/>
              <a:t>Ποιο είναι πιο βαρύ, ο σίδηρος ή το ξύλο</a:t>
            </a:r>
            <a:r>
              <a:rPr lang="el-GR" sz="2000" dirty="0" smtClean="0"/>
              <a:t>; </a:t>
            </a:r>
          </a:p>
          <a:p>
            <a:pPr>
              <a:lnSpc>
                <a:spcPct val="150000"/>
              </a:lnSpc>
            </a:pPr>
            <a:r>
              <a:rPr lang="el-GR" sz="2000" dirty="0" smtClean="0"/>
              <a:t>Πολλοί άνθρωποι νομίζουν ότι ο σίδηρος είναι βαρύτερος από το ξύλο, παρόλο που ένα καρφί είναι ελαφρύτερο από μία σανίδα. Για να απαντήσουμε σε αυτή την ερώτηση, ζυγίζουμε ένα κομμάτι από σίδηρο και ένα κομμάτι από ξύλο, που έχουν τον ίδιο όγκο.</a:t>
            </a:r>
          </a:p>
        </p:txBody>
      </p:sp>
      <p:sp>
        <p:nvSpPr>
          <p:cNvPr id="8" name="7 - Ορθογώνιο"/>
          <p:cNvSpPr/>
          <p:nvPr/>
        </p:nvSpPr>
        <p:spPr>
          <a:xfrm>
            <a:off x="1043608" y="3717032"/>
            <a:ext cx="7632848" cy="2337884"/>
          </a:xfrm>
          <a:prstGeom prst="rect">
            <a:avLst/>
          </a:prstGeom>
        </p:spPr>
        <p:txBody>
          <a:bodyPr wrap="square">
            <a:spAutoFit/>
          </a:bodyPr>
          <a:lstStyle/>
          <a:p>
            <a:pPr>
              <a:lnSpc>
                <a:spcPct val="150000"/>
              </a:lnSpc>
            </a:pPr>
            <a:r>
              <a:rPr lang="el-GR" sz="2000" dirty="0" smtClean="0"/>
              <a:t>Για παράδειγμα, 1 </a:t>
            </a:r>
            <a:r>
              <a:rPr lang="en-US" sz="2000" dirty="0" smtClean="0"/>
              <a:t>cm</a:t>
            </a:r>
            <a:r>
              <a:rPr lang="el-GR" sz="2000" baseline="30000" dirty="0" smtClean="0"/>
              <a:t>3</a:t>
            </a:r>
            <a:r>
              <a:rPr lang="el-GR" sz="2000" dirty="0" smtClean="0"/>
              <a:t> σιδήρου έχει μάζα 7,9 </a:t>
            </a:r>
            <a:r>
              <a:rPr lang="en-US" sz="2000" dirty="0" smtClean="0"/>
              <a:t>g</a:t>
            </a:r>
            <a:r>
              <a:rPr lang="el-GR" sz="2000" dirty="0" smtClean="0"/>
              <a:t>, ενώ 1 </a:t>
            </a:r>
            <a:r>
              <a:rPr lang="en-US" sz="2000" dirty="0" smtClean="0"/>
              <a:t>cm</a:t>
            </a:r>
            <a:r>
              <a:rPr lang="el-GR" sz="2000" baseline="30000" dirty="0" smtClean="0"/>
              <a:t>3</a:t>
            </a:r>
            <a:r>
              <a:rPr lang="el-GR" sz="2000" dirty="0" smtClean="0"/>
              <a:t> ξύλου έχει μάζα 0,7 </a:t>
            </a:r>
            <a:r>
              <a:rPr lang="en-US" sz="2000" dirty="0" smtClean="0"/>
              <a:t>g</a:t>
            </a:r>
            <a:r>
              <a:rPr lang="el-GR" sz="2000" dirty="0" smtClean="0"/>
              <a:t>. </a:t>
            </a:r>
          </a:p>
          <a:p>
            <a:pPr>
              <a:lnSpc>
                <a:spcPct val="150000"/>
              </a:lnSpc>
            </a:pPr>
            <a:r>
              <a:rPr lang="el-GR" sz="2000" dirty="0" smtClean="0"/>
              <a:t>Λέμε ότι η</a:t>
            </a:r>
            <a:r>
              <a:rPr lang="el-GR" sz="2000" b="1" dirty="0" smtClean="0"/>
              <a:t> πυκνότητα</a:t>
            </a:r>
            <a:r>
              <a:rPr lang="el-GR" sz="2000" dirty="0" smtClean="0"/>
              <a:t> του σιδήρου είναι 7,9 </a:t>
            </a:r>
            <a:r>
              <a:rPr lang="en-US" sz="2000" dirty="0" smtClean="0"/>
              <a:t>g </a:t>
            </a:r>
            <a:r>
              <a:rPr lang="el-GR" sz="2000" dirty="0" smtClean="0"/>
              <a:t>ανά κυβικό εκατοστόμετρο, ενώ του ξύλου 0,7 </a:t>
            </a:r>
            <a:r>
              <a:rPr lang="en-US" sz="2000" dirty="0" smtClean="0"/>
              <a:t>g </a:t>
            </a:r>
            <a:r>
              <a:rPr lang="el-GR" sz="2000" dirty="0" smtClean="0"/>
              <a:t>ανά κυβικό εκατοστόμετρο.</a:t>
            </a:r>
          </a:p>
          <a:p>
            <a:pPr>
              <a:lnSpc>
                <a:spcPct val="150000"/>
              </a:lnSpc>
            </a:pPr>
            <a:r>
              <a:rPr lang="el-GR" sz="2000" dirty="0" smtClean="0"/>
              <a:t>Ο σίδηρος έχει μεγαλύτερη πυκνότητα από το ξύλο.</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7"/>
                                        </p:tgtEl>
                                        <p:attrNameLst>
                                          <p:attrName>ppt_x</p:attrName>
                                        </p:attrNameLst>
                                      </p:cBhvr>
                                      <p:tavLst>
                                        <p:tav tm="0">
                                          <p:val>
                                            <p:strVal val="ppt_x"/>
                                          </p:val>
                                        </p:tav>
                                        <p:tav tm="100000">
                                          <p:val>
                                            <p:strVal val="ppt_x"/>
                                          </p:val>
                                        </p:tav>
                                      </p:tavLst>
                                    </p:anim>
                                    <p:anim calcmode="lin" valueType="num">
                                      <p:cBhvr additive="base">
                                        <p:cTn id="12" dur="500"/>
                                        <p:tgtEl>
                                          <p:spTgt spid="7"/>
                                        </p:tgtEl>
                                        <p:attrNameLst>
                                          <p:attrName>ppt_y</p:attrName>
                                        </p:attrNameLst>
                                      </p:cBhvr>
                                      <p:tavLst>
                                        <p:tav tm="0">
                                          <p:val>
                                            <p:strVal val="ppt_y"/>
                                          </p:val>
                                        </p:tav>
                                        <p:tav tm="100000">
                                          <p:val>
                                            <p:strVal val="1+ppt_h/2"/>
                                          </p:val>
                                        </p:tav>
                                      </p:tavLst>
                                    </p:anim>
                                    <p:set>
                                      <p:cBhvr>
                                        <p:cTn id="13" dur="1" fill="hold">
                                          <p:stCondLst>
                                            <p:cond delay="499"/>
                                          </p:stCondLst>
                                        </p:cTn>
                                        <p:tgtEl>
                                          <p:spTgt spid="7"/>
                                        </p:tgtEl>
                                        <p:attrNameLst>
                                          <p:attrName>style.visibility</p:attrName>
                                        </p:attrNameLst>
                                      </p:cBhvr>
                                      <p:to>
                                        <p:strVal val="hidden"/>
                                      </p:to>
                                    </p:set>
                                  </p:childTnLst>
                                </p:cTn>
                              </p:par>
                              <p:par>
                                <p:cTn id="14" presetID="2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edg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της πυκνότητας</a:t>
            </a:r>
            <a:endParaRPr lang="el-GR" sz="2800" b="1" dirty="0"/>
          </a:p>
        </p:txBody>
      </p:sp>
      <p:sp>
        <p:nvSpPr>
          <p:cNvPr id="7" name="6 - Ορθογώνιο"/>
          <p:cNvSpPr/>
          <p:nvPr/>
        </p:nvSpPr>
        <p:spPr>
          <a:xfrm>
            <a:off x="1043608" y="1196752"/>
            <a:ext cx="7632848" cy="1414554"/>
          </a:xfrm>
          <a:prstGeom prst="rect">
            <a:avLst/>
          </a:prstGeom>
        </p:spPr>
        <p:txBody>
          <a:bodyPr wrap="square">
            <a:spAutoFit/>
          </a:bodyPr>
          <a:lstStyle/>
          <a:p>
            <a:pPr>
              <a:lnSpc>
                <a:spcPct val="150000"/>
              </a:lnSpc>
            </a:pPr>
            <a:r>
              <a:rPr lang="en-US" sz="2000" dirty="0" smtClean="0"/>
              <a:t>H</a:t>
            </a:r>
            <a:r>
              <a:rPr lang="en-US" sz="2000" b="1" dirty="0" smtClean="0"/>
              <a:t> </a:t>
            </a:r>
            <a:r>
              <a:rPr lang="el-GR" sz="2000" b="1" dirty="0" smtClean="0"/>
              <a:t>πυκνότητα</a:t>
            </a:r>
            <a:r>
              <a:rPr lang="el-GR" sz="2000" dirty="0" smtClean="0"/>
              <a:t> ενός υλικού ορίζεται ως το πηλίκο που έχει ως αριθμητή τη μάζα σώματος από αυτό το υλικό και παρονομαστή τον όγκο του. Δηλαδή:</a:t>
            </a:r>
          </a:p>
        </p:txBody>
      </p:sp>
      <p:sp>
        <p:nvSpPr>
          <p:cNvPr id="8" name="7 - Ορθογώνιο"/>
          <p:cNvSpPr/>
          <p:nvPr/>
        </p:nvSpPr>
        <p:spPr>
          <a:xfrm>
            <a:off x="1043608" y="3429000"/>
            <a:ext cx="7632848" cy="2799549"/>
          </a:xfrm>
          <a:prstGeom prst="rect">
            <a:avLst/>
          </a:prstGeom>
        </p:spPr>
        <p:txBody>
          <a:bodyPr wrap="square">
            <a:spAutoFit/>
          </a:bodyPr>
          <a:lstStyle/>
          <a:p>
            <a:pPr>
              <a:lnSpc>
                <a:spcPct val="150000"/>
              </a:lnSpc>
            </a:pPr>
            <a:r>
              <a:rPr lang="el-GR" sz="2000" dirty="0" smtClean="0"/>
              <a:t>Η πυκνότητα εκφράζει τη μάζα του υλικού που περιέχεται σε μια μονάδα όγκου. </a:t>
            </a:r>
          </a:p>
          <a:p>
            <a:pPr>
              <a:lnSpc>
                <a:spcPct val="150000"/>
              </a:lnSpc>
            </a:pPr>
            <a:r>
              <a:rPr lang="el-GR" sz="2000" dirty="0" smtClean="0"/>
              <a:t>Η πυκνότητα είναι χαρακτηριστικό του υλικού κάθε σώματος. </a:t>
            </a:r>
          </a:p>
          <a:p>
            <a:pPr>
              <a:lnSpc>
                <a:spcPct val="150000"/>
              </a:lnSpc>
            </a:pPr>
            <a:r>
              <a:rPr lang="el-GR" sz="2000" dirty="0" smtClean="0"/>
              <a:t>Δεν χαρακτηρίζει, για παράδειγμα, μια σιδηροδοκό αλλά γενικά το σίδηρο. Έτσι, η πυκνότητα μιας σιδηροδοκού είναι ίδια με την πυκνότητα ενός πολύ μικρού κομματιού (ρινίσματος) σιδήρου.</a:t>
            </a:r>
          </a:p>
        </p:txBody>
      </p:sp>
      <p:graphicFrame>
        <p:nvGraphicFramePr>
          <p:cNvPr id="5" name="4 - Αντικείμενο"/>
          <p:cNvGraphicFramePr>
            <a:graphicFrameLocks noChangeAspect="1"/>
          </p:cNvGraphicFramePr>
          <p:nvPr/>
        </p:nvGraphicFramePr>
        <p:xfrm>
          <a:off x="2452688" y="2636838"/>
          <a:ext cx="4419600" cy="684212"/>
        </p:xfrm>
        <a:graphic>
          <a:graphicData uri="http://schemas.openxmlformats.org/presentationml/2006/ole">
            <p:oleObj spid="_x0000_s37890" name="Εξίσωση" r:id="rId3" imgW="2705040" imgH="419040" progId="Equation.3">
              <p:embed/>
            </p:oleObj>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1000"/>
                                        <p:tgtEl>
                                          <p:spTgt spid="7"/>
                                        </p:tgtEl>
                                      </p:cBhvr>
                                    </p:animEffect>
                                  </p:childTnLst>
                                </p:cTn>
                              </p:par>
                            </p:childTnLst>
                          </p:cTn>
                        </p:par>
                        <p:par>
                          <p:cTn id="8" fill="hold">
                            <p:stCondLst>
                              <p:cond delay="1000"/>
                            </p:stCondLst>
                            <p:childTnLst>
                              <p:par>
                                <p:cTn id="9" presetID="2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1"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edg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της πυκνότητας</a:t>
            </a:r>
            <a:endParaRPr lang="el-GR" sz="2800" b="1" dirty="0"/>
          </a:p>
        </p:txBody>
      </p:sp>
      <p:sp>
        <p:nvSpPr>
          <p:cNvPr id="7" name="6 - Ορθογώνιο"/>
          <p:cNvSpPr/>
          <p:nvPr/>
        </p:nvSpPr>
        <p:spPr>
          <a:xfrm>
            <a:off x="1259632" y="1844824"/>
            <a:ext cx="4392488" cy="1631216"/>
          </a:xfrm>
          <a:prstGeom prst="rect">
            <a:avLst/>
          </a:prstGeom>
        </p:spPr>
        <p:txBody>
          <a:bodyPr wrap="square">
            <a:spAutoFit/>
          </a:bodyPr>
          <a:lstStyle/>
          <a:p>
            <a:r>
              <a:rPr lang="el-GR" sz="2000" dirty="0" smtClean="0"/>
              <a:t>Για να υπολογίσουμε την πυκνότητα ενός υλικού, για παράδειγμα του αλουμινίου, αρκεί να διαιρέσουμε τη μάζα ενός σώματος από αλουμίνιο με τον όγκο.</a:t>
            </a:r>
          </a:p>
        </p:txBody>
      </p:sp>
      <p:graphicFrame>
        <p:nvGraphicFramePr>
          <p:cNvPr id="5" name="4 - Αντικείμενο"/>
          <p:cNvGraphicFramePr>
            <a:graphicFrameLocks noChangeAspect="1"/>
          </p:cNvGraphicFramePr>
          <p:nvPr/>
        </p:nvGraphicFramePr>
        <p:xfrm>
          <a:off x="2051720" y="4869160"/>
          <a:ext cx="4773613" cy="704850"/>
        </p:xfrm>
        <a:graphic>
          <a:graphicData uri="http://schemas.openxmlformats.org/presentationml/2006/ole">
            <p:oleObj spid="_x0000_s38914" name="Εξίσωση" r:id="rId3" imgW="2920680" imgH="431640" progId="Equation.3">
              <p:embed/>
            </p:oleObj>
          </a:graphicData>
        </a:graphic>
      </p:graphicFrame>
      <p:pic>
        <p:nvPicPr>
          <p:cNvPr id="38915" name="Picture 3" descr="image18"/>
          <p:cNvPicPr>
            <a:picLocks noChangeAspect="1" noChangeArrowheads="1"/>
          </p:cNvPicPr>
          <p:nvPr/>
        </p:nvPicPr>
        <p:blipFill>
          <a:blip r:embed="rId4" cstate="print">
            <a:lum bright="-10000" contrast="30000"/>
          </a:blip>
          <a:srcRect/>
          <a:stretch>
            <a:fillRect/>
          </a:stretch>
        </p:blipFill>
        <p:spPr bwMode="auto">
          <a:xfrm>
            <a:off x="5868144" y="1988840"/>
            <a:ext cx="2343150" cy="1485900"/>
          </a:xfrm>
          <a:prstGeom prst="rect">
            <a:avLst/>
          </a:prstGeom>
          <a:ln w="88900" cap="sq" cmpd="thickThin">
            <a:solidFill>
              <a:srgbClr val="000000"/>
            </a:solidFill>
            <a:prstDash val="solid"/>
            <a:miter lim="800000"/>
          </a:ln>
          <a:effectLst>
            <a:innerShdw blurRad="76200">
              <a:srgbClr val="000000"/>
            </a:innerShdw>
          </a:effectLst>
        </p:spPr>
      </p:pic>
      <p:sp>
        <p:nvSpPr>
          <p:cNvPr id="9" name="8 - Ορθογώνιο"/>
          <p:cNvSpPr/>
          <p:nvPr/>
        </p:nvSpPr>
        <p:spPr>
          <a:xfrm>
            <a:off x="1187624" y="3933056"/>
            <a:ext cx="7632848" cy="646331"/>
          </a:xfrm>
          <a:prstGeom prst="rect">
            <a:avLst/>
          </a:prstGeom>
        </p:spPr>
        <p:txBody>
          <a:bodyPr wrap="square">
            <a:spAutoFit/>
          </a:bodyPr>
          <a:lstStyle/>
          <a:p>
            <a:r>
              <a:rPr lang="el-GR" dirty="0" smtClean="0"/>
              <a:t>Ένα κομμάτι αλουμινίου μάζας </a:t>
            </a:r>
            <a:r>
              <a:rPr lang="en-US" dirty="0" smtClean="0"/>
              <a:t>m</a:t>
            </a:r>
            <a:r>
              <a:rPr lang="el-GR" dirty="0" smtClean="0"/>
              <a:t>=270 </a:t>
            </a:r>
            <a:r>
              <a:rPr lang="en-US" dirty="0" smtClean="0"/>
              <a:t>g </a:t>
            </a:r>
            <a:r>
              <a:rPr lang="el-GR" dirty="0" smtClean="0"/>
              <a:t>έχει όγκο </a:t>
            </a:r>
            <a:r>
              <a:rPr lang="en-US" dirty="0" smtClean="0"/>
              <a:t>V</a:t>
            </a:r>
            <a:r>
              <a:rPr lang="el-GR" dirty="0" smtClean="0"/>
              <a:t>=100 </a:t>
            </a:r>
            <a:r>
              <a:rPr lang="en-US" dirty="0" smtClean="0"/>
              <a:t>cm</a:t>
            </a:r>
            <a:r>
              <a:rPr lang="el-GR" baseline="30000" dirty="0" smtClean="0"/>
              <a:t>3</a:t>
            </a:r>
            <a:r>
              <a:rPr lang="el-GR" dirty="0" smtClean="0"/>
              <a:t>.</a:t>
            </a:r>
          </a:p>
          <a:p>
            <a:r>
              <a:rPr lang="el-GR" dirty="0" smtClean="0"/>
              <a:t>Επομένως, η πυκνότητα ρ του αλουμινίου είναι:</a:t>
            </a:r>
            <a:endParaRPr lang="el-G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1000"/>
                                        <p:tgtEl>
                                          <p:spTgt spid="7"/>
                                        </p:tgtEl>
                                      </p:cBhvr>
                                    </p:animEffect>
                                  </p:childTnLst>
                                </p:cTn>
                              </p:par>
                            </p:childTnLst>
                          </p:cTn>
                        </p:par>
                        <p:par>
                          <p:cTn id="8" fill="hold">
                            <p:stCondLst>
                              <p:cond delay="1000"/>
                            </p:stCondLst>
                            <p:childTnLst>
                              <p:par>
                                <p:cTn id="9" presetID="20" presetClass="entr" presetSubtype="0" fill="hold" nodeType="afterEffect">
                                  <p:stCondLst>
                                    <p:cond delay="0"/>
                                  </p:stCondLst>
                                  <p:childTnLst>
                                    <p:set>
                                      <p:cBhvr>
                                        <p:cTn id="10" dur="1" fill="hold">
                                          <p:stCondLst>
                                            <p:cond delay="0"/>
                                          </p:stCondLst>
                                        </p:cTn>
                                        <p:tgtEl>
                                          <p:spTgt spid="38915"/>
                                        </p:tgtEl>
                                        <p:attrNameLst>
                                          <p:attrName>style.visibility</p:attrName>
                                        </p:attrNameLst>
                                      </p:cBhvr>
                                      <p:to>
                                        <p:strVal val="visible"/>
                                      </p:to>
                                    </p:set>
                                    <p:animEffect transition="in" filter="wedge">
                                      <p:cBhvr>
                                        <p:cTn id="11" dur="1000"/>
                                        <p:tgtEl>
                                          <p:spTgt spid="389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1763688" y="764704"/>
            <a:ext cx="4679875" cy="863600"/>
          </a:xfrm>
        </p:spPr>
        <p:txBody>
          <a:bodyPr/>
          <a:lstStyle/>
          <a:p>
            <a:r>
              <a:rPr lang="el-GR" sz="4800" b="1" dirty="0" smtClean="0"/>
              <a:t>Λ</a:t>
            </a:r>
            <a:r>
              <a:rPr lang="el-GR" sz="4800" b="1" cap="none" dirty="0" smtClean="0"/>
              <a:t>έξεις κλειδιά</a:t>
            </a:r>
            <a:endParaRPr lang="el-GR" sz="4800" b="1" cap="none" dirty="0"/>
          </a:p>
        </p:txBody>
      </p:sp>
      <p:sp>
        <p:nvSpPr>
          <p:cNvPr id="30723" name="Text Box 3"/>
          <p:cNvSpPr txBox="1">
            <a:spLocks noChangeArrowheads="1"/>
          </p:cNvSpPr>
          <p:nvPr/>
        </p:nvSpPr>
        <p:spPr bwMode="auto">
          <a:xfrm>
            <a:off x="1763688" y="1700808"/>
            <a:ext cx="6912768" cy="3539430"/>
          </a:xfrm>
          <a:prstGeom prst="rect">
            <a:avLst/>
          </a:prstGeom>
          <a:noFill/>
          <a:ln w="9525">
            <a:noFill/>
            <a:miter lim="800000"/>
            <a:headEnd/>
            <a:tailEnd/>
          </a:ln>
          <a:effectLst/>
        </p:spPr>
        <p:txBody>
          <a:bodyPr wrap="square">
            <a:spAutoFit/>
          </a:bodyPr>
          <a:lstStyle/>
          <a:p>
            <a:pPr>
              <a:spcAft>
                <a:spcPts val="0"/>
              </a:spcAft>
            </a:pPr>
            <a:r>
              <a:rPr lang="el-GR" sz="3200" b="1" dirty="0" smtClean="0">
                <a:latin typeface="Book Antiqua"/>
                <a:ea typeface="Book Antiqua"/>
                <a:cs typeface="Book Antiqua"/>
              </a:rPr>
              <a:t>Φυσικό μέγεθος</a:t>
            </a:r>
          </a:p>
          <a:p>
            <a:pPr>
              <a:lnSpc>
                <a:spcPct val="150000"/>
              </a:lnSpc>
            </a:pPr>
            <a:r>
              <a:rPr lang="el-GR" sz="3200" b="1" dirty="0" smtClean="0">
                <a:solidFill>
                  <a:srgbClr val="004C22"/>
                </a:solidFill>
                <a:latin typeface="Book Antiqua"/>
                <a:ea typeface="Book Antiqua"/>
                <a:cs typeface="Book Antiqua"/>
              </a:rPr>
              <a:t>Μέτρηση</a:t>
            </a:r>
            <a:endParaRPr lang="en-US" sz="3200" b="1" dirty="0" smtClean="0">
              <a:solidFill>
                <a:srgbClr val="004C22"/>
              </a:solidFill>
              <a:latin typeface="Book Antiqua"/>
              <a:ea typeface="Book Antiqua"/>
              <a:cs typeface="Book Antiqua"/>
            </a:endParaRPr>
          </a:p>
          <a:p>
            <a:pPr>
              <a:lnSpc>
                <a:spcPct val="150000"/>
              </a:lnSpc>
            </a:pPr>
            <a:r>
              <a:rPr lang="el-GR" sz="3200" b="1" dirty="0" smtClean="0">
                <a:latin typeface="Book Antiqua"/>
                <a:ea typeface="Book Antiqua"/>
                <a:cs typeface="Book Antiqua"/>
              </a:rPr>
              <a:t>Διεθνές Σύστημα Μονάδων (</a:t>
            </a:r>
            <a:r>
              <a:rPr lang="en-US" sz="3200" b="1" dirty="0" smtClean="0">
                <a:latin typeface="Book Antiqua"/>
                <a:ea typeface="Book Antiqua"/>
                <a:cs typeface="Book Antiqua"/>
              </a:rPr>
              <a:t>S</a:t>
            </a:r>
            <a:r>
              <a:rPr lang="el-GR" sz="3200" b="1" dirty="0" smtClean="0">
                <a:latin typeface="Book Antiqua"/>
                <a:ea typeface="Book Antiqua"/>
                <a:cs typeface="Book Antiqua"/>
              </a:rPr>
              <a:t>.</a:t>
            </a:r>
            <a:r>
              <a:rPr lang="en-US" sz="3200" b="1" dirty="0" smtClean="0">
                <a:latin typeface="Book Antiqua"/>
                <a:ea typeface="Book Antiqua"/>
                <a:cs typeface="Book Antiqua"/>
              </a:rPr>
              <a:t>I</a:t>
            </a:r>
            <a:r>
              <a:rPr lang="el-GR" sz="3200" b="1" dirty="0" smtClean="0">
                <a:latin typeface="Book Antiqua"/>
                <a:ea typeface="Book Antiqua"/>
                <a:cs typeface="Book Antiqua"/>
              </a:rPr>
              <a:t>.)</a:t>
            </a:r>
            <a:endParaRPr lang="en-US" sz="3200" b="1" dirty="0" smtClean="0">
              <a:latin typeface="Book Antiqua"/>
              <a:ea typeface="Book Antiqua"/>
              <a:cs typeface="Book Antiqua"/>
            </a:endParaRPr>
          </a:p>
          <a:p>
            <a:pPr>
              <a:lnSpc>
                <a:spcPct val="150000"/>
              </a:lnSpc>
            </a:pPr>
            <a:r>
              <a:rPr lang="el-GR" sz="3200" b="1" dirty="0" smtClean="0">
                <a:solidFill>
                  <a:srgbClr val="004C22"/>
                </a:solidFill>
                <a:latin typeface="Book Antiqua"/>
                <a:ea typeface="Book Antiqua"/>
                <a:cs typeface="Book Antiqua"/>
              </a:rPr>
              <a:t>Πυκνότητα</a:t>
            </a:r>
          </a:p>
          <a:p>
            <a:pPr>
              <a:lnSpc>
                <a:spcPct val="150000"/>
              </a:lnSpc>
            </a:pPr>
            <a:r>
              <a:rPr lang="el-GR" sz="3200" b="1" dirty="0" smtClean="0">
                <a:latin typeface="Book Antiqua"/>
                <a:ea typeface="Book Antiqua"/>
                <a:cs typeface="Book Antiqua"/>
              </a:rPr>
              <a:t>Μήκος, Χρόνος, Μάζα</a:t>
            </a:r>
            <a:endParaRPr lang="en-US" sz="3200" b="1" dirty="0" smtClean="0">
              <a:latin typeface="Book Antiqua"/>
              <a:ea typeface="Book Antiqua"/>
              <a:cs typeface="Book Antiqua"/>
            </a:endParaRPr>
          </a:p>
        </p:txBody>
      </p: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της πυκνότητας</a:t>
            </a:r>
            <a:endParaRPr lang="el-GR" sz="2800" b="1" dirty="0"/>
          </a:p>
        </p:txBody>
      </p:sp>
      <p:sp>
        <p:nvSpPr>
          <p:cNvPr id="7" name="6 - Ορθογώνιο"/>
          <p:cNvSpPr/>
          <p:nvPr/>
        </p:nvSpPr>
        <p:spPr>
          <a:xfrm>
            <a:off x="1043608" y="1268760"/>
            <a:ext cx="5112568" cy="1477328"/>
          </a:xfrm>
          <a:prstGeom prst="rect">
            <a:avLst/>
          </a:prstGeom>
        </p:spPr>
        <p:txBody>
          <a:bodyPr wrap="square">
            <a:spAutoFit/>
          </a:bodyPr>
          <a:lstStyle/>
          <a:p>
            <a:pPr>
              <a:lnSpc>
                <a:spcPct val="150000"/>
              </a:lnSpc>
            </a:pPr>
            <a:r>
              <a:rPr lang="el-GR" sz="2000" dirty="0" smtClean="0"/>
              <a:t>Η πυκνότητα εκφράζεται μέσω της μάζας και του όγκου. </a:t>
            </a:r>
          </a:p>
          <a:p>
            <a:pPr>
              <a:lnSpc>
                <a:spcPct val="150000"/>
              </a:lnSpc>
            </a:pPr>
            <a:r>
              <a:rPr lang="el-GR" sz="2000" dirty="0" smtClean="0"/>
              <a:t>Επομένως, είναι ένα παράγωγο μέγεθος.</a:t>
            </a:r>
          </a:p>
        </p:txBody>
      </p:sp>
      <p:graphicFrame>
        <p:nvGraphicFramePr>
          <p:cNvPr id="5" name="4 - Αντικείμενο"/>
          <p:cNvGraphicFramePr>
            <a:graphicFrameLocks noChangeAspect="1"/>
          </p:cNvGraphicFramePr>
          <p:nvPr/>
        </p:nvGraphicFramePr>
        <p:xfrm>
          <a:off x="1835696" y="4005064"/>
          <a:ext cx="5726113" cy="704850"/>
        </p:xfrm>
        <a:graphic>
          <a:graphicData uri="http://schemas.openxmlformats.org/presentationml/2006/ole">
            <p:oleObj spid="_x0000_s39938" name="Εξίσωση" r:id="rId3" imgW="3504960" imgH="431640" progId="Equation.3">
              <p:embed/>
            </p:oleObj>
          </a:graphicData>
        </a:graphic>
      </p:graphicFrame>
      <p:pic>
        <p:nvPicPr>
          <p:cNvPr id="6" name="Picture 3" descr="image18"/>
          <p:cNvPicPr>
            <a:picLocks noChangeAspect="1" noChangeArrowheads="1"/>
          </p:cNvPicPr>
          <p:nvPr/>
        </p:nvPicPr>
        <p:blipFill>
          <a:blip r:embed="rId4" cstate="print">
            <a:lum bright="-10000" contrast="30000"/>
          </a:blip>
          <a:srcRect/>
          <a:stretch>
            <a:fillRect/>
          </a:stretch>
        </p:blipFill>
        <p:spPr bwMode="auto">
          <a:xfrm>
            <a:off x="6084168" y="1412776"/>
            <a:ext cx="2343150" cy="1485900"/>
          </a:xfrm>
          <a:prstGeom prst="rect">
            <a:avLst/>
          </a:prstGeom>
          <a:ln w="88900" cap="sq" cmpd="thickThin">
            <a:solidFill>
              <a:srgbClr val="000000"/>
            </a:solidFill>
            <a:prstDash val="solid"/>
            <a:miter lim="800000"/>
          </a:ln>
          <a:effectLst>
            <a:innerShdw blurRad="76200">
              <a:srgbClr val="000000"/>
            </a:innerShdw>
          </a:effectLst>
        </p:spPr>
      </p:pic>
      <p:sp>
        <p:nvSpPr>
          <p:cNvPr id="9" name="8 - Ορθογώνιο"/>
          <p:cNvSpPr/>
          <p:nvPr/>
        </p:nvSpPr>
        <p:spPr>
          <a:xfrm>
            <a:off x="1115616" y="5157192"/>
            <a:ext cx="7488832" cy="646331"/>
          </a:xfrm>
          <a:prstGeom prst="rect">
            <a:avLst/>
          </a:prstGeom>
        </p:spPr>
        <p:txBody>
          <a:bodyPr wrap="square">
            <a:spAutoFit/>
          </a:bodyPr>
          <a:lstStyle/>
          <a:p>
            <a:r>
              <a:rPr lang="el-GR" i="1" dirty="0" smtClean="0"/>
              <a:t>Γενικά η μονάδα μέτρησης κάθε παράγωγου μεγέθους μπορεί πάντοτε να εκφραστεί ως συνάρτηση των μονάδων των θεμελιωδών μεγεθών.</a:t>
            </a:r>
            <a:endParaRPr lang="el-GR" i="1" dirty="0"/>
          </a:p>
        </p:txBody>
      </p:sp>
      <p:sp>
        <p:nvSpPr>
          <p:cNvPr id="10" name="9 - Ορθογώνιο"/>
          <p:cNvSpPr/>
          <p:nvPr/>
        </p:nvSpPr>
        <p:spPr>
          <a:xfrm>
            <a:off x="1115616" y="2996952"/>
            <a:ext cx="7560840" cy="923330"/>
          </a:xfrm>
          <a:prstGeom prst="rect">
            <a:avLst/>
          </a:prstGeom>
        </p:spPr>
        <p:txBody>
          <a:bodyPr wrap="square">
            <a:spAutoFit/>
          </a:bodyPr>
          <a:lstStyle/>
          <a:p>
            <a:pPr>
              <a:lnSpc>
                <a:spcPct val="150000"/>
              </a:lnSpc>
            </a:pPr>
            <a:r>
              <a:rPr lang="el-GR" dirty="0" smtClean="0"/>
              <a:t>Η μονάδα της πυκνότητας μπορεί να εκφραστεί μέσω των θεμελιωδών μονάδων της μάζας (</a:t>
            </a:r>
            <a:r>
              <a:rPr lang="en-US" dirty="0" smtClean="0"/>
              <a:t>Kg</a:t>
            </a:r>
            <a:r>
              <a:rPr lang="el-GR" dirty="0" smtClean="0"/>
              <a:t>) και του μήκους (</a:t>
            </a:r>
            <a:r>
              <a:rPr lang="en-US" dirty="0" smtClean="0"/>
              <a:t>m</a:t>
            </a:r>
            <a:r>
              <a:rPr lang="el-GR" dirty="0" smtClean="0"/>
              <a:t>), δηλαδή:</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1000"/>
                                        <p:tgtEl>
                                          <p:spTgt spid="7"/>
                                        </p:tgtEl>
                                      </p:cBhvr>
                                    </p:animEffect>
                                  </p:childTnLst>
                                </p:cTn>
                              </p:par>
                              <p:par>
                                <p:cTn id="8" presetID="2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edg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32"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amond(out)">
                                      <p:cBhvr>
                                        <p:cTn id="15" dur="1000"/>
                                        <p:tgtEl>
                                          <p:spTgt spid="10"/>
                                        </p:tgtEl>
                                      </p:cBhvr>
                                    </p:animEffect>
                                  </p:childTnLst>
                                </p:cTn>
                              </p:par>
                              <p:par>
                                <p:cTn id="16" presetID="8" presetClass="entr" presetSubtype="32"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out)">
                                      <p:cBhvr>
                                        <p:cTn id="18" dur="1000"/>
                                        <p:tgtEl>
                                          <p:spTgt spid="5"/>
                                        </p:tgtEl>
                                      </p:cBhvr>
                                    </p:animEffect>
                                  </p:childTnLst>
                                </p:cTn>
                              </p:par>
                              <p:par>
                                <p:cTn id="19" presetID="8" presetClass="entr" presetSubtype="3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amond(out)">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Διεθνές Σύστημα Μονάδων </a:t>
            </a:r>
            <a:br>
              <a:rPr lang="el-GR" sz="2800" b="1" dirty="0" smtClean="0"/>
            </a:br>
            <a:r>
              <a:rPr lang="el-GR" sz="2800" b="1" dirty="0" smtClean="0"/>
              <a:t>(</a:t>
            </a:r>
            <a:r>
              <a:rPr lang="en-US" sz="2800" b="1" dirty="0" smtClean="0"/>
              <a:t>System </a:t>
            </a:r>
            <a:r>
              <a:rPr lang="en-US" sz="2800" b="1" dirty="0" err="1" smtClean="0"/>
              <a:t>Internationale</a:t>
            </a:r>
            <a:r>
              <a:rPr lang="en-US" sz="2800" b="1" dirty="0" smtClean="0"/>
              <a:t>)</a:t>
            </a:r>
            <a:endParaRPr lang="el-GR" sz="2800" b="1" dirty="0"/>
          </a:p>
        </p:txBody>
      </p:sp>
      <p:sp>
        <p:nvSpPr>
          <p:cNvPr id="7" name="6 - Ορθογώνιο"/>
          <p:cNvSpPr/>
          <p:nvPr/>
        </p:nvSpPr>
        <p:spPr>
          <a:xfrm>
            <a:off x="1043608" y="980728"/>
            <a:ext cx="7920880" cy="2400657"/>
          </a:xfrm>
          <a:prstGeom prst="rect">
            <a:avLst/>
          </a:prstGeom>
        </p:spPr>
        <p:txBody>
          <a:bodyPr wrap="square">
            <a:spAutoFit/>
          </a:bodyPr>
          <a:lstStyle/>
          <a:p>
            <a:pPr>
              <a:lnSpc>
                <a:spcPct val="150000"/>
              </a:lnSpc>
            </a:pPr>
            <a:r>
              <a:rPr lang="el-GR" sz="2000" dirty="0" smtClean="0"/>
              <a:t>Το σύνολο των θεμελιωδών και των παραγώγων μονάδων αποτελεί ένα σύστημα μονάδων. Σήμερα από όλες τις χώρες χρησιμοποιείται το Διεθνές Σύστημα Μονάδων (</a:t>
            </a:r>
            <a:r>
              <a:rPr lang="en-US" sz="2000" dirty="0" smtClean="0"/>
              <a:t>System </a:t>
            </a:r>
            <a:r>
              <a:rPr lang="en-US" sz="2000" dirty="0" err="1" smtClean="0"/>
              <a:t>Internationale</a:t>
            </a:r>
            <a:r>
              <a:rPr lang="el-GR" sz="2000" dirty="0" smtClean="0"/>
              <a:t>) </a:t>
            </a:r>
            <a:r>
              <a:rPr lang="en-US" sz="2000" dirty="0" smtClean="0"/>
              <a:t>S</a:t>
            </a:r>
            <a:r>
              <a:rPr lang="el-GR" sz="2000" dirty="0" smtClean="0"/>
              <a:t>.</a:t>
            </a:r>
            <a:r>
              <a:rPr lang="en-US" sz="2000" dirty="0" smtClean="0"/>
              <a:t>I</a:t>
            </a:r>
            <a:r>
              <a:rPr lang="el-GR" sz="2000" dirty="0" smtClean="0"/>
              <a:t>. </a:t>
            </a:r>
          </a:p>
          <a:p>
            <a:pPr>
              <a:lnSpc>
                <a:spcPct val="150000"/>
              </a:lnSpc>
            </a:pPr>
            <a:r>
              <a:rPr lang="el-GR" sz="2000" dirty="0" smtClean="0"/>
              <a:t>Τα θεμελιώδη και ορισμένα παράγωγα μεγέθη στο </a:t>
            </a:r>
            <a:r>
              <a:rPr lang="en-US" sz="2000" dirty="0" smtClean="0"/>
              <a:t>SI </a:t>
            </a:r>
            <a:r>
              <a:rPr lang="el-GR" sz="2000" dirty="0" smtClean="0"/>
              <a:t>φαίνονται στον πίνακα: </a:t>
            </a:r>
          </a:p>
        </p:txBody>
      </p:sp>
      <p:graphicFrame>
        <p:nvGraphicFramePr>
          <p:cNvPr id="5" name="4 - Πίνακας"/>
          <p:cNvGraphicFramePr>
            <a:graphicFrameLocks noGrp="1"/>
          </p:cNvGraphicFramePr>
          <p:nvPr/>
        </p:nvGraphicFramePr>
        <p:xfrm>
          <a:off x="1043609" y="3429000"/>
          <a:ext cx="7920879" cy="2942456"/>
        </p:xfrm>
        <a:graphic>
          <a:graphicData uri="http://schemas.openxmlformats.org/drawingml/2006/table">
            <a:tbl>
              <a:tblPr firstRow="1" bandRow="1">
                <a:tableStyleId>{35758FB7-9AC5-4552-8A53-C91805E547FA}</a:tableStyleId>
              </a:tblPr>
              <a:tblGrid>
                <a:gridCol w="2185267"/>
                <a:gridCol w="2207220"/>
                <a:gridCol w="1800200"/>
                <a:gridCol w="1728192"/>
              </a:tblGrid>
              <a:tr h="504056">
                <a:tc gridSpan="4">
                  <a:txBody>
                    <a:bodyPr/>
                    <a:lstStyle/>
                    <a:p>
                      <a:pPr algn="ctr">
                        <a:lnSpc>
                          <a:spcPct val="100000"/>
                        </a:lnSpc>
                        <a:spcAft>
                          <a:spcPts val="0"/>
                        </a:spcAft>
                      </a:pPr>
                      <a:r>
                        <a:rPr lang="el-GR" sz="1600" u="none" strike="noStrike" spc="0" dirty="0" smtClean="0"/>
                        <a:t>ΔΙΕΘΝΕΣ </a:t>
                      </a:r>
                      <a:r>
                        <a:rPr lang="el-GR" sz="1600" u="none" strike="noStrike" spc="0" dirty="0"/>
                        <a:t>ΣΥΣΤΗΜΑ ΜΟΝΑΔΩΝ</a:t>
                      </a:r>
                      <a:endParaRPr lang="el-GR" sz="1600" dirty="0">
                        <a:solidFill>
                          <a:srgbClr val="000000"/>
                        </a:solidFill>
                        <a:latin typeface="Microsoft JhengHei"/>
                        <a:cs typeface="Microsoft JhengHei"/>
                      </a:endParaRPr>
                    </a:p>
                  </a:txBody>
                  <a:tcPr marL="0" marR="0" marT="0" marB="0"/>
                </a:tc>
                <a:tc hMerge="1">
                  <a:txBody>
                    <a:bodyPr/>
                    <a:lstStyle/>
                    <a:p>
                      <a:endParaRPr lang="el-GR" sz="1600" dirty="0"/>
                    </a:p>
                  </a:txBody>
                  <a:tcPr marL="91155" marR="91155" marT="45578" marB="45578">
                    <a:lnL>
                      <a:noFill/>
                    </a:lnL>
                    <a:lnB w="12700" cap="flat" cmpd="sng" algn="ctr">
                      <a:solidFill>
                        <a:srgbClr val="000000"/>
                      </a:solidFill>
                      <a:prstDash val="solid"/>
                      <a:round/>
                      <a:headEnd type="none" w="med" len="med"/>
                      <a:tailEnd type="none" w="med" len="med"/>
                    </a:lnB>
                  </a:tcPr>
                </a:tc>
                <a:tc hMerge="1">
                  <a:txBody>
                    <a:bodyPr/>
                    <a:lstStyle/>
                    <a:p>
                      <a:endParaRPr lang="el-GR" sz="1600" dirty="0"/>
                    </a:p>
                  </a:txBody>
                  <a:tcPr marL="91155" marR="91155" marT="45578" marB="45578">
                    <a:lnB w="12700" cap="flat" cmpd="sng" algn="ctr">
                      <a:solidFill>
                        <a:srgbClr val="000000"/>
                      </a:solidFill>
                      <a:prstDash val="solid"/>
                      <a:round/>
                      <a:headEnd type="none" w="med" len="med"/>
                      <a:tailEnd type="none" w="med" len="med"/>
                    </a:lnB>
                  </a:tcPr>
                </a:tc>
                <a:tc hMerge="1">
                  <a:txBody>
                    <a:bodyPr/>
                    <a:lstStyle/>
                    <a:p>
                      <a:endParaRPr lang="el-GR" sz="1600" dirty="0"/>
                    </a:p>
                  </a:txBody>
                  <a:tcPr marL="91155" marR="91155" marT="45578" marB="45578">
                    <a:lnB w="12700" cap="flat" cmpd="sng" algn="ctr">
                      <a:solidFill>
                        <a:srgbClr val="000000"/>
                      </a:solidFill>
                      <a:prstDash val="solid"/>
                      <a:round/>
                      <a:headEnd type="none" w="med" len="med"/>
                      <a:tailEnd type="none" w="med" len="med"/>
                    </a:lnB>
                  </a:tcPr>
                </a:tc>
              </a:tr>
              <a:tr h="191173">
                <a:tc>
                  <a:txBody>
                    <a:bodyPr/>
                    <a:lstStyle/>
                    <a:p>
                      <a:pPr marL="50800">
                        <a:spcAft>
                          <a:spcPts val="0"/>
                        </a:spcAft>
                      </a:pPr>
                      <a:r>
                        <a:rPr lang="el-GR" sz="1600" u="none" strike="noStrike" spc="0" dirty="0"/>
                        <a:t>Θεμελιώδη μεγέθη</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dirty="0"/>
                        <a:t>Θεμελιώδεις μονάδες</a:t>
                      </a:r>
                      <a:endParaRPr lang="el-GR" sz="1600" dirty="0">
                        <a:solidFill>
                          <a:srgbClr val="000000"/>
                        </a:solidFill>
                        <a:latin typeface="Microsoft JhengHei"/>
                        <a:ea typeface="PMingLiU"/>
                        <a:cs typeface="Microsoft JhengHei"/>
                      </a:endParaRPr>
                    </a:p>
                  </a:txBody>
                  <a:tcPr marL="6330" marR="6330" marT="0" marB="0"/>
                </a:tc>
                <a:tc>
                  <a:txBody>
                    <a:bodyPr/>
                    <a:lstStyle/>
                    <a:p>
                      <a:pPr marL="330200" algn="l">
                        <a:spcAft>
                          <a:spcPts val="0"/>
                        </a:spcAft>
                      </a:pPr>
                      <a:r>
                        <a:rPr lang="el-GR" sz="1600" u="none" strike="noStrike" spc="0" dirty="0"/>
                        <a:t>Παράγωγα μεγέθη</a:t>
                      </a:r>
                      <a:endParaRPr lang="el-GR" sz="1600" dirty="0">
                        <a:solidFill>
                          <a:srgbClr val="000000"/>
                        </a:solidFill>
                        <a:latin typeface="Microsoft JhengHei"/>
                        <a:ea typeface="PMingLiU"/>
                        <a:cs typeface="Microsoft JhengHei"/>
                      </a:endParaRPr>
                    </a:p>
                  </a:txBody>
                  <a:tcPr marL="6330" marR="6330" marT="0" marB="0"/>
                </a:tc>
                <a:tc>
                  <a:txBody>
                    <a:bodyPr/>
                    <a:lstStyle/>
                    <a:p>
                      <a:pPr marL="177800">
                        <a:spcAft>
                          <a:spcPts val="0"/>
                        </a:spcAft>
                      </a:pPr>
                      <a:r>
                        <a:rPr lang="el-GR" sz="1600" u="none" strike="noStrike" spc="0"/>
                        <a:t>Παράγωγες μονάδες</a:t>
                      </a:r>
                      <a:endParaRPr lang="el-GR" sz="1600">
                        <a:solidFill>
                          <a:srgbClr val="000000"/>
                        </a:solidFill>
                        <a:latin typeface="Microsoft JhengHei"/>
                        <a:ea typeface="PMingLiU"/>
                        <a:cs typeface="Microsoft JhengHei"/>
                      </a:endParaRPr>
                    </a:p>
                  </a:txBody>
                  <a:tcPr marL="6330" marR="6330" marT="0" marB="0"/>
                </a:tc>
              </a:tr>
              <a:tr h="191173">
                <a:tc>
                  <a:txBody>
                    <a:bodyPr/>
                    <a:lstStyle/>
                    <a:p>
                      <a:pPr marL="50800">
                        <a:spcAft>
                          <a:spcPts val="0"/>
                        </a:spcAft>
                      </a:pPr>
                      <a:r>
                        <a:rPr lang="el-GR" sz="1600" u="none" strike="noStrike" spc="0" dirty="0"/>
                        <a:t>Μήκος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a:t>1 μέτρο (1 </a:t>
                      </a:r>
                      <a:r>
                        <a:rPr lang="en-US" sz="1600" u="none" strike="noStrike" spc="0"/>
                        <a:t>m)</a:t>
                      </a:r>
                      <a:endParaRPr lang="el-GR" sz="1600">
                        <a:solidFill>
                          <a:srgbClr val="000000"/>
                        </a:solidFill>
                        <a:latin typeface="Microsoft JhengHei"/>
                        <a:ea typeface="PMingLiU"/>
                        <a:cs typeface="Microsoft JhengHei"/>
                      </a:endParaRPr>
                    </a:p>
                  </a:txBody>
                  <a:tcPr marL="6330" marR="6330" marT="0" marB="0"/>
                </a:tc>
                <a:tc>
                  <a:txBody>
                    <a:bodyPr/>
                    <a:lstStyle/>
                    <a:p>
                      <a:pPr marL="330200" algn="l">
                        <a:spcAft>
                          <a:spcPts val="0"/>
                        </a:spcAft>
                      </a:pPr>
                      <a:r>
                        <a:rPr lang="el-GR" sz="1600" u="none" strike="noStrike" spc="0" dirty="0"/>
                        <a:t>Εμβαδόν</a:t>
                      </a:r>
                      <a:endParaRPr lang="el-GR" sz="1600" dirty="0">
                        <a:solidFill>
                          <a:srgbClr val="000000"/>
                        </a:solidFill>
                        <a:latin typeface="Microsoft JhengHei"/>
                        <a:ea typeface="PMingLiU"/>
                        <a:cs typeface="Microsoft JhengHei"/>
                      </a:endParaRPr>
                    </a:p>
                  </a:txBody>
                  <a:tcPr marL="6330" marR="6330" marT="0" marB="0"/>
                </a:tc>
                <a:tc>
                  <a:txBody>
                    <a:bodyPr/>
                    <a:lstStyle/>
                    <a:p>
                      <a:pPr marR="965200" algn="r">
                        <a:spcAft>
                          <a:spcPts val="0"/>
                        </a:spcAft>
                      </a:pPr>
                      <a:r>
                        <a:rPr lang="el-GR" sz="1600" u="none" strike="noStrike" spc="0"/>
                        <a:t>1 </a:t>
                      </a:r>
                      <a:r>
                        <a:rPr lang="en-US" sz="1600" u="none" strike="noStrike" spc="0"/>
                        <a:t>m</a:t>
                      </a:r>
                      <a:r>
                        <a:rPr lang="en-US" sz="1600" u="none" strike="noStrike" spc="0" baseline="30000"/>
                        <a:t>2</a:t>
                      </a:r>
                      <a:endParaRPr lang="el-GR" sz="1600">
                        <a:solidFill>
                          <a:srgbClr val="000000"/>
                        </a:solidFill>
                        <a:latin typeface="Microsoft JhengHei"/>
                        <a:ea typeface="PMingLiU"/>
                        <a:cs typeface="Microsoft JhengHei"/>
                      </a:endParaRPr>
                    </a:p>
                  </a:txBody>
                  <a:tcPr marL="6330" marR="6330" marT="0" marB="0"/>
                </a:tc>
              </a:tr>
              <a:tr h="188640">
                <a:tc>
                  <a:txBody>
                    <a:bodyPr/>
                    <a:lstStyle/>
                    <a:p>
                      <a:pPr marL="50800">
                        <a:spcAft>
                          <a:spcPts val="0"/>
                        </a:spcAft>
                      </a:pPr>
                      <a:r>
                        <a:rPr lang="el-GR" sz="1600" u="none" strike="noStrike" spc="0" dirty="0"/>
                        <a:t>Μάζα</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a:t>1 χιλιόγραμμο (1 </a:t>
                      </a:r>
                      <a:r>
                        <a:rPr lang="en-US" sz="1600" u="none" strike="noStrike" spc="0"/>
                        <a:t>Kg)</a:t>
                      </a:r>
                      <a:endParaRPr lang="el-GR" sz="1600">
                        <a:solidFill>
                          <a:srgbClr val="000000"/>
                        </a:solidFill>
                        <a:latin typeface="Microsoft JhengHei"/>
                        <a:ea typeface="PMingLiU"/>
                        <a:cs typeface="Microsoft JhengHei"/>
                      </a:endParaRPr>
                    </a:p>
                  </a:txBody>
                  <a:tcPr marL="6330" marR="6330" marT="0" marB="0"/>
                </a:tc>
                <a:tc>
                  <a:txBody>
                    <a:bodyPr/>
                    <a:lstStyle/>
                    <a:p>
                      <a:pPr marL="330200" algn="l">
                        <a:spcAft>
                          <a:spcPts val="0"/>
                        </a:spcAft>
                      </a:pPr>
                      <a:r>
                        <a:rPr lang="el-GR" sz="1600" u="none" strike="noStrike" spc="0" dirty="0"/>
                        <a:t>Όγκος</a:t>
                      </a:r>
                      <a:endParaRPr lang="el-GR" sz="1600" dirty="0">
                        <a:solidFill>
                          <a:srgbClr val="000000"/>
                        </a:solidFill>
                        <a:latin typeface="Microsoft JhengHei"/>
                        <a:ea typeface="PMingLiU"/>
                        <a:cs typeface="Microsoft JhengHei"/>
                      </a:endParaRPr>
                    </a:p>
                  </a:txBody>
                  <a:tcPr marL="6330" marR="6330" marT="0" marB="0"/>
                </a:tc>
                <a:tc>
                  <a:txBody>
                    <a:bodyPr/>
                    <a:lstStyle/>
                    <a:p>
                      <a:pPr marR="965200" algn="r">
                        <a:spcAft>
                          <a:spcPts val="0"/>
                        </a:spcAft>
                      </a:pPr>
                      <a:r>
                        <a:rPr lang="el-GR" sz="1600" u="none" strike="noStrike" spc="0" dirty="0"/>
                        <a:t>1 </a:t>
                      </a:r>
                      <a:r>
                        <a:rPr lang="en-US" sz="1600" u="none" strike="noStrike" spc="0" dirty="0"/>
                        <a:t>m</a:t>
                      </a:r>
                      <a:r>
                        <a:rPr lang="en-US" sz="1600" u="none" strike="noStrike" spc="0" baseline="30000" dirty="0"/>
                        <a:t>3</a:t>
                      </a:r>
                      <a:endParaRPr lang="el-GR" sz="1600" dirty="0">
                        <a:solidFill>
                          <a:srgbClr val="000000"/>
                        </a:solidFill>
                        <a:latin typeface="Microsoft JhengHei"/>
                        <a:ea typeface="PMingLiU"/>
                        <a:cs typeface="Microsoft JhengHei"/>
                      </a:endParaRPr>
                    </a:p>
                  </a:txBody>
                  <a:tcPr marL="6330" marR="6330" marT="0" marB="0"/>
                </a:tc>
              </a:tr>
              <a:tr h="185475">
                <a:tc>
                  <a:txBody>
                    <a:bodyPr/>
                    <a:lstStyle/>
                    <a:p>
                      <a:pPr marL="50800">
                        <a:spcAft>
                          <a:spcPts val="0"/>
                        </a:spcAft>
                      </a:pPr>
                      <a:r>
                        <a:rPr lang="el-GR" sz="1600" u="none" strike="noStrike" spc="0" dirty="0"/>
                        <a:t>Χρόνος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dirty="0"/>
                        <a:t>1 δευτερόλεπτο (1 </a:t>
                      </a:r>
                      <a:r>
                        <a:rPr lang="en-US" sz="1600" u="none" strike="noStrike" spc="0" dirty="0"/>
                        <a:t>s)</a:t>
                      </a:r>
                      <a:endParaRPr lang="el-GR" sz="1600" dirty="0">
                        <a:solidFill>
                          <a:srgbClr val="000000"/>
                        </a:solidFill>
                        <a:latin typeface="Microsoft JhengHei"/>
                        <a:ea typeface="PMingLiU"/>
                        <a:cs typeface="Microsoft JhengHei"/>
                      </a:endParaRPr>
                    </a:p>
                  </a:txBody>
                  <a:tcPr marL="6330" marR="6330" marT="0" marB="0"/>
                </a:tc>
                <a:tc>
                  <a:txBody>
                    <a:bodyPr/>
                    <a:lstStyle/>
                    <a:p>
                      <a:pPr marL="330200" algn="l">
                        <a:spcAft>
                          <a:spcPts val="0"/>
                        </a:spcAft>
                      </a:pPr>
                      <a:endParaRPr lang="el-GR" sz="1600" dirty="0">
                        <a:solidFill>
                          <a:srgbClr val="000000"/>
                        </a:solidFill>
                        <a:latin typeface="Microsoft JhengHei"/>
                        <a:ea typeface="PMingLiU"/>
                        <a:cs typeface="Microsoft JhengHei"/>
                      </a:endParaRPr>
                    </a:p>
                  </a:txBody>
                  <a:tcPr marL="6330" marR="6330" marT="0" marB="0"/>
                </a:tc>
                <a:tc>
                  <a:txBody>
                    <a:bodyPr/>
                    <a:lstStyle/>
                    <a:p>
                      <a:pPr marR="965200" algn="r">
                        <a:lnSpc>
                          <a:spcPct val="100000"/>
                        </a:lnSpc>
                        <a:spcAft>
                          <a:spcPts val="0"/>
                        </a:spcAft>
                      </a:pPr>
                      <a:endParaRPr lang="el-GR" sz="1600" dirty="0">
                        <a:solidFill>
                          <a:srgbClr val="000000"/>
                        </a:solidFill>
                        <a:latin typeface="Microsoft JhengHei"/>
                        <a:ea typeface="PMingLiU"/>
                        <a:cs typeface="Microsoft JhengHei"/>
                      </a:endParaRPr>
                    </a:p>
                  </a:txBody>
                  <a:tcPr marL="6330" marR="6330" marT="0" marB="0"/>
                </a:tc>
              </a:tr>
              <a:tr h="182310">
                <a:tc>
                  <a:txBody>
                    <a:bodyPr/>
                    <a:lstStyle/>
                    <a:p>
                      <a:pPr marL="50800">
                        <a:spcAft>
                          <a:spcPts val="0"/>
                        </a:spcAft>
                      </a:pPr>
                      <a:r>
                        <a:rPr lang="el-GR" sz="1600" u="none" strike="noStrike" spc="0" dirty="0"/>
                        <a:t>Θερμοκρασία</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dirty="0"/>
                        <a:t>1 </a:t>
                      </a:r>
                      <a:r>
                        <a:rPr lang="el-GR" sz="1600" u="none" strike="noStrike" spc="0" dirty="0" err="1"/>
                        <a:t>κέλβιν</a:t>
                      </a:r>
                      <a:r>
                        <a:rPr lang="el-GR" sz="1600" u="none" strike="noStrike" spc="0" dirty="0"/>
                        <a:t> (1 </a:t>
                      </a:r>
                      <a:r>
                        <a:rPr lang="en-US" sz="1600" u="none" strike="noStrike" spc="0" dirty="0"/>
                        <a:t>K)</a:t>
                      </a:r>
                      <a:endParaRPr lang="el-GR" sz="1600" dirty="0">
                        <a:solidFill>
                          <a:srgbClr val="000000"/>
                        </a:solidFill>
                        <a:latin typeface="Microsoft JhengHei"/>
                        <a:ea typeface="PMingLiU"/>
                        <a:cs typeface="Microsoft JhengHei"/>
                      </a:endParaRPr>
                    </a:p>
                  </a:txBody>
                  <a:tcPr marL="6330" marR="6330" marT="0" marB="0"/>
                </a:tc>
                <a:tc>
                  <a:txBody>
                    <a:bodyPr/>
                    <a:lstStyle/>
                    <a:p>
                      <a:pPr algn="l">
                        <a:spcAft>
                          <a:spcPts val="0"/>
                        </a:spcAft>
                      </a:pPr>
                      <a:endParaRPr lang="el-GR" sz="1600" dirty="0">
                        <a:solidFill>
                          <a:srgbClr val="000000"/>
                        </a:solidFill>
                        <a:latin typeface="Microsoft JhengHei"/>
                        <a:ea typeface="PMingLiU"/>
                        <a:cs typeface="Microsoft JhengHei"/>
                      </a:endParaRPr>
                    </a:p>
                  </a:txBody>
                  <a:tcPr marL="6330" marR="6330" marT="0" marB="0"/>
                </a:tc>
                <a:tc>
                  <a:txBody>
                    <a:bodyPr/>
                    <a:lstStyle/>
                    <a:p>
                      <a:pPr>
                        <a:spcAft>
                          <a:spcPts val="0"/>
                        </a:spcAft>
                      </a:pPr>
                      <a:endParaRPr lang="el-GR" sz="1600" dirty="0">
                        <a:solidFill>
                          <a:srgbClr val="000000"/>
                        </a:solidFill>
                        <a:latin typeface="Microsoft JhengHei"/>
                        <a:ea typeface="PMingLiU"/>
                        <a:cs typeface="Microsoft JhengHei"/>
                      </a:endParaRPr>
                    </a:p>
                  </a:txBody>
                  <a:tcPr marL="6330" marR="6330" marT="0" marB="0"/>
                </a:tc>
              </a:tr>
              <a:tr h="188640">
                <a:tc>
                  <a:txBody>
                    <a:bodyPr/>
                    <a:lstStyle/>
                    <a:p>
                      <a:pPr marL="50800">
                        <a:spcAft>
                          <a:spcPts val="0"/>
                        </a:spcAft>
                      </a:pPr>
                      <a:r>
                        <a:rPr lang="el-GR" sz="1600" u="none" strike="noStrike" spc="0" dirty="0"/>
                        <a:t>Ένταση ηλεκτρικού ρεύματος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dirty="0"/>
                        <a:t>1 αμπέρ (1 </a:t>
                      </a:r>
                      <a:r>
                        <a:rPr lang="en-US" sz="1600" u="none" strike="noStrike" spc="0" dirty="0"/>
                        <a:t>A)</a:t>
                      </a:r>
                      <a:endParaRPr lang="el-GR" sz="1600" dirty="0">
                        <a:solidFill>
                          <a:srgbClr val="000000"/>
                        </a:solidFill>
                        <a:latin typeface="Microsoft JhengHei"/>
                        <a:ea typeface="PMingLiU"/>
                        <a:cs typeface="Microsoft JhengHei"/>
                      </a:endParaRPr>
                    </a:p>
                  </a:txBody>
                  <a:tcPr marL="6330" marR="6330" marT="0" marB="0"/>
                </a:tc>
                <a:tc>
                  <a:txBody>
                    <a:bodyPr/>
                    <a:lstStyle/>
                    <a:p>
                      <a:pPr marL="330200" algn="l" rtl="0" eaLnBrk="1" latinLnBrk="0" hangingPunct="1">
                        <a:spcAft>
                          <a:spcPts val="0"/>
                        </a:spcAft>
                      </a:pPr>
                      <a:r>
                        <a:rPr kumimoji="0" lang="el-GR" sz="1600" u="none" strike="noStrike" kern="1200" spc="0" dirty="0" smtClean="0">
                          <a:solidFill>
                            <a:schemeClr val="dk1"/>
                          </a:solidFill>
                          <a:latin typeface="+mn-lt"/>
                          <a:ea typeface="+mn-ea"/>
                          <a:cs typeface="+mn-cs"/>
                        </a:rPr>
                        <a:t>Πυκνότητα</a:t>
                      </a:r>
                      <a:endParaRPr kumimoji="0" lang="el-GR" sz="1600" u="none" strike="noStrike" kern="1200" spc="0" dirty="0">
                        <a:solidFill>
                          <a:schemeClr val="dk1"/>
                        </a:solidFill>
                        <a:latin typeface="+mn-lt"/>
                        <a:ea typeface="+mn-ea"/>
                        <a:cs typeface="+mn-cs"/>
                      </a:endParaRPr>
                    </a:p>
                  </a:txBody>
                  <a:tcPr marL="6330" marR="6330" marT="0" marB="0"/>
                </a:tc>
                <a:tc>
                  <a:txBody>
                    <a:bodyPr/>
                    <a:lstStyle/>
                    <a:p>
                      <a:pPr>
                        <a:spcAft>
                          <a:spcPts val="0"/>
                        </a:spcAft>
                      </a:pPr>
                      <a:endParaRPr lang="el-GR" sz="1600" dirty="0">
                        <a:solidFill>
                          <a:srgbClr val="000000"/>
                        </a:solidFill>
                        <a:latin typeface="Microsoft JhengHei"/>
                        <a:ea typeface="PMingLiU"/>
                        <a:cs typeface="Microsoft JhengHei"/>
                      </a:endParaRPr>
                    </a:p>
                  </a:txBody>
                  <a:tcPr marL="6330" marR="6330" marT="0" marB="0"/>
                </a:tc>
              </a:tr>
              <a:tr h="188640">
                <a:tc>
                  <a:txBody>
                    <a:bodyPr/>
                    <a:lstStyle/>
                    <a:p>
                      <a:pPr marL="50800">
                        <a:spcAft>
                          <a:spcPts val="0"/>
                        </a:spcAft>
                      </a:pPr>
                      <a:r>
                        <a:rPr lang="el-GR" sz="1600" u="none" strike="noStrike" spc="0" dirty="0"/>
                        <a:t>Ένταση ακτινοβολίας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a:t>1 καντέλλα </a:t>
                      </a:r>
                      <a:r>
                        <a:rPr lang="en-US" sz="1600" u="none" strike="noStrike" spc="0"/>
                        <a:t>(cd)</a:t>
                      </a:r>
                      <a:endParaRPr lang="el-GR" sz="1600">
                        <a:solidFill>
                          <a:srgbClr val="000000"/>
                        </a:solidFill>
                        <a:latin typeface="Microsoft JhengHei"/>
                        <a:ea typeface="PMingLiU"/>
                        <a:cs typeface="Microsoft JhengHei"/>
                      </a:endParaRPr>
                    </a:p>
                  </a:txBody>
                  <a:tcPr marL="6330" marR="6330" marT="0" marB="0"/>
                </a:tc>
                <a:tc>
                  <a:txBody>
                    <a:bodyPr/>
                    <a:lstStyle/>
                    <a:p>
                      <a:pPr algn="l">
                        <a:spcAft>
                          <a:spcPts val="0"/>
                        </a:spcAft>
                      </a:pPr>
                      <a:endParaRPr lang="el-GR" sz="1600" dirty="0">
                        <a:solidFill>
                          <a:srgbClr val="000000"/>
                        </a:solidFill>
                        <a:latin typeface="Microsoft JhengHei"/>
                        <a:ea typeface="PMingLiU"/>
                        <a:cs typeface="Microsoft JhengHei"/>
                      </a:endParaRPr>
                    </a:p>
                  </a:txBody>
                  <a:tcPr marL="6330" marR="6330" marT="0" marB="0"/>
                </a:tc>
                <a:tc>
                  <a:txBody>
                    <a:bodyPr/>
                    <a:lstStyle/>
                    <a:p>
                      <a:pPr>
                        <a:spcAft>
                          <a:spcPts val="0"/>
                        </a:spcAft>
                      </a:pPr>
                      <a:endParaRPr lang="el-GR" sz="1600" dirty="0">
                        <a:solidFill>
                          <a:srgbClr val="000000"/>
                        </a:solidFill>
                        <a:latin typeface="Microsoft JhengHei"/>
                        <a:ea typeface="PMingLiU"/>
                        <a:cs typeface="Microsoft JhengHei"/>
                      </a:endParaRPr>
                    </a:p>
                  </a:txBody>
                  <a:tcPr marL="6330" marR="6330" marT="0" marB="0"/>
                </a:tc>
              </a:tr>
              <a:tr h="188640">
                <a:tc>
                  <a:txBody>
                    <a:bodyPr/>
                    <a:lstStyle/>
                    <a:p>
                      <a:pPr marL="50800">
                        <a:spcAft>
                          <a:spcPts val="0"/>
                        </a:spcAft>
                      </a:pPr>
                      <a:r>
                        <a:rPr lang="el-GR" sz="1600" u="none" strike="noStrike" spc="0" dirty="0"/>
                        <a:t>Ποσότητα ύλης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a:t>1 γραμμομόριο </a:t>
                      </a:r>
                      <a:r>
                        <a:rPr lang="en-US" sz="1600" u="none" strike="noStrike" spc="0"/>
                        <a:t>(mol)</a:t>
                      </a:r>
                      <a:endParaRPr lang="el-GR" sz="1600">
                        <a:solidFill>
                          <a:srgbClr val="000000"/>
                        </a:solidFill>
                        <a:latin typeface="Microsoft JhengHei"/>
                        <a:ea typeface="PMingLiU"/>
                        <a:cs typeface="Microsoft JhengHei"/>
                      </a:endParaRPr>
                    </a:p>
                  </a:txBody>
                  <a:tcPr marL="6330" marR="6330" marT="0" marB="0"/>
                </a:tc>
                <a:tc>
                  <a:txBody>
                    <a:bodyPr/>
                    <a:lstStyle/>
                    <a:p>
                      <a:pPr algn="l">
                        <a:spcAft>
                          <a:spcPts val="0"/>
                        </a:spcAft>
                      </a:pPr>
                      <a:endParaRPr lang="el-GR" sz="1600" dirty="0">
                        <a:solidFill>
                          <a:srgbClr val="000000"/>
                        </a:solidFill>
                        <a:latin typeface="Microsoft JhengHei"/>
                        <a:ea typeface="PMingLiU"/>
                        <a:cs typeface="Microsoft JhengHei"/>
                      </a:endParaRPr>
                    </a:p>
                  </a:txBody>
                  <a:tcPr marL="6330" marR="6330" marT="0" marB="0"/>
                </a:tc>
                <a:tc>
                  <a:txBody>
                    <a:bodyPr/>
                    <a:lstStyle/>
                    <a:p>
                      <a:pPr>
                        <a:spcAft>
                          <a:spcPts val="0"/>
                        </a:spcAft>
                      </a:pPr>
                      <a:endParaRPr lang="el-GR" sz="1600" dirty="0">
                        <a:solidFill>
                          <a:srgbClr val="000000"/>
                        </a:solidFill>
                        <a:latin typeface="Microsoft JhengHei"/>
                        <a:ea typeface="PMingLiU"/>
                        <a:cs typeface="Microsoft JhengHei"/>
                      </a:endParaRPr>
                    </a:p>
                  </a:txBody>
                  <a:tcPr marL="6330" marR="6330" marT="0" marB="0"/>
                </a:tc>
              </a:tr>
            </a:tbl>
          </a:graphicData>
        </a:graphic>
      </p:graphicFrame>
      <p:graphicFrame>
        <p:nvGraphicFramePr>
          <p:cNvPr id="6" name="5 - Αντικείμενο"/>
          <p:cNvGraphicFramePr>
            <a:graphicFrameLocks noChangeAspect="1"/>
          </p:cNvGraphicFramePr>
          <p:nvPr/>
        </p:nvGraphicFramePr>
        <p:xfrm>
          <a:off x="7668344" y="5373216"/>
          <a:ext cx="402208" cy="479556"/>
        </p:xfrm>
        <a:graphic>
          <a:graphicData uri="http://schemas.openxmlformats.org/presentationml/2006/ole">
            <p:oleObj spid="_x0000_s5121" name="Εξίσωση" r:id="rId3" imgW="330120" imgH="393480" progId="Equation.3">
              <p:embed/>
            </p:oleObj>
          </a:graphicData>
        </a:graphic>
      </p:graphicFrame>
    </p:spTree>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Πολλαπλάσια και υποπολλαπλάσια των μονάδων</a:t>
            </a:r>
            <a:endParaRPr lang="el-GR" sz="2800" b="1" dirty="0"/>
          </a:p>
        </p:txBody>
      </p:sp>
      <p:sp>
        <p:nvSpPr>
          <p:cNvPr id="8" name="7 - Ορθογώνιο"/>
          <p:cNvSpPr/>
          <p:nvPr/>
        </p:nvSpPr>
        <p:spPr>
          <a:xfrm>
            <a:off x="1187624" y="1916832"/>
            <a:ext cx="7560840" cy="2799549"/>
          </a:xfrm>
          <a:prstGeom prst="rect">
            <a:avLst/>
          </a:prstGeom>
        </p:spPr>
        <p:txBody>
          <a:bodyPr wrap="square">
            <a:spAutoFit/>
          </a:bodyPr>
          <a:lstStyle/>
          <a:p>
            <a:pPr>
              <a:lnSpc>
                <a:spcPct val="150000"/>
              </a:lnSpc>
            </a:pPr>
            <a:r>
              <a:rPr lang="el-GR" sz="2000" dirty="0" smtClean="0"/>
              <a:t>Συχνά οι επιστήμονες χρειάζεται να εργασθούν με πολύ μικρές ή πολύ μεγάλες ποσότητες. </a:t>
            </a:r>
          </a:p>
          <a:p>
            <a:pPr>
              <a:lnSpc>
                <a:spcPct val="150000"/>
              </a:lnSpc>
            </a:pPr>
            <a:r>
              <a:rPr lang="el-GR" sz="2000" dirty="0" smtClean="0"/>
              <a:t>Για παράδειγμα, η μάζα της γης είναι περίπου</a:t>
            </a:r>
          </a:p>
          <a:p>
            <a:pPr>
              <a:lnSpc>
                <a:spcPct val="150000"/>
              </a:lnSpc>
            </a:pPr>
            <a:r>
              <a:rPr lang="el-GR" sz="2000" dirty="0" smtClean="0"/>
              <a:t>6.000.000.000.000.000.000.000.000 </a:t>
            </a:r>
            <a:r>
              <a:rPr lang="en-US" sz="2000" dirty="0" smtClean="0"/>
              <a:t>kg </a:t>
            </a:r>
            <a:endParaRPr lang="el-GR" sz="2000" dirty="0" smtClean="0"/>
          </a:p>
          <a:p>
            <a:pPr>
              <a:lnSpc>
                <a:spcPct val="150000"/>
              </a:lnSpc>
            </a:pPr>
            <a:r>
              <a:rPr lang="el-GR" sz="2000" dirty="0" smtClean="0"/>
              <a:t>ενώ η μάζα ενός μορίου</a:t>
            </a:r>
          </a:p>
          <a:p>
            <a:pPr>
              <a:lnSpc>
                <a:spcPct val="150000"/>
              </a:lnSpc>
            </a:pPr>
            <a:r>
              <a:rPr lang="el-GR" sz="2000" dirty="0" smtClean="0"/>
              <a:t>0,000 000 </a:t>
            </a:r>
            <a:r>
              <a:rPr lang="el-GR" sz="2000" dirty="0" err="1" smtClean="0"/>
              <a:t>000</a:t>
            </a:r>
            <a:r>
              <a:rPr lang="el-GR" sz="2000" dirty="0" smtClean="0"/>
              <a:t> </a:t>
            </a:r>
            <a:r>
              <a:rPr lang="el-GR" sz="2000" dirty="0" err="1" smtClean="0"/>
              <a:t>000</a:t>
            </a:r>
            <a:r>
              <a:rPr lang="el-GR" sz="2000" dirty="0" smtClean="0"/>
              <a:t> </a:t>
            </a:r>
            <a:r>
              <a:rPr lang="el-GR" sz="2000" dirty="0" err="1" smtClean="0"/>
              <a:t>000</a:t>
            </a:r>
            <a:r>
              <a:rPr lang="el-GR" sz="2000" dirty="0" smtClean="0"/>
              <a:t> </a:t>
            </a:r>
            <a:r>
              <a:rPr lang="el-GR" sz="2000" dirty="0" err="1" smtClean="0"/>
              <a:t>000</a:t>
            </a:r>
            <a:r>
              <a:rPr lang="el-GR" sz="2000" dirty="0" smtClean="0"/>
              <a:t> </a:t>
            </a:r>
            <a:r>
              <a:rPr lang="el-GR" sz="2000" dirty="0" err="1" smtClean="0"/>
              <a:t>000</a:t>
            </a:r>
            <a:r>
              <a:rPr lang="el-GR" sz="2000" dirty="0" smtClean="0"/>
              <a:t> </a:t>
            </a:r>
            <a:r>
              <a:rPr lang="el-GR" sz="2000" dirty="0" err="1" smtClean="0"/>
              <a:t>000</a:t>
            </a:r>
            <a:r>
              <a:rPr lang="el-GR" sz="2000" dirty="0" smtClean="0"/>
              <a:t> 004 </a:t>
            </a:r>
            <a:r>
              <a:rPr lang="en-US" sz="2000" dirty="0" smtClean="0"/>
              <a:t>kg</a:t>
            </a:r>
            <a:r>
              <a:rPr lang="el-GR" sz="2000" dirty="0" smtClean="0"/>
              <a:t>.</a:t>
            </a:r>
          </a:p>
        </p:txBody>
      </p:sp>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Πολλαπλάσια και υποπολλαπλάσια των μονάδων</a:t>
            </a:r>
            <a:endParaRPr lang="el-GR" sz="2800" b="1" dirty="0"/>
          </a:p>
        </p:txBody>
      </p:sp>
      <p:sp>
        <p:nvSpPr>
          <p:cNvPr id="8" name="7 - Ορθογώνιο"/>
          <p:cNvSpPr/>
          <p:nvPr/>
        </p:nvSpPr>
        <p:spPr>
          <a:xfrm>
            <a:off x="1187624" y="1412776"/>
            <a:ext cx="7560840" cy="1587679"/>
          </a:xfrm>
          <a:prstGeom prst="rect">
            <a:avLst/>
          </a:prstGeom>
        </p:spPr>
        <p:txBody>
          <a:bodyPr wrap="square">
            <a:spAutoFit/>
          </a:bodyPr>
          <a:lstStyle/>
          <a:p>
            <a:pPr>
              <a:lnSpc>
                <a:spcPts val="3000"/>
              </a:lnSpc>
            </a:pPr>
            <a:r>
              <a:rPr lang="el-GR" sz="2000" dirty="0" smtClean="0"/>
              <a:t>Για να διευκολυνθούν στις πράξεις τους, χρησιμοποιούν τα πολλαπλάσια ή τα υποπολλαπλάσια των μονάδων τα οποία συνήθως εκφράζουν με δυνάμεις του 10. Οι εκθέτες των δυνάμεων αυτών είναι πολλαπλάσια ή υποπολλαπλάσια του 3 </a:t>
            </a:r>
          </a:p>
        </p:txBody>
      </p:sp>
      <p:graphicFrame>
        <p:nvGraphicFramePr>
          <p:cNvPr id="7" name="6 - Πίνακας"/>
          <p:cNvGraphicFramePr>
            <a:graphicFrameLocks noGrp="1"/>
          </p:cNvGraphicFramePr>
          <p:nvPr/>
        </p:nvGraphicFramePr>
        <p:xfrm>
          <a:off x="1187624" y="3573016"/>
          <a:ext cx="7525821" cy="2926080"/>
        </p:xfrm>
        <a:graphic>
          <a:graphicData uri="http://schemas.openxmlformats.org/drawingml/2006/table">
            <a:tbl>
              <a:tblPr firstRow="1">
                <a:tableStyleId>{3C2FFA5D-87B4-456A-9821-1D502468CF0F}</a:tableStyleId>
              </a:tblPr>
              <a:tblGrid>
                <a:gridCol w="2508516"/>
                <a:gridCol w="2258388"/>
                <a:gridCol w="2758917"/>
              </a:tblGrid>
              <a:tr h="189230">
                <a:tc gridSpan="3">
                  <a:txBody>
                    <a:bodyPr/>
                    <a:lstStyle/>
                    <a:p>
                      <a:pPr marL="215900" algn="ctr">
                        <a:spcAft>
                          <a:spcPts val="0"/>
                        </a:spcAft>
                      </a:pPr>
                      <a:r>
                        <a:rPr lang="el-GR" sz="1600" u="none" strike="noStrike" spc="0" dirty="0" smtClean="0"/>
                        <a:t>ΥΠΟΔΙΑΙΡΕΣΕΙΣ </a:t>
                      </a:r>
                      <a:r>
                        <a:rPr lang="el-GR" sz="1600" u="none" strike="noStrike" spc="0" dirty="0"/>
                        <a:t>ΚΑΙ ΠΟΛΛΑΠΛΑΣΙΑ </a:t>
                      </a:r>
                      <a:r>
                        <a:rPr lang="el-GR" sz="1600" u="none" strike="noStrike" spc="0" dirty="0" smtClean="0"/>
                        <a:t>ΜΕΓΕΘΩΝ</a:t>
                      </a:r>
                    </a:p>
                  </a:txBody>
                  <a:tcPr marL="6350" marR="6350" marT="0" marB="0">
                    <a:blipFill>
                      <a:blip r:embed="rId2"/>
                      <a:tile tx="0" ty="0" sx="100000" sy="100000" flip="none" algn="tl"/>
                    </a:blipFill>
                  </a:tcPr>
                </a:tc>
                <a:tc hMerge="1">
                  <a:txBody>
                    <a:bodyPr/>
                    <a:lstStyle/>
                    <a:p>
                      <a:endParaRPr lang="el-GR"/>
                    </a:p>
                  </a:txBody>
                  <a:tcPr/>
                </a:tc>
                <a:tc hMerge="1">
                  <a:txBody>
                    <a:bodyPr/>
                    <a:lstStyle/>
                    <a:p>
                      <a:endParaRPr lang="el-GR"/>
                    </a:p>
                  </a:txBody>
                  <a:tcPr/>
                </a:tc>
              </a:tr>
              <a:tr h="189230">
                <a:tc gridSpan="3">
                  <a:txBody>
                    <a:bodyPr/>
                    <a:lstStyle/>
                    <a:p>
                      <a:pPr marL="215900" algn="ctr">
                        <a:spcAft>
                          <a:spcPts val="0"/>
                        </a:spcAft>
                      </a:pPr>
                      <a:endParaRPr lang="el-GR" sz="1600" u="none" strike="noStrike" spc="0" dirty="0" smtClean="0"/>
                    </a:p>
                  </a:txBody>
                  <a:tcPr marL="6350" marR="6350" marT="0" marB="0"/>
                </a:tc>
                <a:tc hMerge="1">
                  <a:txBody>
                    <a:bodyPr/>
                    <a:lstStyle/>
                    <a:p>
                      <a:endParaRPr lang="el-GR"/>
                    </a:p>
                  </a:txBody>
                  <a:tcPr/>
                </a:tc>
                <a:tc hMerge="1">
                  <a:txBody>
                    <a:bodyPr/>
                    <a:lstStyle/>
                    <a:p>
                      <a:endParaRPr lang="el-GR"/>
                    </a:p>
                  </a:txBody>
                  <a:tcPr/>
                </a:tc>
              </a:tr>
              <a:tr h="189230">
                <a:tc gridSpan="3">
                  <a:txBody>
                    <a:bodyPr/>
                    <a:lstStyle/>
                    <a:p>
                      <a:pPr marL="215900" marR="0" indent="0" algn="ctr" defTabSz="914400" rtl="0" eaLnBrk="1" fontAlgn="auto" latinLnBrk="0" hangingPunct="1">
                        <a:lnSpc>
                          <a:spcPct val="100000"/>
                        </a:lnSpc>
                        <a:spcBef>
                          <a:spcPts val="0"/>
                        </a:spcBef>
                        <a:spcAft>
                          <a:spcPts val="0"/>
                        </a:spcAft>
                        <a:buClrTx/>
                        <a:buSzTx/>
                        <a:buFontTx/>
                        <a:buNone/>
                        <a:tabLst/>
                        <a:defRPr/>
                      </a:pPr>
                      <a:r>
                        <a:rPr lang="el-GR" sz="1600" b="1" u="none" strike="noStrike" spc="0" dirty="0" smtClean="0">
                          <a:effectLst>
                            <a:outerShdw blurRad="38100" dist="38100" dir="2700000" algn="tl">
                              <a:srgbClr val="000000">
                                <a:alpha val="43137"/>
                              </a:srgbClr>
                            </a:outerShdw>
                          </a:effectLst>
                        </a:rPr>
                        <a:t>ΥΠΟΠΟΛΛΑΠΛΑΣΙΑ</a:t>
                      </a:r>
                      <a:endParaRPr lang="el-GR" sz="1600" b="1" dirty="0" smtClean="0">
                        <a:solidFill>
                          <a:srgbClr val="000000"/>
                        </a:solidFill>
                        <a:effectLst>
                          <a:outerShdw blurRad="38100" dist="38100" dir="2700000" algn="tl">
                            <a:srgbClr val="000000">
                              <a:alpha val="43137"/>
                            </a:srgbClr>
                          </a:outerShdw>
                        </a:effectLst>
                        <a:latin typeface="Microsoft JhengHei"/>
                        <a:ea typeface="PMingLiU"/>
                        <a:cs typeface="Microsoft JhengHei"/>
                      </a:endParaRPr>
                    </a:p>
                  </a:txBody>
                  <a:tcPr marL="6350" marR="6350" marT="0" marB="0">
                    <a:blipFill>
                      <a:blip r:embed="rId3"/>
                      <a:tile tx="0" ty="0" sx="100000" sy="100000" flip="none" algn="tl"/>
                    </a:blipFill>
                  </a:tcPr>
                </a:tc>
                <a:tc hMerge="1">
                  <a:txBody>
                    <a:bodyPr/>
                    <a:lstStyle/>
                    <a:p>
                      <a:endParaRPr lang="el-GR"/>
                    </a:p>
                  </a:txBody>
                  <a:tcPr/>
                </a:tc>
                <a:tc hMerge="1">
                  <a:txBody>
                    <a:bodyPr/>
                    <a:lstStyle/>
                    <a:p>
                      <a:endParaRPr lang="el-GR"/>
                    </a:p>
                  </a:txBody>
                  <a:tcPr/>
                </a:tc>
              </a:tr>
              <a:tr h="155575">
                <a:tc>
                  <a:txBody>
                    <a:bodyPr/>
                    <a:lstStyle/>
                    <a:p>
                      <a:pPr>
                        <a:spcAft>
                          <a:spcPts val="0"/>
                        </a:spcAft>
                      </a:pPr>
                      <a:r>
                        <a:rPr lang="el-GR" sz="1600" u="none" strike="noStrike" spc="0" dirty="0"/>
                        <a:t>Μίκρο</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l-GR" sz="1600" u="none" strike="noStrike" spc="0" dirty="0"/>
                        <a:t>μ</a:t>
                      </a:r>
                      <a:endParaRPr lang="el-GR" sz="1600" dirty="0">
                        <a:solidFill>
                          <a:srgbClr val="000000"/>
                        </a:solidFill>
                        <a:latin typeface="Microsoft JhengHei"/>
                        <a:ea typeface="PMingLiU"/>
                        <a:cs typeface="Microsoft JhengHei"/>
                      </a:endParaRPr>
                    </a:p>
                  </a:txBody>
                  <a:tcPr marL="6350" marR="6350" marT="0" marB="0"/>
                </a:tc>
                <a:tc>
                  <a:txBody>
                    <a:bodyPr/>
                    <a:lstStyle/>
                    <a:p>
                      <a:pPr marL="152400">
                        <a:spcAft>
                          <a:spcPts val="0"/>
                        </a:spcAft>
                      </a:pPr>
                      <a:r>
                        <a:rPr lang="en-US" sz="1600" u="none" strike="noStrike" spc="0" dirty="0"/>
                        <a:t>1/10000000=10</a:t>
                      </a:r>
                      <a:r>
                        <a:rPr lang="en-US" sz="1600" u="none" strike="noStrike" spc="0" baseline="30000" dirty="0"/>
                        <a:t>-6</a:t>
                      </a:r>
                      <a:endParaRPr lang="el-GR" sz="1600" dirty="0">
                        <a:solidFill>
                          <a:srgbClr val="000000"/>
                        </a:solidFill>
                        <a:latin typeface="Microsoft JhengHei"/>
                        <a:ea typeface="PMingLiU"/>
                        <a:cs typeface="Microsoft JhengHei"/>
                      </a:endParaRPr>
                    </a:p>
                  </a:txBody>
                  <a:tcPr marL="6350" marR="6350" marT="0" marB="0"/>
                </a:tc>
              </a:tr>
              <a:tr h="152400">
                <a:tc>
                  <a:txBody>
                    <a:bodyPr/>
                    <a:lstStyle/>
                    <a:p>
                      <a:pPr>
                        <a:spcAft>
                          <a:spcPts val="0"/>
                        </a:spcAft>
                      </a:pPr>
                      <a:r>
                        <a:rPr lang="el-GR" sz="1600" u="none" strike="noStrike" spc="0" dirty="0"/>
                        <a:t>Χιλιοστό (</a:t>
                      </a:r>
                      <a:r>
                        <a:rPr lang="el-GR" sz="1600" u="none" strike="noStrike" spc="0" dirty="0" err="1"/>
                        <a:t>μιλι</a:t>
                      </a:r>
                      <a:r>
                        <a:rPr lang="el-GR" sz="1600" u="none" strike="noStrike" spc="0" dirty="0"/>
                        <a:t>)</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dirty="0"/>
                        <a:t>m</a:t>
                      </a:r>
                      <a:endParaRPr lang="el-GR" sz="1600" dirty="0">
                        <a:solidFill>
                          <a:srgbClr val="000000"/>
                        </a:solidFill>
                        <a:latin typeface="Microsoft JhengHei"/>
                        <a:ea typeface="PMingLiU"/>
                        <a:cs typeface="Microsoft JhengHei"/>
                      </a:endParaRPr>
                    </a:p>
                  </a:txBody>
                  <a:tcPr marL="6350" marR="6350" marT="0" marB="0"/>
                </a:tc>
                <a:tc>
                  <a:txBody>
                    <a:bodyPr/>
                    <a:lstStyle/>
                    <a:p>
                      <a:pPr marL="266700">
                        <a:spcAft>
                          <a:spcPts val="0"/>
                        </a:spcAft>
                      </a:pPr>
                      <a:r>
                        <a:rPr lang="en-US" sz="1600" u="none" strike="noStrike" spc="0"/>
                        <a:t>1/1000=10</a:t>
                      </a:r>
                      <a:r>
                        <a:rPr lang="en-US" sz="1600" u="none" strike="noStrike" spc="0" baseline="30000"/>
                        <a:t>-3</a:t>
                      </a:r>
                      <a:endParaRPr lang="el-GR" sz="1600">
                        <a:solidFill>
                          <a:srgbClr val="000000"/>
                        </a:solidFill>
                        <a:latin typeface="Microsoft JhengHei"/>
                        <a:ea typeface="PMingLiU"/>
                        <a:cs typeface="Microsoft JhengHei"/>
                      </a:endParaRPr>
                    </a:p>
                  </a:txBody>
                  <a:tcPr marL="6350" marR="6350" marT="0" marB="0"/>
                </a:tc>
              </a:tr>
              <a:tr h="155575">
                <a:tc>
                  <a:txBody>
                    <a:bodyPr/>
                    <a:lstStyle/>
                    <a:p>
                      <a:pPr>
                        <a:spcAft>
                          <a:spcPts val="0"/>
                        </a:spcAft>
                      </a:pPr>
                      <a:r>
                        <a:rPr lang="el-GR" sz="1600" u="none" strike="noStrike" spc="0" dirty="0"/>
                        <a:t>Εκατοστό (</a:t>
                      </a:r>
                      <a:r>
                        <a:rPr lang="el-GR" sz="1600" u="none" strike="noStrike" spc="0" dirty="0" err="1"/>
                        <a:t>σεντι</a:t>
                      </a:r>
                      <a:r>
                        <a:rPr lang="el-GR" sz="1600" u="none" strike="noStrike" spc="0" dirty="0"/>
                        <a:t>)</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dirty="0"/>
                        <a:t>c</a:t>
                      </a:r>
                      <a:endParaRPr lang="el-GR" sz="1600" dirty="0">
                        <a:solidFill>
                          <a:srgbClr val="000000"/>
                        </a:solidFill>
                        <a:latin typeface="Microsoft JhengHei"/>
                        <a:ea typeface="PMingLiU"/>
                        <a:cs typeface="Microsoft JhengHei"/>
                      </a:endParaRPr>
                    </a:p>
                  </a:txBody>
                  <a:tcPr marL="6350" marR="6350" marT="0" marB="0"/>
                </a:tc>
                <a:tc>
                  <a:txBody>
                    <a:bodyPr/>
                    <a:lstStyle/>
                    <a:p>
                      <a:pPr marL="266700">
                        <a:spcAft>
                          <a:spcPts val="0"/>
                        </a:spcAft>
                      </a:pPr>
                      <a:r>
                        <a:rPr lang="en-US" sz="1600" u="none" strike="noStrike" spc="0"/>
                        <a:t>1/100=10</a:t>
                      </a:r>
                      <a:r>
                        <a:rPr lang="en-US" sz="1600" u="none" strike="noStrike" spc="0" baseline="30000"/>
                        <a:t>-2</a:t>
                      </a:r>
                      <a:endParaRPr lang="el-GR" sz="1600">
                        <a:solidFill>
                          <a:srgbClr val="000000"/>
                        </a:solidFill>
                        <a:latin typeface="Microsoft JhengHei"/>
                        <a:ea typeface="PMingLiU"/>
                        <a:cs typeface="Microsoft JhengHei"/>
                      </a:endParaRPr>
                    </a:p>
                  </a:txBody>
                  <a:tcPr marL="6350" marR="6350" marT="0" marB="0"/>
                </a:tc>
              </a:tr>
              <a:tr h="152400">
                <a:tc>
                  <a:txBody>
                    <a:bodyPr/>
                    <a:lstStyle/>
                    <a:p>
                      <a:pPr>
                        <a:spcAft>
                          <a:spcPts val="0"/>
                        </a:spcAft>
                      </a:pPr>
                      <a:r>
                        <a:rPr lang="el-GR" sz="1600" u="none" strike="noStrike" spc="0" dirty="0"/>
                        <a:t>Δέκατο (</a:t>
                      </a:r>
                      <a:r>
                        <a:rPr lang="el-GR" sz="1600" u="none" strike="noStrike" spc="0" dirty="0" err="1"/>
                        <a:t>ντεσι</a:t>
                      </a:r>
                      <a:r>
                        <a:rPr lang="el-GR" sz="1600" u="none" strike="noStrike" spc="0" dirty="0"/>
                        <a:t>)</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dirty="0"/>
                        <a:t>d</a:t>
                      </a:r>
                      <a:endParaRPr lang="el-GR" sz="1600" dirty="0">
                        <a:solidFill>
                          <a:srgbClr val="000000"/>
                        </a:solidFill>
                        <a:latin typeface="Microsoft JhengHei"/>
                        <a:ea typeface="PMingLiU"/>
                        <a:cs typeface="Microsoft JhengHei"/>
                      </a:endParaRPr>
                    </a:p>
                  </a:txBody>
                  <a:tcPr marL="6350" marR="6350" marT="0" marB="0"/>
                </a:tc>
                <a:tc>
                  <a:txBody>
                    <a:bodyPr/>
                    <a:lstStyle/>
                    <a:p>
                      <a:pPr marL="266700">
                        <a:spcAft>
                          <a:spcPts val="0"/>
                        </a:spcAft>
                      </a:pPr>
                      <a:r>
                        <a:rPr lang="en-US" sz="1600" u="none" strike="noStrike" spc="0" dirty="0"/>
                        <a:t>1/10=10</a:t>
                      </a:r>
                      <a:r>
                        <a:rPr lang="en-US" sz="1600" u="none" strike="noStrike" spc="0" baseline="30000" dirty="0"/>
                        <a:t>-1</a:t>
                      </a:r>
                      <a:endParaRPr lang="el-GR" sz="1600" dirty="0">
                        <a:solidFill>
                          <a:srgbClr val="000000"/>
                        </a:solidFill>
                        <a:latin typeface="Microsoft JhengHei"/>
                        <a:ea typeface="PMingLiU"/>
                        <a:cs typeface="Microsoft JhengHei"/>
                      </a:endParaRPr>
                    </a:p>
                  </a:txBody>
                  <a:tcPr marL="6350" marR="6350" marT="0" marB="0"/>
                </a:tc>
              </a:tr>
              <a:tr h="204470">
                <a:tc gridSpan="3">
                  <a:txBody>
                    <a:bodyPr/>
                    <a:lstStyle/>
                    <a:p>
                      <a:pPr marL="901700" algn="ctr">
                        <a:spcAft>
                          <a:spcPts val="0"/>
                        </a:spcAft>
                      </a:pPr>
                      <a:r>
                        <a:rPr lang="el-GR" sz="1600" b="1" u="none" strike="noStrike" spc="0" dirty="0">
                          <a:effectLst>
                            <a:outerShdw blurRad="38100" dist="38100" dir="2700000" algn="tl">
                              <a:srgbClr val="000000">
                                <a:alpha val="43137"/>
                              </a:srgbClr>
                            </a:outerShdw>
                          </a:effectLst>
                        </a:rPr>
                        <a:t>ΠΟΛΛΑΠΛΑΣΙΑ</a:t>
                      </a:r>
                      <a:endParaRPr lang="el-GR" sz="1600" b="1" dirty="0">
                        <a:solidFill>
                          <a:srgbClr val="000000"/>
                        </a:solidFill>
                        <a:effectLst>
                          <a:outerShdw blurRad="38100" dist="38100" dir="2700000" algn="tl">
                            <a:srgbClr val="000000">
                              <a:alpha val="43137"/>
                            </a:srgbClr>
                          </a:outerShdw>
                        </a:effectLst>
                        <a:latin typeface="Microsoft JhengHei"/>
                        <a:ea typeface="PMingLiU"/>
                        <a:cs typeface="Microsoft JhengHei"/>
                      </a:endParaRPr>
                    </a:p>
                  </a:txBody>
                  <a:tcPr marL="6350" marR="6350" marT="0" marB="0">
                    <a:blipFill>
                      <a:blip r:embed="rId3"/>
                      <a:tile tx="0" ty="0" sx="100000" sy="100000" flip="none" algn="tl"/>
                    </a:blipFill>
                  </a:tcPr>
                </a:tc>
                <a:tc hMerge="1">
                  <a:txBody>
                    <a:bodyPr/>
                    <a:lstStyle/>
                    <a:p>
                      <a:endParaRPr lang="el-GR"/>
                    </a:p>
                  </a:txBody>
                  <a:tcPr/>
                </a:tc>
                <a:tc hMerge="1">
                  <a:txBody>
                    <a:bodyPr/>
                    <a:lstStyle/>
                    <a:p>
                      <a:endParaRPr lang="el-GR"/>
                    </a:p>
                  </a:txBody>
                  <a:tcPr/>
                </a:tc>
              </a:tr>
              <a:tr h="152400">
                <a:tc>
                  <a:txBody>
                    <a:bodyPr/>
                    <a:lstStyle/>
                    <a:p>
                      <a:pPr>
                        <a:spcAft>
                          <a:spcPts val="0"/>
                        </a:spcAft>
                      </a:pPr>
                      <a:r>
                        <a:rPr lang="el-GR" sz="1600" u="none" strike="noStrike" spc="0" dirty="0" err="1"/>
                        <a:t>Χίλιο</a:t>
                      </a:r>
                      <a:r>
                        <a:rPr lang="el-GR" sz="1600" u="none" strike="noStrike" spc="0" dirty="0"/>
                        <a:t> (</a:t>
                      </a:r>
                      <a:r>
                        <a:rPr lang="el-GR" sz="1600" u="none" strike="noStrike" spc="0" dirty="0" err="1"/>
                        <a:t>κίλο</a:t>
                      </a:r>
                      <a:r>
                        <a:rPr lang="el-GR" sz="1600" u="none" strike="noStrike" spc="0" dirty="0"/>
                        <a:t>)</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a:t>k</a:t>
                      </a:r>
                      <a:endParaRPr lang="el-GR" sz="1600">
                        <a:solidFill>
                          <a:srgbClr val="000000"/>
                        </a:solidFill>
                        <a:latin typeface="Microsoft JhengHei"/>
                        <a:ea typeface="PMingLiU"/>
                        <a:cs typeface="Microsoft JhengHei"/>
                      </a:endParaRPr>
                    </a:p>
                  </a:txBody>
                  <a:tcPr marL="6350" marR="6350" marT="0" marB="0"/>
                </a:tc>
                <a:tc>
                  <a:txBody>
                    <a:bodyPr/>
                    <a:lstStyle/>
                    <a:p>
                      <a:pPr marL="266700">
                        <a:spcAft>
                          <a:spcPts val="0"/>
                        </a:spcAft>
                      </a:pPr>
                      <a:r>
                        <a:rPr lang="en-US" sz="1600" u="none" strike="noStrike" spc="0" dirty="0"/>
                        <a:t>1000=10</a:t>
                      </a:r>
                      <a:r>
                        <a:rPr lang="en-US" sz="1600" u="none" strike="noStrike" spc="0" baseline="30000" dirty="0"/>
                        <a:t>3</a:t>
                      </a:r>
                      <a:endParaRPr lang="el-GR" sz="1600" dirty="0">
                        <a:solidFill>
                          <a:srgbClr val="000000"/>
                        </a:solidFill>
                        <a:latin typeface="Microsoft JhengHei"/>
                        <a:ea typeface="PMingLiU"/>
                        <a:cs typeface="Microsoft JhengHei"/>
                      </a:endParaRPr>
                    </a:p>
                  </a:txBody>
                  <a:tcPr marL="6350" marR="6350" marT="0" marB="0"/>
                </a:tc>
              </a:tr>
              <a:tr h="152400">
                <a:tc>
                  <a:txBody>
                    <a:bodyPr/>
                    <a:lstStyle/>
                    <a:p>
                      <a:pPr>
                        <a:spcAft>
                          <a:spcPts val="0"/>
                        </a:spcAft>
                      </a:pPr>
                      <a:r>
                        <a:rPr lang="el-GR" sz="1600" u="none" strike="noStrike" spc="0" dirty="0"/>
                        <a:t>Μέγα</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a:t>M</a:t>
                      </a:r>
                      <a:endParaRPr lang="el-GR" sz="1600">
                        <a:solidFill>
                          <a:srgbClr val="000000"/>
                        </a:solidFill>
                        <a:latin typeface="Microsoft JhengHei"/>
                        <a:ea typeface="PMingLiU"/>
                        <a:cs typeface="Microsoft JhengHei"/>
                      </a:endParaRPr>
                    </a:p>
                  </a:txBody>
                  <a:tcPr marL="6350" marR="6350" marT="0" marB="0"/>
                </a:tc>
                <a:tc>
                  <a:txBody>
                    <a:bodyPr/>
                    <a:lstStyle/>
                    <a:p>
                      <a:pPr marL="152400">
                        <a:spcAft>
                          <a:spcPts val="0"/>
                        </a:spcAft>
                      </a:pPr>
                      <a:r>
                        <a:rPr lang="en-US" sz="1600" u="none" strike="noStrike" spc="0" dirty="0"/>
                        <a:t>10000000=10</a:t>
                      </a:r>
                      <a:r>
                        <a:rPr lang="en-US" sz="1600" u="none" strike="noStrike" spc="0" baseline="30000" dirty="0"/>
                        <a:t>6</a:t>
                      </a:r>
                      <a:endParaRPr lang="el-GR" sz="1600" dirty="0">
                        <a:solidFill>
                          <a:srgbClr val="000000"/>
                        </a:solidFill>
                        <a:latin typeface="Microsoft JhengHei"/>
                        <a:ea typeface="PMingLiU"/>
                        <a:cs typeface="Microsoft JhengHei"/>
                      </a:endParaRPr>
                    </a:p>
                  </a:txBody>
                  <a:tcPr marL="6350" marR="6350" marT="0" marB="0"/>
                </a:tc>
              </a:tr>
              <a:tr h="405130">
                <a:tc gridSpan="3">
                  <a:txBody>
                    <a:bodyPr/>
                    <a:lstStyle/>
                    <a:p>
                      <a:pPr marL="0" marR="0" indent="0" algn="ctr" defTabSz="914400" rtl="0" eaLnBrk="1" fontAlgn="auto" latinLnBrk="0" hangingPunct="1">
                        <a:lnSpc>
                          <a:spcPct val="100000"/>
                        </a:lnSpc>
                        <a:spcBef>
                          <a:spcPts val="1200"/>
                        </a:spcBef>
                        <a:spcAft>
                          <a:spcPts val="0"/>
                        </a:spcAft>
                        <a:buClrTx/>
                        <a:buSzTx/>
                        <a:buFontTx/>
                        <a:buNone/>
                        <a:tabLst/>
                        <a:defRPr/>
                      </a:pPr>
                      <a:r>
                        <a:rPr lang="el-GR" sz="1600" b="1" u="none" strike="noStrike" spc="0" dirty="0"/>
                        <a:t>Πολλαπλάσια </a:t>
                      </a:r>
                      <a:r>
                        <a:rPr lang="el-GR" sz="1600" b="1" u="none" strike="noStrike" spc="0" dirty="0" smtClean="0"/>
                        <a:t>και υποπολλαπλάσια των μονάδων με τα σύμβολά </a:t>
                      </a:r>
                      <a:r>
                        <a:rPr lang="el-GR" sz="1600" b="1" u="none" strike="noStrike" spc="0" dirty="0"/>
                        <a:t>τους.</a:t>
                      </a:r>
                      <a:endParaRPr lang="el-GR" sz="1600" b="1" dirty="0"/>
                    </a:p>
                    <a:p>
                      <a:pPr marL="38100">
                        <a:spcAft>
                          <a:spcPts val="0"/>
                        </a:spcAft>
                      </a:pPr>
                      <a:endParaRPr lang="el-GR" sz="1600" dirty="0">
                        <a:solidFill>
                          <a:srgbClr val="000000"/>
                        </a:solidFill>
                        <a:latin typeface="Microsoft JhengHei"/>
                        <a:ea typeface="PMingLiU"/>
                        <a:cs typeface="Microsoft JhengHei"/>
                      </a:endParaRPr>
                    </a:p>
                  </a:txBody>
                  <a:tcPr marL="6350" marR="6350" marT="0" marB="0"/>
                </a:tc>
                <a:tc hMerge="1">
                  <a:txBody>
                    <a:bodyPr/>
                    <a:lstStyle/>
                    <a:p>
                      <a:pPr marL="38100">
                        <a:spcAft>
                          <a:spcPts val="0"/>
                        </a:spcAft>
                      </a:pPr>
                      <a:endParaRPr lang="el-GR" sz="1600" dirty="0">
                        <a:solidFill>
                          <a:srgbClr val="000000"/>
                        </a:solidFill>
                        <a:latin typeface="Microsoft JhengHei"/>
                        <a:ea typeface="PMingLiU"/>
                        <a:cs typeface="Microsoft JhengHei"/>
                      </a:endParaRPr>
                    </a:p>
                  </a:txBody>
                  <a:tcPr marL="6350" marR="635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marL="12700">
                        <a:spcAft>
                          <a:spcPts val="0"/>
                        </a:spcAft>
                      </a:pPr>
                      <a:endParaRPr lang="el-GR" sz="1600" dirty="0">
                        <a:solidFill>
                          <a:srgbClr val="000000"/>
                        </a:solidFill>
                        <a:latin typeface="Microsoft JhengHei"/>
                        <a:ea typeface="PMingLiU"/>
                        <a:cs typeface="Microsoft JhengHei"/>
                      </a:endParaRPr>
                    </a:p>
                  </a:txBody>
                  <a:tcPr marL="6350" marR="63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043608" y="0"/>
            <a:ext cx="8100392" cy="1143000"/>
          </a:xfrm>
        </p:spPr>
        <p:txBody>
          <a:bodyPr>
            <a:normAutofit/>
          </a:bodyPr>
          <a:lstStyle/>
          <a:p>
            <a:r>
              <a:rPr lang="el-GR" sz="2800" b="1" dirty="0" smtClean="0"/>
              <a:t>Πολλαπλάσια και υποπολλαπλάσια των μονάδων</a:t>
            </a:r>
            <a:endParaRPr lang="el-GR" sz="2800" b="1" dirty="0"/>
          </a:p>
        </p:txBody>
      </p:sp>
      <p:sp>
        <p:nvSpPr>
          <p:cNvPr id="8" name="7 - Ορθογώνιο"/>
          <p:cNvSpPr/>
          <p:nvPr/>
        </p:nvSpPr>
        <p:spPr>
          <a:xfrm>
            <a:off x="1043608" y="1196752"/>
            <a:ext cx="7848872" cy="2015936"/>
          </a:xfrm>
          <a:prstGeom prst="rect">
            <a:avLst/>
          </a:prstGeom>
        </p:spPr>
        <p:txBody>
          <a:bodyPr wrap="square">
            <a:spAutoFit/>
          </a:bodyPr>
          <a:lstStyle/>
          <a:p>
            <a:pPr>
              <a:lnSpc>
                <a:spcPts val="3000"/>
              </a:lnSpc>
            </a:pPr>
            <a:r>
              <a:rPr lang="el-GR" sz="2000" dirty="0" smtClean="0"/>
              <a:t>Πολλές φορές επίσης αντί για τις δυνάμεις του 10, χρησιμοποιούμε σύμβολα με γράμματα. </a:t>
            </a:r>
          </a:p>
          <a:p>
            <a:pPr>
              <a:lnSpc>
                <a:spcPts val="3000"/>
              </a:lnSpc>
            </a:pPr>
            <a:r>
              <a:rPr lang="el-GR" dirty="0" smtClean="0"/>
              <a:t>Για παράδειγμα, το χίλιες φορές μεγαλύτερο (10</a:t>
            </a:r>
            <a:r>
              <a:rPr lang="el-GR" baseline="30000" dirty="0" smtClean="0"/>
              <a:t>3</a:t>
            </a:r>
            <a:r>
              <a:rPr lang="el-GR" dirty="0" smtClean="0"/>
              <a:t>) το παριστάνουμε με το </a:t>
            </a:r>
            <a:r>
              <a:rPr lang="en-US" dirty="0" smtClean="0"/>
              <a:t>k</a:t>
            </a:r>
            <a:r>
              <a:rPr lang="el-GR" dirty="0" smtClean="0"/>
              <a:t> (</a:t>
            </a:r>
            <a:r>
              <a:rPr lang="en-US" dirty="0" smtClean="0"/>
              <a:t>kilo</a:t>
            </a:r>
            <a:r>
              <a:rPr lang="el-GR" dirty="0" smtClean="0"/>
              <a:t>). Δηλαδή, τα 1000 </a:t>
            </a:r>
            <a:r>
              <a:rPr lang="en-US" dirty="0" smtClean="0"/>
              <a:t>m </a:t>
            </a:r>
            <a:r>
              <a:rPr lang="el-GR" dirty="0" smtClean="0"/>
              <a:t>μπορούν να γραφούν 10</a:t>
            </a:r>
            <a:r>
              <a:rPr lang="el-GR" baseline="30000" dirty="0" smtClean="0"/>
              <a:t>3</a:t>
            </a:r>
            <a:r>
              <a:rPr lang="el-GR" dirty="0" smtClean="0"/>
              <a:t> </a:t>
            </a:r>
            <a:r>
              <a:rPr lang="en-US" dirty="0" smtClean="0"/>
              <a:t>m </a:t>
            </a:r>
            <a:r>
              <a:rPr lang="el-GR" dirty="0" smtClean="0"/>
              <a:t>ή 1 </a:t>
            </a:r>
            <a:r>
              <a:rPr lang="en-US" dirty="0" smtClean="0"/>
              <a:t>km</a:t>
            </a:r>
            <a:r>
              <a:rPr lang="el-GR" dirty="0" smtClean="0"/>
              <a:t>. </a:t>
            </a:r>
          </a:p>
          <a:p>
            <a:pPr>
              <a:lnSpc>
                <a:spcPts val="3000"/>
              </a:lnSpc>
            </a:pPr>
            <a:r>
              <a:rPr lang="el-GR" dirty="0" smtClean="0"/>
              <a:t>Παρόμοια το ένα χιλιοστό του μέτρου μπορεί να γραφεί ως 10</a:t>
            </a:r>
            <a:r>
              <a:rPr lang="el-GR" baseline="30000" dirty="0" smtClean="0"/>
              <a:t>-3</a:t>
            </a:r>
            <a:r>
              <a:rPr lang="el-GR" dirty="0" smtClean="0"/>
              <a:t> </a:t>
            </a:r>
            <a:r>
              <a:rPr lang="en-US" dirty="0" smtClean="0"/>
              <a:t>m </a:t>
            </a:r>
            <a:r>
              <a:rPr lang="el-GR" dirty="0" smtClean="0"/>
              <a:t>ή 1 </a:t>
            </a:r>
            <a:r>
              <a:rPr lang="en-US" dirty="0" smtClean="0"/>
              <a:t>mm</a:t>
            </a:r>
            <a:r>
              <a:rPr lang="el-GR" dirty="0" smtClean="0"/>
              <a:t>.</a:t>
            </a:r>
            <a:endParaRPr lang="el-GR" dirty="0"/>
          </a:p>
        </p:txBody>
      </p:sp>
      <p:graphicFrame>
        <p:nvGraphicFramePr>
          <p:cNvPr id="7" name="6 - Πίνακας"/>
          <p:cNvGraphicFramePr>
            <a:graphicFrameLocks noGrp="1"/>
          </p:cNvGraphicFramePr>
          <p:nvPr/>
        </p:nvGraphicFramePr>
        <p:xfrm>
          <a:off x="1187624" y="3573016"/>
          <a:ext cx="7525821" cy="2926080"/>
        </p:xfrm>
        <a:graphic>
          <a:graphicData uri="http://schemas.openxmlformats.org/drawingml/2006/table">
            <a:tbl>
              <a:tblPr firstRow="1">
                <a:tableStyleId>{3C2FFA5D-87B4-456A-9821-1D502468CF0F}</a:tableStyleId>
              </a:tblPr>
              <a:tblGrid>
                <a:gridCol w="2508516"/>
                <a:gridCol w="2258388"/>
                <a:gridCol w="2758917"/>
              </a:tblGrid>
              <a:tr h="189230">
                <a:tc gridSpan="3">
                  <a:txBody>
                    <a:bodyPr/>
                    <a:lstStyle/>
                    <a:p>
                      <a:pPr marL="215900" algn="ctr">
                        <a:spcAft>
                          <a:spcPts val="0"/>
                        </a:spcAft>
                      </a:pPr>
                      <a:r>
                        <a:rPr lang="el-GR" sz="1600" u="none" strike="noStrike" spc="0" dirty="0" smtClean="0"/>
                        <a:t>ΥΠΟΔΙΑΙΡΕΣΕΙΣ </a:t>
                      </a:r>
                      <a:r>
                        <a:rPr lang="el-GR" sz="1600" u="none" strike="noStrike" spc="0" dirty="0"/>
                        <a:t>ΚΑΙ ΠΟΛΛΑΠΛΑΣΙΑ </a:t>
                      </a:r>
                      <a:r>
                        <a:rPr lang="el-GR" sz="1600" u="none" strike="noStrike" spc="0" dirty="0" smtClean="0"/>
                        <a:t>ΜΕΓΕΘΩΝ</a:t>
                      </a:r>
                    </a:p>
                  </a:txBody>
                  <a:tcPr marL="6350" marR="6350" marT="0" marB="0">
                    <a:blipFill>
                      <a:blip r:embed="rId2"/>
                      <a:tile tx="0" ty="0" sx="100000" sy="100000" flip="none" algn="tl"/>
                    </a:blipFill>
                  </a:tcPr>
                </a:tc>
                <a:tc hMerge="1">
                  <a:txBody>
                    <a:bodyPr/>
                    <a:lstStyle/>
                    <a:p>
                      <a:endParaRPr lang="el-GR"/>
                    </a:p>
                  </a:txBody>
                  <a:tcPr/>
                </a:tc>
                <a:tc hMerge="1">
                  <a:txBody>
                    <a:bodyPr/>
                    <a:lstStyle/>
                    <a:p>
                      <a:endParaRPr lang="el-GR"/>
                    </a:p>
                  </a:txBody>
                  <a:tcPr/>
                </a:tc>
              </a:tr>
              <a:tr h="189230">
                <a:tc gridSpan="3">
                  <a:txBody>
                    <a:bodyPr/>
                    <a:lstStyle/>
                    <a:p>
                      <a:pPr marL="215900" algn="ctr">
                        <a:spcAft>
                          <a:spcPts val="0"/>
                        </a:spcAft>
                      </a:pPr>
                      <a:endParaRPr lang="el-GR" sz="1600" u="none" strike="noStrike" spc="0" dirty="0" smtClean="0"/>
                    </a:p>
                  </a:txBody>
                  <a:tcPr marL="6350" marR="6350" marT="0" marB="0"/>
                </a:tc>
                <a:tc hMerge="1">
                  <a:txBody>
                    <a:bodyPr/>
                    <a:lstStyle/>
                    <a:p>
                      <a:endParaRPr lang="el-GR"/>
                    </a:p>
                  </a:txBody>
                  <a:tcPr/>
                </a:tc>
                <a:tc hMerge="1">
                  <a:txBody>
                    <a:bodyPr/>
                    <a:lstStyle/>
                    <a:p>
                      <a:endParaRPr lang="el-GR"/>
                    </a:p>
                  </a:txBody>
                  <a:tcPr/>
                </a:tc>
              </a:tr>
              <a:tr h="189230">
                <a:tc gridSpan="3">
                  <a:txBody>
                    <a:bodyPr/>
                    <a:lstStyle/>
                    <a:p>
                      <a:pPr marL="215900" marR="0" indent="0" algn="ctr" defTabSz="914400" rtl="0" eaLnBrk="1" fontAlgn="auto" latinLnBrk="0" hangingPunct="1">
                        <a:lnSpc>
                          <a:spcPct val="100000"/>
                        </a:lnSpc>
                        <a:spcBef>
                          <a:spcPts val="0"/>
                        </a:spcBef>
                        <a:spcAft>
                          <a:spcPts val="0"/>
                        </a:spcAft>
                        <a:buClrTx/>
                        <a:buSzTx/>
                        <a:buFontTx/>
                        <a:buNone/>
                        <a:tabLst/>
                        <a:defRPr/>
                      </a:pPr>
                      <a:r>
                        <a:rPr lang="el-GR" sz="1600" b="1" u="none" strike="noStrike" spc="0" dirty="0" smtClean="0">
                          <a:effectLst>
                            <a:outerShdw blurRad="38100" dist="38100" dir="2700000" algn="tl">
                              <a:srgbClr val="000000">
                                <a:alpha val="43137"/>
                              </a:srgbClr>
                            </a:outerShdw>
                          </a:effectLst>
                        </a:rPr>
                        <a:t>ΥΠΟΠΟΛΛΑΠΛΑΣΙΑ</a:t>
                      </a:r>
                      <a:endParaRPr lang="el-GR" sz="1600" b="1" dirty="0" smtClean="0">
                        <a:solidFill>
                          <a:srgbClr val="000000"/>
                        </a:solidFill>
                        <a:effectLst>
                          <a:outerShdw blurRad="38100" dist="38100" dir="2700000" algn="tl">
                            <a:srgbClr val="000000">
                              <a:alpha val="43137"/>
                            </a:srgbClr>
                          </a:outerShdw>
                        </a:effectLst>
                        <a:latin typeface="Microsoft JhengHei"/>
                        <a:ea typeface="PMingLiU"/>
                        <a:cs typeface="Microsoft JhengHei"/>
                      </a:endParaRPr>
                    </a:p>
                  </a:txBody>
                  <a:tcPr marL="6350" marR="6350" marT="0" marB="0">
                    <a:blipFill>
                      <a:blip r:embed="rId3"/>
                      <a:tile tx="0" ty="0" sx="100000" sy="100000" flip="none" algn="tl"/>
                    </a:blipFill>
                  </a:tcPr>
                </a:tc>
                <a:tc hMerge="1">
                  <a:txBody>
                    <a:bodyPr/>
                    <a:lstStyle/>
                    <a:p>
                      <a:endParaRPr lang="el-GR"/>
                    </a:p>
                  </a:txBody>
                  <a:tcPr/>
                </a:tc>
                <a:tc hMerge="1">
                  <a:txBody>
                    <a:bodyPr/>
                    <a:lstStyle/>
                    <a:p>
                      <a:endParaRPr lang="el-GR"/>
                    </a:p>
                  </a:txBody>
                  <a:tcPr/>
                </a:tc>
              </a:tr>
              <a:tr h="155575">
                <a:tc>
                  <a:txBody>
                    <a:bodyPr/>
                    <a:lstStyle/>
                    <a:p>
                      <a:pPr>
                        <a:spcAft>
                          <a:spcPts val="0"/>
                        </a:spcAft>
                      </a:pPr>
                      <a:r>
                        <a:rPr lang="el-GR" sz="1600" u="none" strike="noStrike" spc="0" dirty="0"/>
                        <a:t>Μίκρο</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l-GR" sz="1600" u="none" strike="noStrike" spc="0" dirty="0"/>
                        <a:t>μ</a:t>
                      </a:r>
                      <a:endParaRPr lang="el-GR" sz="1600" dirty="0">
                        <a:solidFill>
                          <a:srgbClr val="000000"/>
                        </a:solidFill>
                        <a:latin typeface="Microsoft JhengHei"/>
                        <a:ea typeface="PMingLiU"/>
                        <a:cs typeface="Microsoft JhengHei"/>
                      </a:endParaRPr>
                    </a:p>
                  </a:txBody>
                  <a:tcPr marL="6350" marR="6350" marT="0" marB="0"/>
                </a:tc>
                <a:tc>
                  <a:txBody>
                    <a:bodyPr/>
                    <a:lstStyle/>
                    <a:p>
                      <a:pPr marL="152400">
                        <a:spcAft>
                          <a:spcPts val="0"/>
                        </a:spcAft>
                      </a:pPr>
                      <a:r>
                        <a:rPr lang="en-US" sz="1600" u="none" strike="noStrike" spc="0" dirty="0"/>
                        <a:t>1/10000000=10</a:t>
                      </a:r>
                      <a:r>
                        <a:rPr lang="en-US" sz="1600" u="none" strike="noStrike" spc="0" baseline="30000" dirty="0"/>
                        <a:t>-6</a:t>
                      </a:r>
                      <a:endParaRPr lang="el-GR" sz="1600" dirty="0">
                        <a:solidFill>
                          <a:srgbClr val="000000"/>
                        </a:solidFill>
                        <a:latin typeface="Microsoft JhengHei"/>
                        <a:ea typeface="PMingLiU"/>
                        <a:cs typeface="Microsoft JhengHei"/>
                      </a:endParaRPr>
                    </a:p>
                  </a:txBody>
                  <a:tcPr marL="6350" marR="6350" marT="0" marB="0"/>
                </a:tc>
              </a:tr>
              <a:tr h="152400">
                <a:tc>
                  <a:txBody>
                    <a:bodyPr/>
                    <a:lstStyle/>
                    <a:p>
                      <a:pPr>
                        <a:spcAft>
                          <a:spcPts val="0"/>
                        </a:spcAft>
                      </a:pPr>
                      <a:r>
                        <a:rPr lang="el-GR" sz="1600" u="none" strike="noStrike" spc="0" dirty="0"/>
                        <a:t>Χιλιοστό (</a:t>
                      </a:r>
                      <a:r>
                        <a:rPr lang="el-GR" sz="1600" u="none" strike="noStrike" spc="0" dirty="0" err="1"/>
                        <a:t>μιλι</a:t>
                      </a:r>
                      <a:r>
                        <a:rPr lang="el-GR" sz="1600" u="none" strike="noStrike" spc="0" dirty="0"/>
                        <a:t>)</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dirty="0"/>
                        <a:t>m</a:t>
                      </a:r>
                      <a:endParaRPr lang="el-GR" sz="1600" dirty="0">
                        <a:solidFill>
                          <a:srgbClr val="000000"/>
                        </a:solidFill>
                        <a:latin typeface="Microsoft JhengHei"/>
                        <a:ea typeface="PMingLiU"/>
                        <a:cs typeface="Microsoft JhengHei"/>
                      </a:endParaRPr>
                    </a:p>
                  </a:txBody>
                  <a:tcPr marL="6350" marR="6350" marT="0" marB="0"/>
                </a:tc>
                <a:tc>
                  <a:txBody>
                    <a:bodyPr/>
                    <a:lstStyle/>
                    <a:p>
                      <a:pPr marL="266700">
                        <a:spcAft>
                          <a:spcPts val="0"/>
                        </a:spcAft>
                      </a:pPr>
                      <a:r>
                        <a:rPr lang="en-US" sz="1600" u="none" strike="noStrike" spc="0"/>
                        <a:t>1/1000=10</a:t>
                      </a:r>
                      <a:r>
                        <a:rPr lang="en-US" sz="1600" u="none" strike="noStrike" spc="0" baseline="30000"/>
                        <a:t>-3</a:t>
                      </a:r>
                      <a:endParaRPr lang="el-GR" sz="1600">
                        <a:solidFill>
                          <a:srgbClr val="000000"/>
                        </a:solidFill>
                        <a:latin typeface="Microsoft JhengHei"/>
                        <a:ea typeface="PMingLiU"/>
                        <a:cs typeface="Microsoft JhengHei"/>
                      </a:endParaRPr>
                    </a:p>
                  </a:txBody>
                  <a:tcPr marL="6350" marR="6350" marT="0" marB="0"/>
                </a:tc>
              </a:tr>
              <a:tr h="155575">
                <a:tc>
                  <a:txBody>
                    <a:bodyPr/>
                    <a:lstStyle/>
                    <a:p>
                      <a:pPr>
                        <a:spcAft>
                          <a:spcPts val="0"/>
                        </a:spcAft>
                      </a:pPr>
                      <a:r>
                        <a:rPr lang="el-GR" sz="1600" u="none" strike="noStrike" spc="0" dirty="0"/>
                        <a:t>Εκατοστό (</a:t>
                      </a:r>
                      <a:r>
                        <a:rPr lang="el-GR" sz="1600" u="none" strike="noStrike" spc="0" dirty="0" err="1"/>
                        <a:t>σεντι</a:t>
                      </a:r>
                      <a:r>
                        <a:rPr lang="el-GR" sz="1600" u="none" strike="noStrike" spc="0" dirty="0"/>
                        <a:t>)</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dirty="0"/>
                        <a:t>c</a:t>
                      </a:r>
                      <a:endParaRPr lang="el-GR" sz="1600" dirty="0">
                        <a:solidFill>
                          <a:srgbClr val="000000"/>
                        </a:solidFill>
                        <a:latin typeface="Microsoft JhengHei"/>
                        <a:ea typeface="PMingLiU"/>
                        <a:cs typeface="Microsoft JhengHei"/>
                      </a:endParaRPr>
                    </a:p>
                  </a:txBody>
                  <a:tcPr marL="6350" marR="6350" marT="0" marB="0"/>
                </a:tc>
                <a:tc>
                  <a:txBody>
                    <a:bodyPr/>
                    <a:lstStyle/>
                    <a:p>
                      <a:pPr marL="266700">
                        <a:spcAft>
                          <a:spcPts val="0"/>
                        </a:spcAft>
                      </a:pPr>
                      <a:r>
                        <a:rPr lang="en-US" sz="1600" u="none" strike="noStrike" spc="0"/>
                        <a:t>1/100=10</a:t>
                      </a:r>
                      <a:r>
                        <a:rPr lang="en-US" sz="1600" u="none" strike="noStrike" spc="0" baseline="30000"/>
                        <a:t>-2</a:t>
                      </a:r>
                      <a:endParaRPr lang="el-GR" sz="1600">
                        <a:solidFill>
                          <a:srgbClr val="000000"/>
                        </a:solidFill>
                        <a:latin typeface="Microsoft JhengHei"/>
                        <a:ea typeface="PMingLiU"/>
                        <a:cs typeface="Microsoft JhengHei"/>
                      </a:endParaRPr>
                    </a:p>
                  </a:txBody>
                  <a:tcPr marL="6350" marR="6350" marT="0" marB="0"/>
                </a:tc>
              </a:tr>
              <a:tr h="152400">
                <a:tc>
                  <a:txBody>
                    <a:bodyPr/>
                    <a:lstStyle/>
                    <a:p>
                      <a:pPr>
                        <a:spcAft>
                          <a:spcPts val="0"/>
                        </a:spcAft>
                      </a:pPr>
                      <a:r>
                        <a:rPr lang="el-GR" sz="1600" u="none" strike="noStrike" spc="0" dirty="0"/>
                        <a:t>Δέκατο (</a:t>
                      </a:r>
                      <a:r>
                        <a:rPr lang="el-GR" sz="1600" u="none" strike="noStrike" spc="0" dirty="0" err="1"/>
                        <a:t>ντεσι</a:t>
                      </a:r>
                      <a:r>
                        <a:rPr lang="el-GR" sz="1600" u="none" strike="noStrike" spc="0" dirty="0"/>
                        <a:t>)</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dirty="0"/>
                        <a:t>d</a:t>
                      </a:r>
                      <a:endParaRPr lang="el-GR" sz="1600" dirty="0">
                        <a:solidFill>
                          <a:srgbClr val="000000"/>
                        </a:solidFill>
                        <a:latin typeface="Microsoft JhengHei"/>
                        <a:ea typeface="PMingLiU"/>
                        <a:cs typeface="Microsoft JhengHei"/>
                      </a:endParaRPr>
                    </a:p>
                  </a:txBody>
                  <a:tcPr marL="6350" marR="6350" marT="0" marB="0"/>
                </a:tc>
                <a:tc>
                  <a:txBody>
                    <a:bodyPr/>
                    <a:lstStyle/>
                    <a:p>
                      <a:pPr marL="266700">
                        <a:spcAft>
                          <a:spcPts val="0"/>
                        </a:spcAft>
                      </a:pPr>
                      <a:r>
                        <a:rPr lang="en-US" sz="1600" u="none" strike="noStrike" spc="0" dirty="0"/>
                        <a:t>1/10=10</a:t>
                      </a:r>
                      <a:r>
                        <a:rPr lang="en-US" sz="1600" u="none" strike="noStrike" spc="0" baseline="30000" dirty="0"/>
                        <a:t>-1</a:t>
                      </a:r>
                      <a:endParaRPr lang="el-GR" sz="1600" dirty="0">
                        <a:solidFill>
                          <a:srgbClr val="000000"/>
                        </a:solidFill>
                        <a:latin typeface="Microsoft JhengHei"/>
                        <a:ea typeface="PMingLiU"/>
                        <a:cs typeface="Microsoft JhengHei"/>
                      </a:endParaRPr>
                    </a:p>
                  </a:txBody>
                  <a:tcPr marL="6350" marR="6350" marT="0" marB="0"/>
                </a:tc>
              </a:tr>
              <a:tr h="204470">
                <a:tc gridSpan="3">
                  <a:txBody>
                    <a:bodyPr/>
                    <a:lstStyle/>
                    <a:p>
                      <a:pPr marL="901700" algn="ctr">
                        <a:spcAft>
                          <a:spcPts val="0"/>
                        </a:spcAft>
                      </a:pPr>
                      <a:r>
                        <a:rPr lang="el-GR" sz="1600" b="1" u="none" strike="noStrike" spc="0" dirty="0">
                          <a:effectLst>
                            <a:outerShdw blurRad="38100" dist="38100" dir="2700000" algn="tl">
                              <a:srgbClr val="000000">
                                <a:alpha val="43137"/>
                              </a:srgbClr>
                            </a:outerShdw>
                          </a:effectLst>
                        </a:rPr>
                        <a:t>ΠΟΛΛΑΠΛΑΣΙΑ</a:t>
                      </a:r>
                      <a:endParaRPr lang="el-GR" sz="1600" b="1" dirty="0">
                        <a:solidFill>
                          <a:srgbClr val="000000"/>
                        </a:solidFill>
                        <a:effectLst>
                          <a:outerShdw blurRad="38100" dist="38100" dir="2700000" algn="tl">
                            <a:srgbClr val="000000">
                              <a:alpha val="43137"/>
                            </a:srgbClr>
                          </a:outerShdw>
                        </a:effectLst>
                        <a:latin typeface="Microsoft JhengHei"/>
                        <a:ea typeface="PMingLiU"/>
                        <a:cs typeface="Microsoft JhengHei"/>
                      </a:endParaRPr>
                    </a:p>
                  </a:txBody>
                  <a:tcPr marL="6350" marR="6350" marT="0" marB="0">
                    <a:blipFill>
                      <a:blip r:embed="rId3"/>
                      <a:tile tx="0" ty="0" sx="100000" sy="100000" flip="none" algn="tl"/>
                    </a:blipFill>
                  </a:tcPr>
                </a:tc>
                <a:tc hMerge="1">
                  <a:txBody>
                    <a:bodyPr/>
                    <a:lstStyle/>
                    <a:p>
                      <a:endParaRPr lang="el-GR"/>
                    </a:p>
                  </a:txBody>
                  <a:tcPr/>
                </a:tc>
                <a:tc hMerge="1">
                  <a:txBody>
                    <a:bodyPr/>
                    <a:lstStyle/>
                    <a:p>
                      <a:endParaRPr lang="el-GR"/>
                    </a:p>
                  </a:txBody>
                  <a:tcPr/>
                </a:tc>
              </a:tr>
              <a:tr h="152400">
                <a:tc>
                  <a:txBody>
                    <a:bodyPr/>
                    <a:lstStyle/>
                    <a:p>
                      <a:pPr>
                        <a:spcAft>
                          <a:spcPts val="0"/>
                        </a:spcAft>
                      </a:pPr>
                      <a:r>
                        <a:rPr lang="el-GR" sz="1600" u="none" strike="noStrike" spc="0" dirty="0" err="1"/>
                        <a:t>Χίλιο</a:t>
                      </a:r>
                      <a:r>
                        <a:rPr lang="el-GR" sz="1600" u="none" strike="noStrike" spc="0" dirty="0"/>
                        <a:t> (</a:t>
                      </a:r>
                      <a:r>
                        <a:rPr lang="el-GR" sz="1600" u="none" strike="noStrike" spc="0" dirty="0" err="1"/>
                        <a:t>κίλο</a:t>
                      </a:r>
                      <a:r>
                        <a:rPr lang="el-GR" sz="1600" u="none" strike="noStrike" spc="0" dirty="0"/>
                        <a:t>)</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a:t>k</a:t>
                      </a:r>
                      <a:endParaRPr lang="el-GR" sz="1600">
                        <a:solidFill>
                          <a:srgbClr val="000000"/>
                        </a:solidFill>
                        <a:latin typeface="Microsoft JhengHei"/>
                        <a:ea typeface="PMingLiU"/>
                        <a:cs typeface="Microsoft JhengHei"/>
                      </a:endParaRPr>
                    </a:p>
                  </a:txBody>
                  <a:tcPr marL="6350" marR="6350" marT="0" marB="0"/>
                </a:tc>
                <a:tc>
                  <a:txBody>
                    <a:bodyPr/>
                    <a:lstStyle/>
                    <a:p>
                      <a:pPr marL="266700">
                        <a:spcAft>
                          <a:spcPts val="0"/>
                        </a:spcAft>
                      </a:pPr>
                      <a:r>
                        <a:rPr lang="en-US" sz="1600" u="none" strike="noStrike" spc="0" dirty="0"/>
                        <a:t>1000=10</a:t>
                      </a:r>
                      <a:r>
                        <a:rPr lang="en-US" sz="1600" u="none" strike="noStrike" spc="0" baseline="30000" dirty="0"/>
                        <a:t>3</a:t>
                      </a:r>
                      <a:endParaRPr lang="el-GR" sz="1600" dirty="0">
                        <a:solidFill>
                          <a:srgbClr val="000000"/>
                        </a:solidFill>
                        <a:latin typeface="Microsoft JhengHei"/>
                        <a:ea typeface="PMingLiU"/>
                        <a:cs typeface="Microsoft JhengHei"/>
                      </a:endParaRPr>
                    </a:p>
                  </a:txBody>
                  <a:tcPr marL="6350" marR="6350" marT="0" marB="0"/>
                </a:tc>
              </a:tr>
              <a:tr h="152400">
                <a:tc>
                  <a:txBody>
                    <a:bodyPr/>
                    <a:lstStyle/>
                    <a:p>
                      <a:pPr>
                        <a:spcAft>
                          <a:spcPts val="0"/>
                        </a:spcAft>
                      </a:pPr>
                      <a:r>
                        <a:rPr lang="el-GR" sz="1600" u="none" strike="noStrike" spc="0" dirty="0"/>
                        <a:t>Μέγα</a:t>
                      </a:r>
                      <a:endParaRPr lang="el-GR" sz="1600" dirty="0">
                        <a:solidFill>
                          <a:srgbClr val="000000"/>
                        </a:solidFill>
                        <a:latin typeface="Microsoft JhengHei"/>
                        <a:ea typeface="PMingLiU"/>
                        <a:cs typeface="Microsoft JhengHei"/>
                      </a:endParaRPr>
                    </a:p>
                  </a:txBody>
                  <a:tcPr marL="6350" marR="6350" marT="0" marB="0"/>
                </a:tc>
                <a:tc>
                  <a:txBody>
                    <a:bodyPr/>
                    <a:lstStyle/>
                    <a:p>
                      <a:pPr marL="393700">
                        <a:spcAft>
                          <a:spcPts val="0"/>
                        </a:spcAft>
                      </a:pPr>
                      <a:r>
                        <a:rPr lang="en-US" sz="1600" u="none" strike="noStrike" spc="0"/>
                        <a:t>M</a:t>
                      </a:r>
                      <a:endParaRPr lang="el-GR" sz="1600">
                        <a:solidFill>
                          <a:srgbClr val="000000"/>
                        </a:solidFill>
                        <a:latin typeface="Microsoft JhengHei"/>
                        <a:ea typeface="PMingLiU"/>
                        <a:cs typeface="Microsoft JhengHei"/>
                      </a:endParaRPr>
                    </a:p>
                  </a:txBody>
                  <a:tcPr marL="6350" marR="6350" marT="0" marB="0"/>
                </a:tc>
                <a:tc>
                  <a:txBody>
                    <a:bodyPr/>
                    <a:lstStyle/>
                    <a:p>
                      <a:pPr marL="152400">
                        <a:spcAft>
                          <a:spcPts val="0"/>
                        </a:spcAft>
                      </a:pPr>
                      <a:r>
                        <a:rPr lang="en-US" sz="1600" u="none" strike="noStrike" spc="0" dirty="0"/>
                        <a:t>10000000=10</a:t>
                      </a:r>
                      <a:r>
                        <a:rPr lang="en-US" sz="1600" u="none" strike="noStrike" spc="0" baseline="30000" dirty="0"/>
                        <a:t>6</a:t>
                      </a:r>
                      <a:endParaRPr lang="el-GR" sz="1600" dirty="0">
                        <a:solidFill>
                          <a:srgbClr val="000000"/>
                        </a:solidFill>
                        <a:latin typeface="Microsoft JhengHei"/>
                        <a:ea typeface="PMingLiU"/>
                        <a:cs typeface="Microsoft JhengHei"/>
                      </a:endParaRPr>
                    </a:p>
                  </a:txBody>
                  <a:tcPr marL="6350" marR="6350" marT="0" marB="0"/>
                </a:tc>
              </a:tr>
              <a:tr h="405130">
                <a:tc gridSpan="3">
                  <a:txBody>
                    <a:bodyPr/>
                    <a:lstStyle/>
                    <a:p>
                      <a:pPr marL="0" marR="0" indent="0" algn="ctr" defTabSz="914400" rtl="0" eaLnBrk="1" fontAlgn="auto" latinLnBrk="0" hangingPunct="1">
                        <a:lnSpc>
                          <a:spcPct val="100000"/>
                        </a:lnSpc>
                        <a:spcBef>
                          <a:spcPts val="1200"/>
                        </a:spcBef>
                        <a:spcAft>
                          <a:spcPts val="0"/>
                        </a:spcAft>
                        <a:buClrTx/>
                        <a:buSzTx/>
                        <a:buFontTx/>
                        <a:buNone/>
                        <a:tabLst/>
                        <a:defRPr/>
                      </a:pPr>
                      <a:r>
                        <a:rPr lang="el-GR" sz="1600" b="1" u="none" strike="noStrike" spc="0" dirty="0"/>
                        <a:t>Πολλαπλάσια </a:t>
                      </a:r>
                      <a:r>
                        <a:rPr lang="el-GR" sz="1600" b="1" u="none" strike="noStrike" spc="0" dirty="0" smtClean="0"/>
                        <a:t>και υποπολλαπλάσια των μονάδων με τα σύμβολά </a:t>
                      </a:r>
                      <a:r>
                        <a:rPr lang="el-GR" sz="1600" b="1" u="none" strike="noStrike" spc="0" dirty="0"/>
                        <a:t>τους.</a:t>
                      </a:r>
                      <a:endParaRPr lang="el-GR" sz="1600" b="1" dirty="0"/>
                    </a:p>
                    <a:p>
                      <a:pPr marL="38100">
                        <a:spcAft>
                          <a:spcPts val="0"/>
                        </a:spcAft>
                      </a:pPr>
                      <a:endParaRPr lang="el-GR" sz="1600" dirty="0">
                        <a:solidFill>
                          <a:srgbClr val="000000"/>
                        </a:solidFill>
                        <a:latin typeface="Microsoft JhengHei"/>
                        <a:ea typeface="PMingLiU"/>
                        <a:cs typeface="Microsoft JhengHei"/>
                      </a:endParaRPr>
                    </a:p>
                  </a:txBody>
                  <a:tcPr marL="6350" marR="6350" marT="0" marB="0"/>
                </a:tc>
                <a:tc hMerge="1">
                  <a:txBody>
                    <a:bodyPr/>
                    <a:lstStyle/>
                    <a:p>
                      <a:pPr marL="38100">
                        <a:spcAft>
                          <a:spcPts val="0"/>
                        </a:spcAft>
                      </a:pPr>
                      <a:endParaRPr lang="el-GR" sz="1600" dirty="0">
                        <a:solidFill>
                          <a:srgbClr val="000000"/>
                        </a:solidFill>
                        <a:latin typeface="Microsoft JhengHei"/>
                        <a:ea typeface="PMingLiU"/>
                        <a:cs typeface="Microsoft JhengHei"/>
                      </a:endParaRPr>
                    </a:p>
                  </a:txBody>
                  <a:tcPr marL="6350" marR="635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marL="12700">
                        <a:spcAft>
                          <a:spcPts val="0"/>
                        </a:spcAft>
                      </a:pPr>
                      <a:endParaRPr lang="el-GR" sz="1600" dirty="0">
                        <a:solidFill>
                          <a:srgbClr val="000000"/>
                        </a:solidFill>
                        <a:latin typeface="Microsoft JhengHei"/>
                        <a:ea typeface="PMingLiU"/>
                        <a:cs typeface="Microsoft JhengHei"/>
                      </a:endParaRPr>
                    </a:p>
                  </a:txBody>
                  <a:tcPr marL="6350" marR="63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1043608" y="332656"/>
            <a:ext cx="5328592" cy="838200"/>
          </a:xfrm>
        </p:spPr>
        <p:txBody>
          <a:bodyPr/>
          <a:lstStyle/>
          <a:p>
            <a:pPr eaLnBrk="1" fontAlgn="auto" hangingPunct="1">
              <a:spcAft>
                <a:spcPts val="0"/>
              </a:spcAft>
              <a:defRPr/>
            </a:pPr>
            <a:r>
              <a:rPr lang="el-GR" b="1" dirty="0" smtClean="0"/>
              <a:t>Διάγραμμα εννοιών</a:t>
            </a:r>
            <a:endParaRPr lang="el-GR" b="1" dirty="0"/>
          </a:p>
        </p:txBody>
      </p:sp>
      <p:sp useBgFill="1">
        <p:nvSpPr>
          <p:cNvPr id="214020" name="Text Box 4"/>
          <p:cNvSpPr txBox="1">
            <a:spLocks noChangeArrowheads="1"/>
          </p:cNvSpPr>
          <p:nvPr/>
        </p:nvSpPr>
        <p:spPr bwMode="auto">
          <a:xfrm>
            <a:off x="1187624" y="1412776"/>
            <a:ext cx="7200800" cy="523220"/>
          </a:xfrm>
          <a:prstGeom prst="rect">
            <a:avLst/>
          </a:prstGeom>
          <a:ln w="9525">
            <a:noFill/>
            <a:miter lim="800000"/>
            <a:headEnd/>
            <a:tailEnd/>
          </a:ln>
          <a:effectLst>
            <a:outerShdw blurRad="152400" dist="317500" dir="5400000" sx="90000" sy="-19000" rotWithShape="0">
              <a:prstClr val="black">
                <a:alpha val="15000"/>
              </a:prstClr>
            </a:outerShdw>
          </a:effectLst>
          <a:scene3d>
            <a:camera prst="orthographicFront"/>
            <a:lightRig rig="threePt" dir="t"/>
          </a:scene3d>
          <a:sp3d>
            <a:bevelB prst="convex"/>
          </a:sp3d>
        </p:spPr>
        <p:txBody>
          <a:bodyPr wrap="square">
            <a:spAutoFit/>
          </a:bodyPr>
          <a:lstStyle/>
          <a:p>
            <a:pPr algn="ctr"/>
            <a:r>
              <a:rPr lang="el-GR" sz="2800" dirty="0" smtClean="0">
                <a:effectLst>
                  <a:outerShdw blurRad="38100" dist="38100" dir="2700000" algn="tl">
                    <a:srgbClr val="000000">
                      <a:alpha val="43137"/>
                    </a:srgbClr>
                  </a:outerShdw>
                </a:effectLst>
              </a:rPr>
              <a:t>φυσικά μεγέθη και μέτρηση</a:t>
            </a:r>
          </a:p>
        </p:txBody>
      </p:sp>
      <p:sp>
        <p:nvSpPr>
          <p:cNvPr id="13" name="12 - Ορθογώνιο"/>
          <p:cNvSpPr/>
          <p:nvPr/>
        </p:nvSpPr>
        <p:spPr>
          <a:xfrm>
            <a:off x="1187624" y="4653136"/>
            <a:ext cx="6840760" cy="646331"/>
          </a:xfrm>
          <a:prstGeom prst="rect">
            <a:avLst/>
          </a:prstGeom>
        </p:spPr>
        <p:txBody>
          <a:bodyPr wrap="square">
            <a:spAutoFit/>
          </a:bodyPr>
          <a:lstStyle/>
          <a:p>
            <a:r>
              <a:rPr lang="el-GR" dirty="0" smtClean="0"/>
              <a:t>Τα μεγέθη που χρησιμοποιούμε για την περιγραφή ενός φυσικού φαινομένου λέγονται </a:t>
            </a:r>
            <a:r>
              <a:rPr lang="el-GR" b="1" dirty="0" smtClean="0"/>
              <a:t>φυσικά μεγέθη.</a:t>
            </a:r>
            <a:endParaRPr lang="el-GR" dirty="0"/>
          </a:p>
        </p:txBody>
      </p:sp>
      <p:sp>
        <p:nvSpPr>
          <p:cNvPr id="16" name="Line 16"/>
          <p:cNvSpPr>
            <a:spLocks noChangeShapeType="1"/>
          </p:cNvSpPr>
          <p:nvPr/>
        </p:nvSpPr>
        <p:spPr bwMode="auto">
          <a:xfrm>
            <a:off x="6228184" y="2060848"/>
            <a:ext cx="216024" cy="288032"/>
          </a:xfrm>
          <a:prstGeom prst="line">
            <a:avLst/>
          </a:prstGeom>
          <a:noFill/>
          <a:ln w="38100">
            <a:solidFill>
              <a:schemeClr val="tx1"/>
            </a:solidFill>
            <a:round/>
            <a:headEnd/>
            <a:tailEnd type="triangle" w="med" len="med"/>
          </a:ln>
        </p:spPr>
        <p:txBody>
          <a:bodyPr/>
          <a:lstStyle/>
          <a:p>
            <a:endParaRPr lang="el-GR"/>
          </a:p>
        </p:txBody>
      </p:sp>
      <p:sp>
        <p:nvSpPr>
          <p:cNvPr id="17" name="Line 16"/>
          <p:cNvSpPr>
            <a:spLocks noChangeShapeType="1"/>
          </p:cNvSpPr>
          <p:nvPr/>
        </p:nvSpPr>
        <p:spPr bwMode="auto">
          <a:xfrm rot="5400000">
            <a:off x="2303748" y="2096852"/>
            <a:ext cx="288032" cy="216024"/>
          </a:xfrm>
          <a:prstGeom prst="line">
            <a:avLst/>
          </a:prstGeom>
          <a:noFill/>
          <a:ln w="38100">
            <a:solidFill>
              <a:schemeClr val="tx1"/>
            </a:solidFill>
            <a:round/>
            <a:headEnd/>
            <a:tailEnd type="triangle" w="med" len="med"/>
          </a:ln>
        </p:spPr>
        <p:txBody>
          <a:bodyPr/>
          <a:lstStyle/>
          <a:p>
            <a:endParaRPr lang="el-GR"/>
          </a:p>
        </p:txBody>
      </p:sp>
      <p:sp>
        <p:nvSpPr>
          <p:cNvPr id="10" name="Line 16"/>
          <p:cNvSpPr>
            <a:spLocks noChangeShapeType="1"/>
          </p:cNvSpPr>
          <p:nvPr/>
        </p:nvSpPr>
        <p:spPr bwMode="auto">
          <a:xfrm>
            <a:off x="4716016" y="2348880"/>
            <a:ext cx="0" cy="2232248"/>
          </a:xfrm>
          <a:prstGeom prst="line">
            <a:avLst/>
          </a:prstGeom>
          <a:noFill/>
          <a:ln w="38100">
            <a:solidFill>
              <a:schemeClr val="tx1"/>
            </a:solidFill>
            <a:round/>
            <a:headEnd/>
            <a:tailEnd type="triangle" w="med" len="med"/>
          </a:ln>
        </p:spPr>
        <p:txBody>
          <a:bodyPr/>
          <a:lstStyle/>
          <a:p>
            <a:endParaRPr lang="el-GR"/>
          </a:p>
        </p:txBody>
      </p:sp>
      <p:sp>
        <p:nvSpPr>
          <p:cNvPr id="11" name="10 - Ορθογώνιο"/>
          <p:cNvSpPr/>
          <p:nvPr/>
        </p:nvSpPr>
        <p:spPr>
          <a:xfrm>
            <a:off x="1043608" y="2492896"/>
            <a:ext cx="3312368" cy="1697901"/>
          </a:xfrm>
          <a:prstGeom prst="rect">
            <a:avLst/>
          </a:prstGeom>
        </p:spPr>
        <p:txBody>
          <a:bodyPr wrap="square">
            <a:spAutoFit/>
          </a:bodyPr>
          <a:lstStyle/>
          <a:p>
            <a:pPr>
              <a:lnSpc>
                <a:spcPct val="150000"/>
              </a:lnSpc>
            </a:pPr>
            <a:r>
              <a:rPr lang="el-GR" dirty="0" smtClean="0"/>
              <a:t>Για να μελετήσουμε πλήρως ένα φαινόμενο, πραγματοποιούμε μετρήσεις φυσικών μεγεθών</a:t>
            </a:r>
            <a:r>
              <a:rPr lang="en-US" dirty="0" smtClean="0"/>
              <a:t>.</a:t>
            </a:r>
            <a:endParaRPr lang="el-GR" dirty="0"/>
          </a:p>
        </p:txBody>
      </p:sp>
      <p:sp>
        <p:nvSpPr>
          <p:cNvPr id="22" name="21 - Ορθογώνιο"/>
          <p:cNvSpPr/>
          <p:nvPr/>
        </p:nvSpPr>
        <p:spPr>
          <a:xfrm>
            <a:off x="5364088" y="2420888"/>
            <a:ext cx="3384376" cy="1754326"/>
          </a:xfrm>
          <a:prstGeom prst="rect">
            <a:avLst/>
          </a:prstGeom>
        </p:spPr>
        <p:txBody>
          <a:bodyPr wrap="square">
            <a:spAutoFit/>
          </a:bodyPr>
          <a:lstStyle/>
          <a:p>
            <a:pPr>
              <a:lnSpc>
                <a:spcPct val="150000"/>
              </a:lnSpc>
            </a:pPr>
            <a:r>
              <a:rPr lang="el-GR" b="1" dirty="0" smtClean="0"/>
              <a:t>Μέτρηση</a:t>
            </a:r>
            <a:r>
              <a:rPr lang="el-GR" dirty="0" smtClean="0"/>
              <a:t> λέγεται η σύγκριση ενός φυσικού μεγέθους με ένα άλλο ομοειδές που λαμβάνεται ως </a:t>
            </a:r>
            <a:r>
              <a:rPr lang="el-GR" b="1" dirty="0" smtClean="0"/>
              <a:t>μονάδα</a:t>
            </a:r>
            <a:r>
              <a:rPr lang="en-US" dirty="0" smtClean="0"/>
              <a:t>.</a:t>
            </a:r>
            <a:endParaRPr lang="el-G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14020"/>
                                        </p:tgtEl>
                                        <p:attrNameLst>
                                          <p:attrName>style.visibility</p:attrName>
                                        </p:attrNameLst>
                                      </p:cBhvr>
                                      <p:to>
                                        <p:strVal val="visible"/>
                                      </p:to>
                                    </p:set>
                                    <p:anim calcmode="lin" valueType="num">
                                      <p:cBhvr additive="base">
                                        <p:cTn id="7" dur="1000" fill="hold"/>
                                        <p:tgtEl>
                                          <p:spTgt spid="214020"/>
                                        </p:tgtEl>
                                        <p:attrNameLst>
                                          <p:attrName>ppt_x</p:attrName>
                                        </p:attrNameLst>
                                      </p:cBhvr>
                                      <p:tavLst>
                                        <p:tav tm="0">
                                          <p:val>
                                            <p:strVal val="#ppt_x"/>
                                          </p:val>
                                        </p:tav>
                                        <p:tav tm="100000">
                                          <p:val>
                                            <p:strVal val="#ppt_x"/>
                                          </p:val>
                                        </p:tav>
                                      </p:tavLst>
                                    </p:anim>
                                    <p:anim calcmode="lin" valueType="num">
                                      <p:cBhvr additive="base">
                                        <p:cTn id="8" dur="1000" fill="hold"/>
                                        <p:tgtEl>
                                          <p:spTgt spid="214020"/>
                                        </p:tgtEl>
                                        <p:attrNameLst>
                                          <p:attrName>ppt_y</p:attrName>
                                        </p:attrNameLst>
                                      </p:cBhvr>
                                      <p:tavLst>
                                        <p:tav tm="0">
                                          <p:val>
                                            <p:strVal val="1+#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0-#ppt_w/2"/>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43"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
                                        <p:tgtEl>
                                          <p:spTgt spid="13"/>
                                        </p:tgtEl>
                                      </p:cBhvr>
                                    </p:animEffect>
                                    <p:anim calcmode="lin" valueType="num">
                                      <p:cBhvr>
                                        <p:cTn id="16" dur="400" fill="hold"/>
                                        <p:tgtEl>
                                          <p:spTgt spid="13"/>
                                        </p:tgtEl>
                                        <p:attrNameLst>
                                          <p:attrName>ppt_x</p:attrName>
                                        </p:attrNameLst>
                                      </p:cBhvr>
                                      <p:tavLst>
                                        <p:tav tm="0">
                                          <p:val>
                                            <p:strVal val="#ppt_x"/>
                                          </p:val>
                                        </p:tav>
                                        <p:tav tm="100000">
                                          <p:val>
                                            <p:strVal val="#ppt_x"/>
                                          </p:val>
                                        </p:tav>
                                      </p:tavLst>
                                    </p:anim>
                                    <p:anim calcmode="lin" valueType="num">
                                      <p:cBhvr>
                                        <p:cTn id="17" dur="400" fill="hold"/>
                                        <p:tgtEl>
                                          <p:spTgt spid="13"/>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
                                        <p:tgtEl>
                                          <p:spTgt spid="16"/>
                                        </p:tgtEl>
                                      </p:cBhvr>
                                    </p:animEffect>
                                    <p:anim calcmode="lin" valueType="num">
                                      <p:cBhvr>
                                        <p:cTn id="25" dur="400" fill="hold"/>
                                        <p:tgtEl>
                                          <p:spTgt spid="16"/>
                                        </p:tgtEl>
                                        <p:attrNameLst>
                                          <p:attrName>ppt_x</p:attrName>
                                        </p:attrNameLst>
                                      </p:cBhvr>
                                      <p:tavLst>
                                        <p:tav tm="0">
                                          <p:val>
                                            <p:strVal val="#ppt_x"/>
                                          </p:val>
                                        </p:tav>
                                        <p:tav tm="100000">
                                          <p:val>
                                            <p:strVal val="#ppt_x"/>
                                          </p:val>
                                        </p:tav>
                                      </p:tavLst>
                                    </p:anim>
                                    <p:anim calcmode="lin" valueType="num">
                                      <p:cBhvr>
                                        <p:cTn id="26" dur="400" fill="hold"/>
                                        <p:tgtEl>
                                          <p:spTgt spid="16"/>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9" presetID="8" presetClass="exit" presetSubtype="16" fill="hold" grpId="1" nodeType="withEffect">
                                  <p:stCondLst>
                                    <p:cond delay="0"/>
                                  </p:stCondLst>
                                  <p:childTnLst>
                                    <p:animEffect transition="out" filter="diamond(in)">
                                      <p:cBhvr>
                                        <p:cTn id="30" dur="1000"/>
                                        <p:tgtEl>
                                          <p:spTgt spid="13"/>
                                        </p:tgtEl>
                                      </p:cBhvr>
                                    </p:animEffect>
                                    <p:set>
                                      <p:cBhvr>
                                        <p:cTn id="31" dur="1" fill="hold">
                                          <p:stCondLst>
                                            <p:cond delay="999"/>
                                          </p:stCondLst>
                                        </p:cTn>
                                        <p:tgtEl>
                                          <p:spTgt spid="13"/>
                                        </p:tgtEl>
                                        <p:attrNameLst>
                                          <p:attrName>style.visibility</p:attrName>
                                        </p:attrNameLst>
                                      </p:cBhvr>
                                      <p:to>
                                        <p:strVal val="hidden"/>
                                      </p:to>
                                    </p:set>
                                  </p:childTnLst>
                                </p:cTn>
                              </p:par>
                              <p:par>
                                <p:cTn id="32" presetID="43"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
                                        <p:tgtEl>
                                          <p:spTgt spid="17"/>
                                        </p:tgtEl>
                                      </p:cBhvr>
                                    </p:animEffect>
                                    <p:anim calcmode="lin" valueType="num">
                                      <p:cBhvr>
                                        <p:cTn id="35" dur="400" fill="hold"/>
                                        <p:tgtEl>
                                          <p:spTgt spid="17"/>
                                        </p:tgtEl>
                                        <p:attrNameLst>
                                          <p:attrName>ppt_x</p:attrName>
                                        </p:attrNameLst>
                                      </p:cBhvr>
                                      <p:tavLst>
                                        <p:tav tm="0">
                                          <p:val>
                                            <p:strVal val="#ppt_x"/>
                                          </p:val>
                                        </p:tav>
                                        <p:tav tm="100000">
                                          <p:val>
                                            <p:strVal val="#ppt_x"/>
                                          </p:val>
                                        </p:tav>
                                      </p:tavLst>
                                    </p:anim>
                                    <p:anim calcmode="lin" valueType="num">
                                      <p:cBhvr>
                                        <p:cTn id="36" dur="400" fill="hold"/>
                                        <p:tgtEl>
                                          <p:spTgt spid="17"/>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9" presetID="25"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11"/>
                                        </p:tgtEl>
                                      </p:cBhvr>
                                    </p:animEffect>
                                  </p:childTnLst>
                                </p:cTn>
                              </p:par>
                              <p:par>
                                <p:cTn id="49" presetID="8" presetClass="entr" presetSubtype="32"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diamond(out)">
                                      <p:cBhvr>
                                        <p:cTn id="5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animBg="1"/>
      <p:bldP spid="13" grpId="0"/>
      <p:bldP spid="13" grpId="1"/>
      <p:bldP spid="16" grpId="0" animBg="1"/>
      <p:bldP spid="17" grpId="0" animBg="1"/>
      <p:bldP spid="10" grpId="0" animBg="1"/>
      <p:bldP spid="11"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0" name="Text Box 4"/>
          <p:cNvSpPr txBox="1">
            <a:spLocks noChangeArrowheads="1"/>
          </p:cNvSpPr>
          <p:nvPr/>
        </p:nvSpPr>
        <p:spPr bwMode="auto">
          <a:xfrm>
            <a:off x="1115616" y="1412776"/>
            <a:ext cx="7200800" cy="523220"/>
          </a:xfrm>
          <a:prstGeom prst="rect">
            <a:avLst/>
          </a:prstGeom>
          <a:blipFill rotWithShape="0">
            <a:blip r:embed="rId2" cstate="print">
              <a:duotone>
                <a:schemeClr val="bg2">
                  <a:shade val="9000"/>
                  <a:satMod val="300000"/>
                </a:schemeClr>
                <a:schemeClr val="bg2">
                  <a:tint val="90000"/>
                  <a:satMod val="225000"/>
                </a:schemeClr>
              </a:duotone>
            </a:blip>
            <a:tile tx="-1187624" ty="-1412776" sx="90000" sy="90000" flip="xy" algn="tl"/>
          </a:blipFill>
          <a:ln w="9525">
            <a:noFill/>
            <a:miter lim="800000"/>
            <a:headEnd/>
            <a:tailEnd/>
          </a:ln>
          <a:effectLst>
            <a:outerShdw blurRad="152400" dist="317500" dir="5400000" sx="90000" sy="-19000" rotWithShape="0">
              <a:prstClr val="black">
                <a:alpha val="15000"/>
              </a:prstClr>
            </a:outerShdw>
          </a:effectLst>
          <a:scene3d>
            <a:camera prst="orthographicFront"/>
            <a:lightRig rig="threePt" dir="t"/>
          </a:scene3d>
          <a:sp3d>
            <a:bevelB prst="convex"/>
          </a:sp3d>
        </p:spPr>
        <p:txBody>
          <a:bodyPr wrap="square">
            <a:spAutoFit/>
          </a:bodyPr>
          <a:lstStyle/>
          <a:p>
            <a:pPr algn="ctr"/>
            <a:r>
              <a:rPr lang="el-GR" sz="2800" dirty="0" smtClean="0">
                <a:effectLst>
                  <a:outerShdw blurRad="38100" dist="38100" dir="2700000" algn="tl">
                    <a:srgbClr val="000000">
                      <a:alpha val="43137"/>
                    </a:srgbClr>
                  </a:outerShdw>
                </a:effectLst>
              </a:rPr>
              <a:t>θεμελιώδη μεγέθη</a:t>
            </a:r>
            <a:endParaRPr lang="el-GR" sz="2800" dirty="0">
              <a:effectLst>
                <a:outerShdw blurRad="38100" dist="38100" dir="2700000" algn="tl">
                  <a:srgbClr val="000000">
                    <a:alpha val="43137"/>
                  </a:srgbClr>
                </a:outerShdw>
              </a:effectLst>
            </a:endParaRPr>
          </a:p>
        </p:txBody>
      </p:sp>
      <p:sp>
        <p:nvSpPr>
          <p:cNvPr id="13" name="12 - Ορθογώνιο"/>
          <p:cNvSpPr/>
          <p:nvPr/>
        </p:nvSpPr>
        <p:spPr>
          <a:xfrm>
            <a:off x="899592" y="3573016"/>
            <a:ext cx="1296144" cy="369332"/>
          </a:xfrm>
          <a:prstGeom prst="rect">
            <a:avLst/>
          </a:prstGeom>
        </p:spPr>
        <p:txBody>
          <a:bodyPr wrap="square">
            <a:spAutoFit/>
          </a:bodyPr>
          <a:lstStyle/>
          <a:p>
            <a:r>
              <a:rPr lang="el-GR" dirty="0" smtClean="0"/>
              <a:t>Το μήκος</a:t>
            </a:r>
            <a:endParaRPr lang="el-GR" dirty="0"/>
          </a:p>
        </p:txBody>
      </p:sp>
      <p:sp>
        <p:nvSpPr>
          <p:cNvPr id="15" name="14 - Ορθογώνιο"/>
          <p:cNvSpPr/>
          <p:nvPr/>
        </p:nvSpPr>
        <p:spPr>
          <a:xfrm>
            <a:off x="1259632" y="3933056"/>
            <a:ext cx="1224136" cy="369332"/>
          </a:xfrm>
          <a:prstGeom prst="rect">
            <a:avLst/>
          </a:prstGeom>
        </p:spPr>
        <p:txBody>
          <a:bodyPr wrap="square">
            <a:spAutoFit/>
          </a:bodyPr>
          <a:lstStyle/>
          <a:p>
            <a:r>
              <a:rPr lang="el-GR" dirty="0" smtClean="0"/>
              <a:t>Ο χρόνος</a:t>
            </a:r>
            <a:endParaRPr lang="el-GR" dirty="0"/>
          </a:p>
        </p:txBody>
      </p:sp>
      <p:sp>
        <p:nvSpPr>
          <p:cNvPr id="10" name="Line 16"/>
          <p:cNvSpPr>
            <a:spLocks noChangeShapeType="1"/>
          </p:cNvSpPr>
          <p:nvPr/>
        </p:nvSpPr>
        <p:spPr bwMode="auto">
          <a:xfrm>
            <a:off x="4572000" y="1988840"/>
            <a:ext cx="0" cy="432048"/>
          </a:xfrm>
          <a:prstGeom prst="line">
            <a:avLst/>
          </a:prstGeom>
          <a:noFill/>
          <a:ln w="38100">
            <a:solidFill>
              <a:schemeClr val="tx1"/>
            </a:solidFill>
            <a:round/>
            <a:headEnd/>
            <a:tailEnd type="triangle" w="med" len="med"/>
          </a:ln>
        </p:spPr>
        <p:txBody>
          <a:bodyPr/>
          <a:lstStyle/>
          <a:p>
            <a:endParaRPr lang="el-GR"/>
          </a:p>
        </p:txBody>
      </p:sp>
      <p:sp>
        <p:nvSpPr>
          <p:cNvPr id="11" name="10 - Ορθογώνιο"/>
          <p:cNvSpPr/>
          <p:nvPr/>
        </p:nvSpPr>
        <p:spPr>
          <a:xfrm>
            <a:off x="1187624" y="2492896"/>
            <a:ext cx="6984776" cy="646331"/>
          </a:xfrm>
          <a:prstGeom prst="rect">
            <a:avLst/>
          </a:prstGeom>
        </p:spPr>
        <p:txBody>
          <a:bodyPr wrap="square">
            <a:spAutoFit/>
          </a:bodyPr>
          <a:lstStyle/>
          <a:p>
            <a:r>
              <a:rPr lang="el-GR" dirty="0" smtClean="0"/>
              <a:t>Τα φυσικά μεγέθη που προκύπτουν άμεσα από τη διαίσθησή μας. Δεν ορίζονται με τη βοήθεια άλλων μεγεθών. </a:t>
            </a:r>
            <a:endParaRPr lang="el-GR" dirty="0"/>
          </a:p>
        </p:txBody>
      </p:sp>
      <p:sp>
        <p:nvSpPr>
          <p:cNvPr id="18" name="17 - Ορθογώνιο"/>
          <p:cNvSpPr/>
          <p:nvPr/>
        </p:nvSpPr>
        <p:spPr>
          <a:xfrm>
            <a:off x="4139952" y="3140968"/>
            <a:ext cx="944489" cy="369332"/>
          </a:xfrm>
          <a:prstGeom prst="rect">
            <a:avLst/>
          </a:prstGeom>
        </p:spPr>
        <p:txBody>
          <a:bodyPr wrap="none">
            <a:spAutoFit/>
          </a:bodyPr>
          <a:lstStyle/>
          <a:p>
            <a:r>
              <a:rPr lang="el-GR" b="1" dirty="0" smtClean="0"/>
              <a:t>είναι</a:t>
            </a:r>
            <a:r>
              <a:rPr lang="el-GR" dirty="0" smtClean="0"/>
              <a:t> </a:t>
            </a:r>
            <a:r>
              <a:rPr lang="el-GR" b="1" dirty="0" smtClean="0"/>
              <a:t>: </a:t>
            </a:r>
          </a:p>
        </p:txBody>
      </p:sp>
      <p:sp>
        <p:nvSpPr>
          <p:cNvPr id="21" name="20 - Ορθογώνιο"/>
          <p:cNvSpPr/>
          <p:nvPr/>
        </p:nvSpPr>
        <p:spPr>
          <a:xfrm>
            <a:off x="1619672" y="4365104"/>
            <a:ext cx="936104" cy="369332"/>
          </a:xfrm>
          <a:prstGeom prst="rect">
            <a:avLst/>
          </a:prstGeom>
        </p:spPr>
        <p:txBody>
          <a:bodyPr wrap="square">
            <a:spAutoFit/>
          </a:bodyPr>
          <a:lstStyle/>
          <a:p>
            <a:r>
              <a:rPr lang="el-GR" dirty="0" smtClean="0"/>
              <a:t>Η μάζα</a:t>
            </a:r>
            <a:endParaRPr lang="el-GR" dirty="0"/>
          </a:p>
        </p:txBody>
      </p:sp>
      <p:sp>
        <p:nvSpPr>
          <p:cNvPr id="20" name="19 - Ορθογώνιο"/>
          <p:cNvSpPr/>
          <p:nvPr/>
        </p:nvSpPr>
        <p:spPr>
          <a:xfrm>
            <a:off x="1979712" y="4797152"/>
            <a:ext cx="1872208" cy="369332"/>
          </a:xfrm>
          <a:prstGeom prst="rect">
            <a:avLst/>
          </a:prstGeom>
        </p:spPr>
        <p:txBody>
          <a:bodyPr wrap="square">
            <a:spAutoFit/>
          </a:bodyPr>
          <a:lstStyle/>
          <a:p>
            <a:r>
              <a:rPr lang="el-GR" dirty="0" smtClean="0"/>
              <a:t>Η θερμοκρασία</a:t>
            </a:r>
            <a:endParaRPr lang="el-GR" dirty="0"/>
          </a:p>
        </p:txBody>
      </p:sp>
      <p:sp>
        <p:nvSpPr>
          <p:cNvPr id="14" name="Rectangle 2"/>
          <p:cNvSpPr>
            <a:spLocks noGrp="1" noChangeArrowheads="1"/>
          </p:cNvSpPr>
          <p:nvPr>
            <p:ph type="title"/>
          </p:nvPr>
        </p:nvSpPr>
        <p:spPr>
          <a:xfrm>
            <a:off x="1043608" y="332656"/>
            <a:ext cx="5328592" cy="838200"/>
          </a:xfrm>
        </p:spPr>
        <p:txBody>
          <a:bodyPr/>
          <a:lstStyle/>
          <a:p>
            <a:pPr eaLnBrk="1" fontAlgn="auto" hangingPunct="1">
              <a:spcAft>
                <a:spcPts val="0"/>
              </a:spcAft>
              <a:defRPr/>
            </a:pPr>
            <a:r>
              <a:rPr lang="el-GR" b="1" dirty="0" smtClean="0"/>
              <a:t>Διάγραμμα εννοιών</a:t>
            </a:r>
            <a:endParaRPr lang="el-GR" b="1" dirty="0"/>
          </a:p>
        </p:txBody>
      </p:sp>
      <p:sp>
        <p:nvSpPr>
          <p:cNvPr id="17" name="16 - Ορθογώνιο"/>
          <p:cNvSpPr/>
          <p:nvPr/>
        </p:nvSpPr>
        <p:spPr>
          <a:xfrm>
            <a:off x="2843808" y="5229200"/>
            <a:ext cx="3400290" cy="369332"/>
          </a:xfrm>
          <a:prstGeom prst="rect">
            <a:avLst/>
          </a:prstGeom>
        </p:spPr>
        <p:txBody>
          <a:bodyPr wrap="none">
            <a:spAutoFit/>
          </a:bodyPr>
          <a:lstStyle/>
          <a:p>
            <a:pPr marL="50800">
              <a:spcAft>
                <a:spcPts val="0"/>
              </a:spcAft>
            </a:pPr>
            <a:r>
              <a:rPr lang="el-GR" dirty="0" smtClean="0"/>
              <a:t>Η ένταση ηλεκτρικού ρεύματος</a:t>
            </a:r>
            <a:endParaRPr lang="el-GR" dirty="0">
              <a:solidFill>
                <a:srgbClr val="000000"/>
              </a:solidFill>
              <a:latin typeface="Microsoft JhengHei"/>
              <a:ea typeface="PMingLiU"/>
              <a:cs typeface="Microsoft JhengHei"/>
            </a:endParaRPr>
          </a:p>
        </p:txBody>
      </p:sp>
      <p:sp>
        <p:nvSpPr>
          <p:cNvPr id="19" name="18 - Ορθογώνιο"/>
          <p:cNvSpPr/>
          <p:nvPr/>
        </p:nvSpPr>
        <p:spPr>
          <a:xfrm>
            <a:off x="5436096" y="4797152"/>
            <a:ext cx="2549096" cy="369332"/>
          </a:xfrm>
          <a:prstGeom prst="rect">
            <a:avLst/>
          </a:prstGeom>
        </p:spPr>
        <p:txBody>
          <a:bodyPr wrap="none">
            <a:spAutoFit/>
          </a:bodyPr>
          <a:lstStyle/>
          <a:p>
            <a:pPr marL="50800">
              <a:spcAft>
                <a:spcPts val="0"/>
              </a:spcAft>
            </a:pPr>
            <a:r>
              <a:rPr lang="el-GR" dirty="0" smtClean="0"/>
              <a:t>Η ένταση ακτινοβολίας</a:t>
            </a:r>
            <a:endParaRPr lang="el-GR" dirty="0">
              <a:solidFill>
                <a:srgbClr val="000000"/>
              </a:solidFill>
              <a:latin typeface="Microsoft JhengHei"/>
              <a:ea typeface="PMingLiU"/>
              <a:cs typeface="Microsoft JhengHei"/>
            </a:endParaRPr>
          </a:p>
        </p:txBody>
      </p:sp>
      <p:sp>
        <p:nvSpPr>
          <p:cNvPr id="22" name="21 - Ορθογώνιο"/>
          <p:cNvSpPr/>
          <p:nvPr/>
        </p:nvSpPr>
        <p:spPr>
          <a:xfrm>
            <a:off x="6516216" y="4365104"/>
            <a:ext cx="1992853" cy="369332"/>
          </a:xfrm>
          <a:prstGeom prst="rect">
            <a:avLst/>
          </a:prstGeom>
        </p:spPr>
        <p:txBody>
          <a:bodyPr wrap="none">
            <a:spAutoFit/>
          </a:bodyPr>
          <a:lstStyle/>
          <a:p>
            <a:pPr marL="50800">
              <a:spcAft>
                <a:spcPts val="0"/>
              </a:spcAft>
            </a:pPr>
            <a:r>
              <a:rPr lang="el-GR" dirty="0" smtClean="0"/>
              <a:t>Η ποσότητα ύλης</a:t>
            </a:r>
            <a:endParaRPr lang="el-GR" dirty="0">
              <a:solidFill>
                <a:srgbClr val="000000"/>
              </a:solidFill>
              <a:latin typeface="Microsoft JhengHei"/>
              <a:ea typeface="PMingLiU"/>
              <a:cs typeface="Microsoft JhengHei"/>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par>
                                <p:cTn id="9" presetID="25"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4" dur="1000" fill="hold"/>
                                        <p:tgtEl>
                                          <p:spTgt spid="11"/>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from="(-#ppt_w/2)" to="(#ppt_x)" calcmode="lin" valueType="num">
                                      <p:cBhvr>
                                        <p:cTn id="23" dur="1200" fill="hold">
                                          <p:stCondLst>
                                            <p:cond delay="0"/>
                                          </p:stCondLst>
                                        </p:cTn>
                                        <p:tgtEl>
                                          <p:spTgt spid="18"/>
                                        </p:tgtEl>
                                        <p:attrNameLst>
                                          <p:attrName>ppt_x</p:attrName>
                                        </p:attrNameLst>
                                      </p:cBhvr>
                                    </p:anim>
                                    <p:anim from="0" to="-1.0" calcmode="lin" valueType="num">
                                      <p:cBhvr>
                                        <p:cTn id="24" dur="400" decel="50000" autoRev="1" fill="hold">
                                          <p:stCondLst>
                                            <p:cond delay="1200"/>
                                          </p:stCondLst>
                                        </p:cTn>
                                        <p:tgtEl>
                                          <p:spTgt spid="18"/>
                                        </p:tgtEl>
                                        <p:attrNameLst>
                                          <p:attrName>xshear</p:attrName>
                                        </p:attrNameLst>
                                      </p:cBhvr>
                                    </p:anim>
                                    <p:animScale>
                                      <p:cBhvr>
                                        <p:cTn id="25" dur="400" decel="100000" autoRev="1" fill="hold">
                                          <p:stCondLst>
                                            <p:cond delay="1200"/>
                                          </p:stCondLst>
                                        </p:cTn>
                                        <p:tgtEl>
                                          <p:spTgt spid="18"/>
                                        </p:tgtEl>
                                      </p:cBhvr>
                                      <p:from x="100000" y="100000"/>
                                      <p:to x="80000" y="100000"/>
                                    </p:animScale>
                                    <p:anim by="(#ppt_h/3+#ppt_w*0.1)" calcmode="lin" valueType="num">
                                      <p:cBhvr additive="sum">
                                        <p:cTn id="26" dur="400" decel="100000" autoRev="1" fill="hold">
                                          <p:stCondLst>
                                            <p:cond delay="1200"/>
                                          </p:stCondLst>
                                        </p:cTn>
                                        <p:tgtEl>
                                          <p:spTgt spid="18"/>
                                        </p:tgtEl>
                                        <p:attrNameLst>
                                          <p:attrName>ppt_x</p:attrName>
                                        </p:attrNameLst>
                                      </p:cBhvr>
                                    </p:anim>
                                  </p:childTnLst>
                                </p:cTn>
                              </p:par>
                            </p:childTnLst>
                          </p:cTn>
                        </p:par>
                        <p:par>
                          <p:cTn id="27" fill="hold">
                            <p:stCondLst>
                              <p:cond delay="2000"/>
                            </p:stCondLst>
                            <p:childTnLst>
                              <p:par>
                                <p:cTn id="28" presetID="34" presetClass="entr" presetSubtype="0"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from="(-#ppt_w/2)" to="(#ppt_x)" calcmode="lin" valueType="num">
                                      <p:cBhvr>
                                        <p:cTn id="30" dur="600" fill="hold">
                                          <p:stCondLst>
                                            <p:cond delay="0"/>
                                          </p:stCondLst>
                                        </p:cTn>
                                        <p:tgtEl>
                                          <p:spTgt spid="13"/>
                                        </p:tgtEl>
                                        <p:attrNameLst>
                                          <p:attrName>ppt_x</p:attrName>
                                        </p:attrNameLst>
                                      </p:cBhvr>
                                    </p:anim>
                                    <p:anim from="0" to="-1.0" calcmode="lin" valueType="num">
                                      <p:cBhvr>
                                        <p:cTn id="31" dur="200" decel="50000" autoRev="1" fill="hold">
                                          <p:stCondLst>
                                            <p:cond delay="600"/>
                                          </p:stCondLst>
                                        </p:cTn>
                                        <p:tgtEl>
                                          <p:spTgt spid="13"/>
                                        </p:tgtEl>
                                        <p:attrNameLst>
                                          <p:attrName>xshear</p:attrName>
                                        </p:attrNameLst>
                                      </p:cBhvr>
                                    </p:anim>
                                    <p:animScale>
                                      <p:cBhvr>
                                        <p:cTn id="32" dur="200" decel="100000" autoRev="1" fill="hold">
                                          <p:stCondLst>
                                            <p:cond delay="600"/>
                                          </p:stCondLst>
                                        </p:cTn>
                                        <p:tgtEl>
                                          <p:spTgt spid="13"/>
                                        </p:tgtEl>
                                      </p:cBhvr>
                                      <p:from x="100000" y="100000"/>
                                      <p:to x="80000" y="100000"/>
                                    </p:animScale>
                                    <p:anim by="(#ppt_h/3+#ppt_w*0.1)" calcmode="lin" valueType="num">
                                      <p:cBhvr additive="sum">
                                        <p:cTn id="33" dur="200" decel="100000" autoRev="1" fill="hold">
                                          <p:stCondLst>
                                            <p:cond delay="600"/>
                                          </p:stCondLst>
                                        </p:cTn>
                                        <p:tgtEl>
                                          <p:spTgt spid="13"/>
                                        </p:tgtEl>
                                        <p:attrNameLst>
                                          <p:attrName>ppt_x</p:attrName>
                                        </p:attrNameLst>
                                      </p:cBhvr>
                                    </p:anim>
                                  </p:childTnLst>
                                </p:cTn>
                              </p:par>
                            </p:childTnLst>
                          </p:cTn>
                        </p:par>
                        <p:par>
                          <p:cTn id="34" fill="hold">
                            <p:stCondLst>
                              <p:cond delay="3000"/>
                            </p:stCondLst>
                            <p:childTnLst>
                              <p:par>
                                <p:cTn id="35" presetID="34"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from="(-#ppt_w/2)" to="(#ppt_x)" calcmode="lin" valueType="num">
                                      <p:cBhvr>
                                        <p:cTn id="37" dur="600" fill="hold">
                                          <p:stCondLst>
                                            <p:cond delay="0"/>
                                          </p:stCondLst>
                                        </p:cTn>
                                        <p:tgtEl>
                                          <p:spTgt spid="15"/>
                                        </p:tgtEl>
                                        <p:attrNameLst>
                                          <p:attrName>ppt_x</p:attrName>
                                        </p:attrNameLst>
                                      </p:cBhvr>
                                    </p:anim>
                                    <p:anim from="0" to="-1.0" calcmode="lin" valueType="num">
                                      <p:cBhvr>
                                        <p:cTn id="38" dur="200" decel="50000" autoRev="1" fill="hold">
                                          <p:stCondLst>
                                            <p:cond delay="600"/>
                                          </p:stCondLst>
                                        </p:cTn>
                                        <p:tgtEl>
                                          <p:spTgt spid="15"/>
                                        </p:tgtEl>
                                        <p:attrNameLst>
                                          <p:attrName>xshear</p:attrName>
                                        </p:attrNameLst>
                                      </p:cBhvr>
                                    </p:anim>
                                    <p:animScale>
                                      <p:cBhvr>
                                        <p:cTn id="39" dur="200" decel="100000" autoRev="1" fill="hold">
                                          <p:stCondLst>
                                            <p:cond delay="600"/>
                                          </p:stCondLst>
                                        </p:cTn>
                                        <p:tgtEl>
                                          <p:spTgt spid="15"/>
                                        </p:tgtEl>
                                      </p:cBhvr>
                                      <p:from x="100000" y="100000"/>
                                      <p:to x="80000" y="100000"/>
                                    </p:animScale>
                                    <p:anim by="(#ppt_h/3+#ppt_w*0.1)" calcmode="lin" valueType="num">
                                      <p:cBhvr additive="sum">
                                        <p:cTn id="40" dur="200" decel="100000" autoRev="1" fill="hold">
                                          <p:stCondLst>
                                            <p:cond delay="600"/>
                                          </p:stCondLst>
                                        </p:cTn>
                                        <p:tgtEl>
                                          <p:spTgt spid="15"/>
                                        </p:tgtEl>
                                        <p:attrNameLst>
                                          <p:attrName>ppt_x</p:attrName>
                                        </p:attrNameLst>
                                      </p:cBhvr>
                                    </p:anim>
                                  </p:childTnLst>
                                </p:cTn>
                              </p:par>
                            </p:childTnLst>
                          </p:cTn>
                        </p:par>
                        <p:par>
                          <p:cTn id="41" fill="hold">
                            <p:stCondLst>
                              <p:cond delay="4000"/>
                            </p:stCondLst>
                            <p:childTnLst>
                              <p:par>
                                <p:cTn id="42" presetID="34"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 from="(-#ppt_w/2)" to="(#ppt_x)" calcmode="lin" valueType="num">
                                      <p:cBhvr>
                                        <p:cTn id="44" dur="600" fill="hold">
                                          <p:stCondLst>
                                            <p:cond delay="0"/>
                                          </p:stCondLst>
                                        </p:cTn>
                                        <p:tgtEl>
                                          <p:spTgt spid="21"/>
                                        </p:tgtEl>
                                        <p:attrNameLst>
                                          <p:attrName>ppt_x</p:attrName>
                                        </p:attrNameLst>
                                      </p:cBhvr>
                                    </p:anim>
                                    <p:anim from="0" to="-1.0" calcmode="lin" valueType="num">
                                      <p:cBhvr>
                                        <p:cTn id="45" dur="200" decel="50000" autoRev="1" fill="hold">
                                          <p:stCondLst>
                                            <p:cond delay="600"/>
                                          </p:stCondLst>
                                        </p:cTn>
                                        <p:tgtEl>
                                          <p:spTgt spid="21"/>
                                        </p:tgtEl>
                                        <p:attrNameLst>
                                          <p:attrName>xshear</p:attrName>
                                        </p:attrNameLst>
                                      </p:cBhvr>
                                    </p:anim>
                                    <p:animScale>
                                      <p:cBhvr>
                                        <p:cTn id="46" dur="200" decel="100000" autoRev="1" fill="hold">
                                          <p:stCondLst>
                                            <p:cond delay="600"/>
                                          </p:stCondLst>
                                        </p:cTn>
                                        <p:tgtEl>
                                          <p:spTgt spid="21"/>
                                        </p:tgtEl>
                                      </p:cBhvr>
                                      <p:from x="100000" y="100000"/>
                                      <p:to x="80000" y="100000"/>
                                    </p:animScale>
                                    <p:anim by="(#ppt_h/3+#ppt_w*0.1)" calcmode="lin" valueType="num">
                                      <p:cBhvr additive="sum">
                                        <p:cTn id="47" dur="200" decel="100000" autoRev="1" fill="hold">
                                          <p:stCondLst>
                                            <p:cond delay="600"/>
                                          </p:stCondLst>
                                        </p:cTn>
                                        <p:tgtEl>
                                          <p:spTgt spid="21"/>
                                        </p:tgtEl>
                                        <p:attrNameLst>
                                          <p:attrName>ppt_x</p:attrName>
                                        </p:attrNameLst>
                                      </p:cBhvr>
                                    </p:anim>
                                  </p:childTnLst>
                                </p:cTn>
                              </p:par>
                            </p:childTnLst>
                          </p:cTn>
                        </p:par>
                        <p:par>
                          <p:cTn id="48" fill="hold">
                            <p:stCondLst>
                              <p:cond delay="5000"/>
                            </p:stCondLst>
                            <p:childTnLst>
                              <p:par>
                                <p:cTn id="49" presetID="34"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from="(-#ppt_w/2)" to="(#ppt_x)" calcmode="lin" valueType="num">
                                      <p:cBhvr>
                                        <p:cTn id="51" dur="600" fill="hold">
                                          <p:stCondLst>
                                            <p:cond delay="0"/>
                                          </p:stCondLst>
                                        </p:cTn>
                                        <p:tgtEl>
                                          <p:spTgt spid="20"/>
                                        </p:tgtEl>
                                        <p:attrNameLst>
                                          <p:attrName>ppt_x</p:attrName>
                                        </p:attrNameLst>
                                      </p:cBhvr>
                                    </p:anim>
                                    <p:anim from="0" to="-1.0" calcmode="lin" valueType="num">
                                      <p:cBhvr>
                                        <p:cTn id="52" dur="200" decel="50000" autoRev="1" fill="hold">
                                          <p:stCondLst>
                                            <p:cond delay="600"/>
                                          </p:stCondLst>
                                        </p:cTn>
                                        <p:tgtEl>
                                          <p:spTgt spid="20"/>
                                        </p:tgtEl>
                                        <p:attrNameLst>
                                          <p:attrName>xshear</p:attrName>
                                        </p:attrNameLst>
                                      </p:cBhvr>
                                    </p:anim>
                                    <p:animScale>
                                      <p:cBhvr>
                                        <p:cTn id="53" dur="200" decel="100000" autoRev="1" fill="hold">
                                          <p:stCondLst>
                                            <p:cond delay="600"/>
                                          </p:stCondLst>
                                        </p:cTn>
                                        <p:tgtEl>
                                          <p:spTgt spid="20"/>
                                        </p:tgtEl>
                                      </p:cBhvr>
                                      <p:from x="100000" y="100000"/>
                                      <p:to x="80000" y="100000"/>
                                    </p:animScale>
                                    <p:anim by="(#ppt_h/3+#ppt_w*0.1)" calcmode="lin" valueType="num">
                                      <p:cBhvr additive="sum">
                                        <p:cTn id="54" dur="200" decel="100000" autoRev="1" fill="hold">
                                          <p:stCondLst>
                                            <p:cond delay="600"/>
                                          </p:stCondLst>
                                        </p:cTn>
                                        <p:tgtEl>
                                          <p:spTgt spid="20"/>
                                        </p:tgtEl>
                                        <p:attrNameLst>
                                          <p:attrName>ppt_x</p:attrName>
                                        </p:attrNameLst>
                                      </p:cBhvr>
                                    </p:anim>
                                  </p:childTnLst>
                                </p:cTn>
                              </p:par>
                            </p:childTnLst>
                          </p:cTn>
                        </p:par>
                        <p:par>
                          <p:cTn id="55" fill="hold">
                            <p:stCondLst>
                              <p:cond delay="6000"/>
                            </p:stCondLst>
                            <p:childTnLst>
                              <p:par>
                                <p:cTn id="56" presetID="34" presetClass="entr" presetSubtype="0"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from="(-#ppt_w/2)" to="(#ppt_x)" calcmode="lin" valueType="num">
                                      <p:cBhvr>
                                        <p:cTn id="58" dur="600" fill="hold">
                                          <p:stCondLst>
                                            <p:cond delay="0"/>
                                          </p:stCondLst>
                                        </p:cTn>
                                        <p:tgtEl>
                                          <p:spTgt spid="17"/>
                                        </p:tgtEl>
                                        <p:attrNameLst>
                                          <p:attrName>ppt_x</p:attrName>
                                        </p:attrNameLst>
                                      </p:cBhvr>
                                    </p:anim>
                                    <p:anim from="0" to="-1.0" calcmode="lin" valueType="num">
                                      <p:cBhvr>
                                        <p:cTn id="59" dur="200" decel="50000" autoRev="1" fill="hold">
                                          <p:stCondLst>
                                            <p:cond delay="600"/>
                                          </p:stCondLst>
                                        </p:cTn>
                                        <p:tgtEl>
                                          <p:spTgt spid="17"/>
                                        </p:tgtEl>
                                        <p:attrNameLst>
                                          <p:attrName>xshear</p:attrName>
                                        </p:attrNameLst>
                                      </p:cBhvr>
                                    </p:anim>
                                    <p:animScale>
                                      <p:cBhvr>
                                        <p:cTn id="60" dur="200" decel="100000" autoRev="1" fill="hold">
                                          <p:stCondLst>
                                            <p:cond delay="600"/>
                                          </p:stCondLst>
                                        </p:cTn>
                                        <p:tgtEl>
                                          <p:spTgt spid="17"/>
                                        </p:tgtEl>
                                      </p:cBhvr>
                                      <p:from x="100000" y="100000"/>
                                      <p:to x="80000" y="100000"/>
                                    </p:animScale>
                                    <p:anim by="(#ppt_h/3+#ppt_w*0.1)" calcmode="lin" valueType="num">
                                      <p:cBhvr additive="sum">
                                        <p:cTn id="61" dur="200" decel="100000" autoRev="1" fill="hold">
                                          <p:stCondLst>
                                            <p:cond delay="600"/>
                                          </p:stCondLst>
                                        </p:cTn>
                                        <p:tgtEl>
                                          <p:spTgt spid="17"/>
                                        </p:tgtEl>
                                        <p:attrNameLst>
                                          <p:attrName>ppt_x</p:attrName>
                                        </p:attrNameLst>
                                      </p:cBhvr>
                                    </p:anim>
                                  </p:childTnLst>
                                </p:cTn>
                              </p:par>
                            </p:childTnLst>
                          </p:cTn>
                        </p:par>
                        <p:par>
                          <p:cTn id="62" fill="hold">
                            <p:stCondLst>
                              <p:cond delay="7000"/>
                            </p:stCondLst>
                            <p:childTnLst>
                              <p:par>
                                <p:cTn id="63" presetID="34"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 from="(-#ppt_w/2)" to="(#ppt_x)" calcmode="lin" valueType="num">
                                      <p:cBhvr>
                                        <p:cTn id="65" dur="600" fill="hold">
                                          <p:stCondLst>
                                            <p:cond delay="0"/>
                                          </p:stCondLst>
                                        </p:cTn>
                                        <p:tgtEl>
                                          <p:spTgt spid="19"/>
                                        </p:tgtEl>
                                        <p:attrNameLst>
                                          <p:attrName>ppt_x</p:attrName>
                                        </p:attrNameLst>
                                      </p:cBhvr>
                                    </p:anim>
                                    <p:anim from="0" to="-1.0" calcmode="lin" valueType="num">
                                      <p:cBhvr>
                                        <p:cTn id="66" dur="200" decel="50000" autoRev="1" fill="hold">
                                          <p:stCondLst>
                                            <p:cond delay="600"/>
                                          </p:stCondLst>
                                        </p:cTn>
                                        <p:tgtEl>
                                          <p:spTgt spid="19"/>
                                        </p:tgtEl>
                                        <p:attrNameLst>
                                          <p:attrName>xshear</p:attrName>
                                        </p:attrNameLst>
                                      </p:cBhvr>
                                    </p:anim>
                                    <p:animScale>
                                      <p:cBhvr>
                                        <p:cTn id="67" dur="200" decel="100000" autoRev="1" fill="hold">
                                          <p:stCondLst>
                                            <p:cond delay="600"/>
                                          </p:stCondLst>
                                        </p:cTn>
                                        <p:tgtEl>
                                          <p:spTgt spid="19"/>
                                        </p:tgtEl>
                                      </p:cBhvr>
                                      <p:from x="100000" y="100000"/>
                                      <p:to x="80000" y="100000"/>
                                    </p:animScale>
                                    <p:anim by="(#ppt_h/3+#ppt_w*0.1)" calcmode="lin" valueType="num">
                                      <p:cBhvr additive="sum">
                                        <p:cTn id="68" dur="200" decel="100000" autoRev="1" fill="hold">
                                          <p:stCondLst>
                                            <p:cond delay="600"/>
                                          </p:stCondLst>
                                        </p:cTn>
                                        <p:tgtEl>
                                          <p:spTgt spid="19"/>
                                        </p:tgtEl>
                                        <p:attrNameLst>
                                          <p:attrName>ppt_x</p:attrName>
                                        </p:attrNameLst>
                                      </p:cBhvr>
                                    </p:anim>
                                  </p:childTnLst>
                                </p:cTn>
                              </p:par>
                            </p:childTnLst>
                          </p:cTn>
                        </p:par>
                        <p:par>
                          <p:cTn id="69" fill="hold">
                            <p:stCondLst>
                              <p:cond delay="8000"/>
                            </p:stCondLst>
                            <p:childTnLst>
                              <p:par>
                                <p:cTn id="70" presetID="34" presetClass="entr" presetSubtype="0"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 from="(-#ppt_w/2)" to="(#ppt_x)" calcmode="lin" valueType="num">
                                      <p:cBhvr>
                                        <p:cTn id="72" dur="600" fill="hold">
                                          <p:stCondLst>
                                            <p:cond delay="0"/>
                                          </p:stCondLst>
                                        </p:cTn>
                                        <p:tgtEl>
                                          <p:spTgt spid="22"/>
                                        </p:tgtEl>
                                        <p:attrNameLst>
                                          <p:attrName>ppt_x</p:attrName>
                                        </p:attrNameLst>
                                      </p:cBhvr>
                                    </p:anim>
                                    <p:anim from="0" to="-1.0" calcmode="lin" valueType="num">
                                      <p:cBhvr>
                                        <p:cTn id="73" dur="200" decel="50000" autoRev="1" fill="hold">
                                          <p:stCondLst>
                                            <p:cond delay="600"/>
                                          </p:stCondLst>
                                        </p:cTn>
                                        <p:tgtEl>
                                          <p:spTgt spid="22"/>
                                        </p:tgtEl>
                                        <p:attrNameLst>
                                          <p:attrName>xshear</p:attrName>
                                        </p:attrNameLst>
                                      </p:cBhvr>
                                    </p:anim>
                                    <p:animScale>
                                      <p:cBhvr>
                                        <p:cTn id="74" dur="200" decel="100000" autoRev="1" fill="hold">
                                          <p:stCondLst>
                                            <p:cond delay="600"/>
                                          </p:stCondLst>
                                        </p:cTn>
                                        <p:tgtEl>
                                          <p:spTgt spid="22"/>
                                        </p:tgtEl>
                                      </p:cBhvr>
                                      <p:from x="100000" y="100000"/>
                                      <p:to x="80000" y="100000"/>
                                    </p:animScale>
                                    <p:anim by="(#ppt_h/3+#ppt_w*0.1)" calcmode="lin" valueType="num">
                                      <p:cBhvr additive="sum">
                                        <p:cTn id="75" dur="200" decel="100000" autoRev="1" fill="hold">
                                          <p:stCondLst>
                                            <p:cond delay="600"/>
                                          </p:stCondLst>
                                        </p:cTn>
                                        <p:tgtEl>
                                          <p:spTgt spid="2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0" grpId="0" animBg="1"/>
      <p:bldP spid="11" grpId="0"/>
      <p:bldP spid="18" grpId="0"/>
      <p:bldP spid="21" grpId="0"/>
      <p:bldP spid="20" grpId="0"/>
      <p:bldP spid="17" grpId="0"/>
      <p:bldP spid="19"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4020" name="Text Box 4"/>
          <p:cNvSpPr txBox="1">
            <a:spLocks noChangeArrowheads="1"/>
          </p:cNvSpPr>
          <p:nvPr/>
        </p:nvSpPr>
        <p:spPr bwMode="auto">
          <a:xfrm>
            <a:off x="1115616" y="1412776"/>
            <a:ext cx="7200800" cy="523220"/>
          </a:xfrm>
          <a:prstGeom prst="rect">
            <a:avLst/>
          </a:prstGeom>
          <a:blipFill rotWithShape="0">
            <a:blip r:embed="rId3" cstate="print">
              <a:duotone>
                <a:schemeClr val="bg2">
                  <a:shade val="9000"/>
                  <a:satMod val="300000"/>
                </a:schemeClr>
                <a:schemeClr val="bg2">
                  <a:tint val="90000"/>
                  <a:satMod val="225000"/>
                </a:schemeClr>
              </a:duotone>
            </a:blip>
            <a:tile tx="-1187624" ty="-1412776" sx="90000" sy="90000" flip="xy" algn="tl"/>
          </a:blipFill>
          <a:ln w="9525">
            <a:noFill/>
            <a:miter lim="800000"/>
            <a:headEnd/>
            <a:tailEnd/>
          </a:ln>
          <a:effectLst>
            <a:outerShdw blurRad="152400" dist="317500" dir="5400000" sx="90000" sy="-19000" rotWithShape="0">
              <a:prstClr val="black">
                <a:alpha val="15000"/>
              </a:prstClr>
            </a:outerShdw>
          </a:effectLst>
          <a:scene3d>
            <a:camera prst="orthographicFront"/>
            <a:lightRig rig="threePt" dir="t"/>
          </a:scene3d>
          <a:sp3d>
            <a:bevelB prst="convex"/>
          </a:sp3d>
        </p:spPr>
        <p:txBody>
          <a:bodyPr wrap="square">
            <a:spAutoFit/>
          </a:bodyPr>
          <a:lstStyle/>
          <a:p>
            <a:pPr algn="ctr"/>
            <a:r>
              <a:rPr lang="el-GR" sz="2800" dirty="0" smtClean="0">
                <a:effectLst>
                  <a:outerShdw blurRad="38100" dist="38100" dir="2700000" algn="tl">
                    <a:srgbClr val="000000">
                      <a:alpha val="43137"/>
                    </a:srgbClr>
                  </a:outerShdw>
                </a:effectLst>
              </a:rPr>
              <a:t>Παράγωγα μεγέθη</a:t>
            </a:r>
          </a:p>
        </p:txBody>
      </p:sp>
      <p:sp>
        <p:nvSpPr>
          <p:cNvPr id="13" name="12 - Ορθογώνιο"/>
          <p:cNvSpPr/>
          <p:nvPr/>
        </p:nvSpPr>
        <p:spPr>
          <a:xfrm>
            <a:off x="1691680" y="3573016"/>
            <a:ext cx="1728192" cy="369332"/>
          </a:xfrm>
          <a:prstGeom prst="rect">
            <a:avLst/>
          </a:prstGeom>
        </p:spPr>
        <p:txBody>
          <a:bodyPr wrap="square">
            <a:spAutoFit/>
          </a:bodyPr>
          <a:lstStyle/>
          <a:p>
            <a:r>
              <a:rPr lang="el-GR" dirty="0" smtClean="0"/>
              <a:t>Το εμβαδόν</a:t>
            </a:r>
            <a:endParaRPr lang="el-GR" dirty="0"/>
          </a:p>
        </p:txBody>
      </p:sp>
      <p:sp>
        <p:nvSpPr>
          <p:cNvPr id="15" name="14 - Ορθογώνιο"/>
          <p:cNvSpPr/>
          <p:nvPr/>
        </p:nvSpPr>
        <p:spPr>
          <a:xfrm>
            <a:off x="2051720" y="3933056"/>
            <a:ext cx="1224136" cy="369332"/>
          </a:xfrm>
          <a:prstGeom prst="rect">
            <a:avLst/>
          </a:prstGeom>
        </p:spPr>
        <p:txBody>
          <a:bodyPr wrap="square">
            <a:spAutoFit/>
          </a:bodyPr>
          <a:lstStyle/>
          <a:p>
            <a:r>
              <a:rPr lang="el-GR" dirty="0" smtClean="0"/>
              <a:t>Ο όγκος</a:t>
            </a:r>
            <a:endParaRPr lang="el-GR" dirty="0"/>
          </a:p>
        </p:txBody>
      </p:sp>
      <p:sp>
        <p:nvSpPr>
          <p:cNvPr id="10" name="Line 16"/>
          <p:cNvSpPr>
            <a:spLocks noChangeShapeType="1"/>
          </p:cNvSpPr>
          <p:nvPr/>
        </p:nvSpPr>
        <p:spPr bwMode="auto">
          <a:xfrm>
            <a:off x="4572000" y="1988840"/>
            <a:ext cx="0" cy="432048"/>
          </a:xfrm>
          <a:prstGeom prst="line">
            <a:avLst/>
          </a:prstGeom>
          <a:noFill/>
          <a:ln w="38100">
            <a:solidFill>
              <a:schemeClr val="tx1"/>
            </a:solidFill>
            <a:round/>
            <a:headEnd/>
            <a:tailEnd type="triangle" w="med" len="med"/>
          </a:ln>
        </p:spPr>
        <p:txBody>
          <a:bodyPr/>
          <a:lstStyle/>
          <a:p>
            <a:endParaRPr lang="el-GR"/>
          </a:p>
        </p:txBody>
      </p:sp>
      <p:sp>
        <p:nvSpPr>
          <p:cNvPr id="11" name="10 - Ορθογώνιο"/>
          <p:cNvSpPr/>
          <p:nvPr/>
        </p:nvSpPr>
        <p:spPr>
          <a:xfrm>
            <a:off x="1187624" y="2492896"/>
            <a:ext cx="7632848" cy="646331"/>
          </a:xfrm>
          <a:prstGeom prst="rect">
            <a:avLst/>
          </a:prstGeom>
        </p:spPr>
        <p:txBody>
          <a:bodyPr wrap="square">
            <a:spAutoFit/>
          </a:bodyPr>
          <a:lstStyle/>
          <a:p>
            <a:r>
              <a:rPr lang="el-GR" dirty="0" smtClean="0"/>
              <a:t>Τα μεγέθη που ορίζονται με απλές μαθηματικές σχέσεις από τα θεμελιώδη ονομάζονται</a:t>
            </a:r>
            <a:r>
              <a:rPr lang="el-GR" b="1" dirty="0" smtClean="0"/>
              <a:t> παράγωγα.</a:t>
            </a:r>
            <a:endParaRPr lang="el-GR" dirty="0"/>
          </a:p>
        </p:txBody>
      </p:sp>
      <p:sp>
        <p:nvSpPr>
          <p:cNvPr id="18" name="17 - Ορθογώνιο"/>
          <p:cNvSpPr/>
          <p:nvPr/>
        </p:nvSpPr>
        <p:spPr>
          <a:xfrm>
            <a:off x="4139952" y="3140968"/>
            <a:ext cx="1683474" cy="369332"/>
          </a:xfrm>
          <a:prstGeom prst="rect">
            <a:avLst/>
          </a:prstGeom>
        </p:spPr>
        <p:txBody>
          <a:bodyPr wrap="none">
            <a:spAutoFit/>
          </a:bodyPr>
          <a:lstStyle/>
          <a:p>
            <a:r>
              <a:rPr lang="el-GR" b="1" dirty="0" smtClean="0"/>
              <a:t>παράδειγμα: </a:t>
            </a:r>
          </a:p>
        </p:txBody>
      </p:sp>
      <p:sp>
        <p:nvSpPr>
          <p:cNvPr id="21" name="20 - Ορθογώνιο"/>
          <p:cNvSpPr/>
          <p:nvPr/>
        </p:nvSpPr>
        <p:spPr>
          <a:xfrm>
            <a:off x="2411760" y="4365104"/>
            <a:ext cx="1656184" cy="369332"/>
          </a:xfrm>
          <a:prstGeom prst="rect">
            <a:avLst/>
          </a:prstGeom>
        </p:spPr>
        <p:txBody>
          <a:bodyPr wrap="square">
            <a:spAutoFit/>
          </a:bodyPr>
          <a:lstStyle/>
          <a:p>
            <a:r>
              <a:rPr lang="el-GR" dirty="0" smtClean="0"/>
              <a:t>Η πυκνότητα</a:t>
            </a:r>
            <a:endParaRPr lang="el-GR" dirty="0"/>
          </a:p>
        </p:txBody>
      </p:sp>
      <p:sp>
        <p:nvSpPr>
          <p:cNvPr id="20" name="19 - Ορθογώνιο"/>
          <p:cNvSpPr/>
          <p:nvPr/>
        </p:nvSpPr>
        <p:spPr>
          <a:xfrm>
            <a:off x="2771800" y="4797152"/>
            <a:ext cx="1872208" cy="369332"/>
          </a:xfrm>
          <a:prstGeom prst="rect">
            <a:avLst/>
          </a:prstGeom>
        </p:spPr>
        <p:txBody>
          <a:bodyPr wrap="square">
            <a:spAutoFit/>
          </a:bodyPr>
          <a:lstStyle/>
          <a:p>
            <a:r>
              <a:rPr lang="el-GR" dirty="0" smtClean="0"/>
              <a:t>Η ταχύτητα </a:t>
            </a:r>
            <a:endParaRPr lang="el-GR" dirty="0"/>
          </a:p>
        </p:txBody>
      </p:sp>
      <p:sp>
        <p:nvSpPr>
          <p:cNvPr id="14" name="Rectangle 2"/>
          <p:cNvSpPr>
            <a:spLocks noGrp="1" noChangeArrowheads="1"/>
          </p:cNvSpPr>
          <p:nvPr>
            <p:ph type="title"/>
          </p:nvPr>
        </p:nvSpPr>
        <p:spPr>
          <a:xfrm>
            <a:off x="1043608" y="332656"/>
            <a:ext cx="5328592" cy="838200"/>
          </a:xfrm>
        </p:spPr>
        <p:txBody>
          <a:bodyPr/>
          <a:lstStyle/>
          <a:p>
            <a:pPr eaLnBrk="1" fontAlgn="auto" hangingPunct="1">
              <a:spcAft>
                <a:spcPts val="0"/>
              </a:spcAft>
              <a:defRPr/>
            </a:pPr>
            <a:r>
              <a:rPr lang="el-GR" b="1" dirty="0" smtClean="0"/>
              <a:t>Διάγραμμα εννοιών</a:t>
            </a:r>
            <a:endParaRPr lang="el-GR" b="1" dirty="0"/>
          </a:p>
        </p:txBody>
      </p:sp>
      <p:sp>
        <p:nvSpPr>
          <p:cNvPr id="17" name="16 - Ορθογώνιο"/>
          <p:cNvSpPr/>
          <p:nvPr/>
        </p:nvSpPr>
        <p:spPr>
          <a:xfrm>
            <a:off x="3635896" y="5229200"/>
            <a:ext cx="636713" cy="369332"/>
          </a:xfrm>
          <a:prstGeom prst="rect">
            <a:avLst/>
          </a:prstGeom>
        </p:spPr>
        <p:txBody>
          <a:bodyPr wrap="none">
            <a:spAutoFit/>
          </a:bodyPr>
          <a:lstStyle/>
          <a:p>
            <a:pPr marL="50800">
              <a:spcAft>
                <a:spcPts val="0"/>
              </a:spcAft>
            </a:pPr>
            <a:r>
              <a:rPr lang="el-GR" dirty="0" smtClean="0"/>
              <a:t>……</a:t>
            </a:r>
            <a:endParaRPr lang="el-GR" dirty="0">
              <a:solidFill>
                <a:srgbClr val="000000"/>
              </a:solidFill>
              <a:latin typeface="Microsoft JhengHei"/>
              <a:ea typeface="PMingLiU"/>
              <a:cs typeface="Microsoft JhengHei"/>
            </a:endParaRPr>
          </a:p>
        </p:txBody>
      </p:sp>
    </p:spTree>
  </p:cSld>
  <p:clrMapOvr>
    <a:overrideClrMapping bg1="lt1" tx1="dk1" bg2="lt2" tx2="dk2" accent1="accent1" accent2="accent2" accent3="accent3" accent4="accent4" accent5="accent5" accent6="accent6" hlink="hlink" folHlink="folHlink"/>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par>
                                <p:cTn id="9" presetID="25"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4" dur="1000" fill="hold"/>
                                        <p:tgtEl>
                                          <p:spTgt spid="11"/>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from="(-#ppt_w/2)" to="(#ppt_x)" calcmode="lin" valueType="num">
                                      <p:cBhvr>
                                        <p:cTn id="23" dur="1200" fill="hold">
                                          <p:stCondLst>
                                            <p:cond delay="0"/>
                                          </p:stCondLst>
                                        </p:cTn>
                                        <p:tgtEl>
                                          <p:spTgt spid="18"/>
                                        </p:tgtEl>
                                        <p:attrNameLst>
                                          <p:attrName>ppt_x</p:attrName>
                                        </p:attrNameLst>
                                      </p:cBhvr>
                                    </p:anim>
                                    <p:anim from="0" to="-1.0" calcmode="lin" valueType="num">
                                      <p:cBhvr>
                                        <p:cTn id="24" dur="400" decel="50000" autoRev="1" fill="hold">
                                          <p:stCondLst>
                                            <p:cond delay="1200"/>
                                          </p:stCondLst>
                                        </p:cTn>
                                        <p:tgtEl>
                                          <p:spTgt spid="18"/>
                                        </p:tgtEl>
                                        <p:attrNameLst>
                                          <p:attrName>xshear</p:attrName>
                                        </p:attrNameLst>
                                      </p:cBhvr>
                                    </p:anim>
                                    <p:animScale>
                                      <p:cBhvr>
                                        <p:cTn id="25" dur="400" decel="100000" autoRev="1" fill="hold">
                                          <p:stCondLst>
                                            <p:cond delay="1200"/>
                                          </p:stCondLst>
                                        </p:cTn>
                                        <p:tgtEl>
                                          <p:spTgt spid="18"/>
                                        </p:tgtEl>
                                      </p:cBhvr>
                                      <p:from x="100000" y="100000"/>
                                      <p:to x="80000" y="100000"/>
                                    </p:animScale>
                                    <p:anim by="(#ppt_h/3+#ppt_w*0.1)" calcmode="lin" valueType="num">
                                      <p:cBhvr additive="sum">
                                        <p:cTn id="26" dur="400" decel="100000" autoRev="1" fill="hold">
                                          <p:stCondLst>
                                            <p:cond delay="1200"/>
                                          </p:stCondLst>
                                        </p:cTn>
                                        <p:tgtEl>
                                          <p:spTgt spid="18"/>
                                        </p:tgtEl>
                                        <p:attrNameLst>
                                          <p:attrName>ppt_x</p:attrName>
                                        </p:attrNameLst>
                                      </p:cBhvr>
                                    </p:anim>
                                  </p:childTnLst>
                                </p:cTn>
                              </p:par>
                            </p:childTnLst>
                          </p:cTn>
                        </p:par>
                        <p:par>
                          <p:cTn id="27" fill="hold">
                            <p:stCondLst>
                              <p:cond delay="2000"/>
                            </p:stCondLst>
                            <p:childTnLst>
                              <p:par>
                                <p:cTn id="28" presetID="34" presetClass="entr" presetSubtype="0"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from="(-#ppt_w/2)" to="(#ppt_x)" calcmode="lin" valueType="num">
                                      <p:cBhvr>
                                        <p:cTn id="30" dur="600" fill="hold">
                                          <p:stCondLst>
                                            <p:cond delay="0"/>
                                          </p:stCondLst>
                                        </p:cTn>
                                        <p:tgtEl>
                                          <p:spTgt spid="13"/>
                                        </p:tgtEl>
                                        <p:attrNameLst>
                                          <p:attrName>ppt_x</p:attrName>
                                        </p:attrNameLst>
                                      </p:cBhvr>
                                    </p:anim>
                                    <p:anim from="0" to="-1.0" calcmode="lin" valueType="num">
                                      <p:cBhvr>
                                        <p:cTn id="31" dur="200" decel="50000" autoRev="1" fill="hold">
                                          <p:stCondLst>
                                            <p:cond delay="600"/>
                                          </p:stCondLst>
                                        </p:cTn>
                                        <p:tgtEl>
                                          <p:spTgt spid="13"/>
                                        </p:tgtEl>
                                        <p:attrNameLst>
                                          <p:attrName>xshear</p:attrName>
                                        </p:attrNameLst>
                                      </p:cBhvr>
                                    </p:anim>
                                    <p:animScale>
                                      <p:cBhvr>
                                        <p:cTn id="32" dur="200" decel="100000" autoRev="1" fill="hold">
                                          <p:stCondLst>
                                            <p:cond delay="600"/>
                                          </p:stCondLst>
                                        </p:cTn>
                                        <p:tgtEl>
                                          <p:spTgt spid="13"/>
                                        </p:tgtEl>
                                      </p:cBhvr>
                                      <p:from x="100000" y="100000"/>
                                      <p:to x="80000" y="100000"/>
                                    </p:animScale>
                                    <p:anim by="(#ppt_h/3+#ppt_w*0.1)" calcmode="lin" valueType="num">
                                      <p:cBhvr additive="sum">
                                        <p:cTn id="33" dur="200" decel="100000" autoRev="1" fill="hold">
                                          <p:stCondLst>
                                            <p:cond delay="600"/>
                                          </p:stCondLst>
                                        </p:cTn>
                                        <p:tgtEl>
                                          <p:spTgt spid="13"/>
                                        </p:tgtEl>
                                        <p:attrNameLst>
                                          <p:attrName>ppt_x</p:attrName>
                                        </p:attrNameLst>
                                      </p:cBhvr>
                                    </p:anim>
                                  </p:childTnLst>
                                </p:cTn>
                              </p:par>
                            </p:childTnLst>
                          </p:cTn>
                        </p:par>
                        <p:par>
                          <p:cTn id="34" fill="hold">
                            <p:stCondLst>
                              <p:cond delay="3000"/>
                            </p:stCondLst>
                            <p:childTnLst>
                              <p:par>
                                <p:cTn id="35" presetID="34"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from="(-#ppt_w/2)" to="(#ppt_x)" calcmode="lin" valueType="num">
                                      <p:cBhvr>
                                        <p:cTn id="37" dur="600" fill="hold">
                                          <p:stCondLst>
                                            <p:cond delay="0"/>
                                          </p:stCondLst>
                                        </p:cTn>
                                        <p:tgtEl>
                                          <p:spTgt spid="15"/>
                                        </p:tgtEl>
                                        <p:attrNameLst>
                                          <p:attrName>ppt_x</p:attrName>
                                        </p:attrNameLst>
                                      </p:cBhvr>
                                    </p:anim>
                                    <p:anim from="0" to="-1.0" calcmode="lin" valueType="num">
                                      <p:cBhvr>
                                        <p:cTn id="38" dur="200" decel="50000" autoRev="1" fill="hold">
                                          <p:stCondLst>
                                            <p:cond delay="600"/>
                                          </p:stCondLst>
                                        </p:cTn>
                                        <p:tgtEl>
                                          <p:spTgt spid="15"/>
                                        </p:tgtEl>
                                        <p:attrNameLst>
                                          <p:attrName>xshear</p:attrName>
                                        </p:attrNameLst>
                                      </p:cBhvr>
                                    </p:anim>
                                    <p:animScale>
                                      <p:cBhvr>
                                        <p:cTn id="39" dur="200" decel="100000" autoRev="1" fill="hold">
                                          <p:stCondLst>
                                            <p:cond delay="600"/>
                                          </p:stCondLst>
                                        </p:cTn>
                                        <p:tgtEl>
                                          <p:spTgt spid="15"/>
                                        </p:tgtEl>
                                      </p:cBhvr>
                                      <p:from x="100000" y="100000"/>
                                      <p:to x="80000" y="100000"/>
                                    </p:animScale>
                                    <p:anim by="(#ppt_h/3+#ppt_w*0.1)" calcmode="lin" valueType="num">
                                      <p:cBhvr additive="sum">
                                        <p:cTn id="40" dur="200" decel="100000" autoRev="1" fill="hold">
                                          <p:stCondLst>
                                            <p:cond delay="600"/>
                                          </p:stCondLst>
                                        </p:cTn>
                                        <p:tgtEl>
                                          <p:spTgt spid="15"/>
                                        </p:tgtEl>
                                        <p:attrNameLst>
                                          <p:attrName>ppt_x</p:attrName>
                                        </p:attrNameLst>
                                      </p:cBhvr>
                                    </p:anim>
                                  </p:childTnLst>
                                </p:cTn>
                              </p:par>
                            </p:childTnLst>
                          </p:cTn>
                        </p:par>
                        <p:par>
                          <p:cTn id="41" fill="hold">
                            <p:stCondLst>
                              <p:cond delay="4000"/>
                            </p:stCondLst>
                            <p:childTnLst>
                              <p:par>
                                <p:cTn id="42" presetID="34"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 from="(-#ppt_w/2)" to="(#ppt_x)" calcmode="lin" valueType="num">
                                      <p:cBhvr>
                                        <p:cTn id="44" dur="600" fill="hold">
                                          <p:stCondLst>
                                            <p:cond delay="0"/>
                                          </p:stCondLst>
                                        </p:cTn>
                                        <p:tgtEl>
                                          <p:spTgt spid="21"/>
                                        </p:tgtEl>
                                        <p:attrNameLst>
                                          <p:attrName>ppt_x</p:attrName>
                                        </p:attrNameLst>
                                      </p:cBhvr>
                                    </p:anim>
                                    <p:anim from="0" to="-1.0" calcmode="lin" valueType="num">
                                      <p:cBhvr>
                                        <p:cTn id="45" dur="200" decel="50000" autoRev="1" fill="hold">
                                          <p:stCondLst>
                                            <p:cond delay="600"/>
                                          </p:stCondLst>
                                        </p:cTn>
                                        <p:tgtEl>
                                          <p:spTgt spid="21"/>
                                        </p:tgtEl>
                                        <p:attrNameLst>
                                          <p:attrName>xshear</p:attrName>
                                        </p:attrNameLst>
                                      </p:cBhvr>
                                    </p:anim>
                                    <p:animScale>
                                      <p:cBhvr>
                                        <p:cTn id="46" dur="200" decel="100000" autoRev="1" fill="hold">
                                          <p:stCondLst>
                                            <p:cond delay="600"/>
                                          </p:stCondLst>
                                        </p:cTn>
                                        <p:tgtEl>
                                          <p:spTgt spid="21"/>
                                        </p:tgtEl>
                                      </p:cBhvr>
                                      <p:from x="100000" y="100000"/>
                                      <p:to x="80000" y="100000"/>
                                    </p:animScale>
                                    <p:anim by="(#ppt_h/3+#ppt_w*0.1)" calcmode="lin" valueType="num">
                                      <p:cBhvr additive="sum">
                                        <p:cTn id="47" dur="200" decel="100000" autoRev="1" fill="hold">
                                          <p:stCondLst>
                                            <p:cond delay="600"/>
                                          </p:stCondLst>
                                        </p:cTn>
                                        <p:tgtEl>
                                          <p:spTgt spid="21"/>
                                        </p:tgtEl>
                                        <p:attrNameLst>
                                          <p:attrName>ppt_x</p:attrName>
                                        </p:attrNameLst>
                                      </p:cBhvr>
                                    </p:anim>
                                  </p:childTnLst>
                                </p:cTn>
                              </p:par>
                            </p:childTnLst>
                          </p:cTn>
                        </p:par>
                        <p:par>
                          <p:cTn id="48" fill="hold">
                            <p:stCondLst>
                              <p:cond delay="5000"/>
                            </p:stCondLst>
                            <p:childTnLst>
                              <p:par>
                                <p:cTn id="49" presetID="34"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from="(-#ppt_w/2)" to="(#ppt_x)" calcmode="lin" valueType="num">
                                      <p:cBhvr>
                                        <p:cTn id="51" dur="600" fill="hold">
                                          <p:stCondLst>
                                            <p:cond delay="0"/>
                                          </p:stCondLst>
                                        </p:cTn>
                                        <p:tgtEl>
                                          <p:spTgt spid="20"/>
                                        </p:tgtEl>
                                        <p:attrNameLst>
                                          <p:attrName>ppt_x</p:attrName>
                                        </p:attrNameLst>
                                      </p:cBhvr>
                                    </p:anim>
                                    <p:anim from="0" to="-1.0" calcmode="lin" valueType="num">
                                      <p:cBhvr>
                                        <p:cTn id="52" dur="200" decel="50000" autoRev="1" fill="hold">
                                          <p:stCondLst>
                                            <p:cond delay="600"/>
                                          </p:stCondLst>
                                        </p:cTn>
                                        <p:tgtEl>
                                          <p:spTgt spid="20"/>
                                        </p:tgtEl>
                                        <p:attrNameLst>
                                          <p:attrName>xshear</p:attrName>
                                        </p:attrNameLst>
                                      </p:cBhvr>
                                    </p:anim>
                                    <p:animScale>
                                      <p:cBhvr>
                                        <p:cTn id="53" dur="200" decel="100000" autoRev="1" fill="hold">
                                          <p:stCondLst>
                                            <p:cond delay="600"/>
                                          </p:stCondLst>
                                        </p:cTn>
                                        <p:tgtEl>
                                          <p:spTgt spid="20"/>
                                        </p:tgtEl>
                                      </p:cBhvr>
                                      <p:from x="100000" y="100000"/>
                                      <p:to x="80000" y="100000"/>
                                    </p:animScale>
                                    <p:anim by="(#ppt_h/3+#ppt_w*0.1)" calcmode="lin" valueType="num">
                                      <p:cBhvr additive="sum">
                                        <p:cTn id="54" dur="200" decel="100000" autoRev="1" fill="hold">
                                          <p:stCondLst>
                                            <p:cond delay="600"/>
                                          </p:stCondLst>
                                        </p:cTn>
                                        <p:tgtEl>
                                          <p:spTgt spid="20"/>
                                        </p:tgtEl>
                                        <p:attrNameLst>
                                          <p:attrName>ppt_x</p:attrName>
                                        </p:attrNameLst>
                                      </p:cBhvr>
                                    </p:anim>
                                  </p:childTnLst>
                                </p:cTn>
                              </p:par>
                            </p:childTnLst>
                          </p:cTn>
                        </p:par>
                        <p:par>
                          <p:cTn id="55" fill="hold">
                            <p:stCondLst>
                              <p:cond delay="6000"/>
                            </p:stCondLst>
                            <p:childTnLst>
                              <p:par>
                                <p:cTn id="56" presetID="34" presetClass="entr" presetSubtype="0"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from="(-#ppt_w/2)" to="(#ppt_x)" calcmode="lin" valueType="num">
                                      <p:cBhvr>
                                        <p:cTn id="58" dur="600" fill="hold">
                                          <p:stCondLst>
                                            <p:cond delay="0"/>
                                          </p:stCondLst>
                                        </p:cTn>
                                        <p:tgtEl>
                                          <p:spTgt spid="17"/>
                                        </p:tgtEl>
                                        <p:attrNameLst>
                                          <p:attrName>ppt_x</p:attrName>
                                        </p:attrNameLst>
                                      </p:cBhvr>
                                    </p:anim>
                                    <p:anim from="0" to="-1.0" calcmode="lin" valueType="num">
                                      <p:cBhvr>
                                        <p:cTn id="59" dur="200" decel="50000" autoRev="1" fill="hold">
                                          <p:stCondLst>
                                            <p:cond delay="600"/>
                                          </p:stCondLst>
                                        </p:cTn>
                                        <p:tgtEl>
                                          <p:spTgt spid="17"/>
                                        </p:tgtEl>
                                        <p:attrNameLst>
                                          <p:attrName>xshear</p:attrName>
                                        </p:attrNameLst>
                                      </p:cBhvr>
                                    </p:anim>
                                    <p:animScale>
                                      <p:cBhvr>
                                        <p:cTn id="60" dur="200" decel="100000" autoRev="1" fill="hold">
                                          <p:stCondLst>
                                            <p:cond delay="600"/>
                                          </p:stCondLst>
                                        </p:cTn>
                                        <p:tgtEl>
                                          <p:spTgt spid="17"/>
                                        </p:tgtEl>
                                      </p:cBhvr>
                                      <p:from x="100000" y="100000"/>
                                      <p:to x="80000" y="100000"/>
                                    </p:animScale>
                                    <p:anim by="(#ppt_h/3+#ppt_w*0.1)" calcmode="lin" valueType="num">
                                      <p:cBhvr additive="sum">
                                        <p:cTn id="61" dur="200" decel="100000" autoRev="1" fill="hold">
                                          <p:stCondLst>
                                            <p:cond delay="600"/>
                                          </p:stCondLst>
                                        </p:cTn>
                                        <p:tgtEl>
                                          <p:spTgt spid="1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0" grpId="0" animBg="1"/>
      <p:bldP spid="11" grpId="0"/>
      <p:bldP spid="18" grpId="0"/>
      <p:bldP spid="21" grpId="0"/>
      <p:bldP spid="20" grpId="0"/>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0" name="Text Box 4"/>
          <p:cNvSpPr txBox="1">
            <a:spLocks noChangeArrowheads="1"/>
          </p:cNvSpPr>
          <p:nvPr/>
        </p:nvSpPr>
        <p:spPr bwMode="auto">
          <a:xfrm>
            <a:off x="1187624" y="1412776"/>
            <a:ext cx="7200800" cy="523220"/>
          </a:xfrm>
          <a:prstGeom prst="rect">
            <a:avLst/>
          </a:prstGeom>
          <a:blipFill rotWithShape="0">
            <a:blip r:embed="rId2" cstate="print">
              <a:duotone>
                <a:schemeClr val="bg2">
                  <a:shade val="9000"/>
                  <a:satMod val="300000"/>
                </a:schemeClr>
                <a:schemeClr val="bg2">
                  <a:tint val="90000"/>
                  <a:satMod val="225000"/>
                </a:schemeClr>
              </a:duotone>
            </a:blip>
            <a:tile tx="-1187624" ty="-1412776" sx="90000" sy="90000" flip="xy" algn="tl"/>
          </a:blipFill>
          <a:ln w="9525">
            <a:noFill/>
            <a:miter lim="800000"/>
            <a:headEnd/>
            <a:tailEnd/>
          </a:ln>
          <a:effectLst>
            <a:outerShdw blurRad="152400" dist="317500" dir="5400000" sx="90000" sy="-19000" rotWithShape="0">
              <a:prstClr val="black">
                <a:alpha val="15000"/>
              </a:prstClr>
            </a:outerShdw>
          </a:effectLst>
          <a:scene3d>
            <a:camera prst="orthographicFront"/>
            <a:lightRig rig="threePt" dir="t"/>
          </a:scene3d>
          <a:sp3d>
            <a:bevelB prst="convex"/>
          </a:sp3d>
        </p:spPr>
        <p:txBody>
          <a:bodyPr wrap="square">
            <a:spAutoFit/>
          </a:bodyPr>
          <a:lstStyle/>
          <a:p>
            <a:pPr algn="ctr"/>
            <a:r>
              <a:rPr lang="el-GR" sz="2800" dirty="0" smtClean="0">
                <a:effectLst>
                  <a:outerShdw blurRad="38100" dist="38100" dir="2700000" algn="tl">
                    <a:srgbClr val="000000">
                      <a:alpha val="43137"/>
                    </a:srgbClr>
                  </a:outerShdw>
                </a:effectLst>
              </a:rPr>
              <a:t>θεμελιώδεις μονάδες</a:t>
            </a:r>
          </a:p>
        </p:txBody>
      </p:sp>
      <p:sp>
        <p:nvSpPr>
          <p:cNvPr id="10" name="Line 16"/>
          <p:cNvSpPr>
            <a:spLocks noChangeShapeType="1"/>
          </p:cNvSpPr>
          <p:nvPr/>
        </p:nvSpPr>
        <p:spPr bwMode="auto">
          <a:xfrm>
            <a:off x="4572000" y="1988840"/>
            <a:ext cx="0" cy="432048"/>
          </a:xfrm>
          <a:prstGeom prst="line">
            <a:avLst/>
          </a:prstGeom>
          <a:noFill/>
          <a:ln w="38100">
            <a:solidFill>
              <a:schemeClr val="tx1"/>
            </a:solidFill>
            <a:round/>
            <a:headEnd/>
            <a:tailEnd type="triangle" w="med" len="med"/>
          </a:ln>
        </p:spPr>
        <p:txBody>
          <a:bodyPr/>
          <a:lstStyle/>
          <a:p>
            <a:endParaRPr lang="el-GR"/>
          </a:p>
        </p:txBody>
      </p:sp>
      <p:sp>
        <p:nvSpPr>
          <p:cNvPr id="11" name="10 - Ορθογώνιο"/>
          <p:cNvSpPr/>
          <p:nvPr/>
        </p:nvSpPr>
        <p:spPr>
          <a:xfrm>
            <a:off x="1187624" y="2492896"/>
            <a:ext cx="7632848" cy="646331"/>
          </a:xfrm>
          <a:prstGeom prst="rect">
            <a:avLst/>
          </a:prstGeom>
        </p:spPr>
        <p:txBody>
          <a:bodyPr wrap="square">
            <a:spAutoFit/>
          </a:bodyPr>
          <a:lstStyle/>
          <a:p>
            <a:r>
              <a:rPr lang="el-GR" dirty="0" smtClean="0"/>
              <a:t>Οι μονάδες μέτρησης των θεμελιωδών μεγεθών που ορίζονται συμβατικά .</a:t>
            </a:r>
            <a:endParaRPr lang="el-GR" dirty="0"/>
          </a:p>
        </p:txBody>
      </p:sp>
      <p:sp>
        <p:nvSpPr>
          <p:cNvPr id="14" name="Rectangle 2"/>
          <p:cNvSpPr>
            <a:spLocks noGrp="1" noChangeArrowheads="1"/>
          </p:cNvSpPr>
          <p:nvPr>
            <p:ph type="title"/>
          </p:nvPr>
        </p:nvSpPr>
        <p:spPr>
          <a:xfrm>
            <a:off x="1043608" y="332656"/>
            <a:ext cx="5328592" cy="838200"/>
          </a:xfrm>
        </p:spPr>
        <p:txBody>
          <a:bodyPr/>
          <a:lstStyle/>
          <a:p>
            <a:pPr eaLnBrk="1" fontAlgn="auto" hangingPunct="1">
              <a:spcAft>
                <a:spcPts val="0"/>
              </a:spcAft>
              <a:defRPr/>
            </a:pPr>
            <a:r>
              <a:rPr lang="el-GR" b="1" dirty="0" smtClean="0"/>
              <a:t>Διάγραμμα εννοιών</a:t>
            </a:r>
            <a:endParaRPr lang="el-GR" b="1" dirty="0"/>
          </a:p>
        </p:txBody>
      </p:sp>
      <p:sp>
        <p:nvSpPr>
          <p:cNvPr id="25" name="Text Box 4"/>
          <p:cNvSpPr txBox="1">
            <a:spLocks noChangeArrowheads="1"/>
          </p:cNvSpPr>
          <p:nvPr/>
        </p:nvSpPr>
        <p:spPr bwMode="auto">
          <a:xfrm>
            <a:off x="1115616" y="3501008"/>
            <a:ext cx="7200800" cy="523220"/>
          </a:xfrm>
          <a:prstGeom prst="rect">
            <a:avLst/>
          </a:prstGeom>
          <a:blipFill rotWithShape="0">
            <a:blip r:embed="rId2" cstate="print">
              <a:duotone>
                <a:schemeClr val="bg2">
                  <a:shade val="9000"/>
                  <a:satMod val="300000"/>
                </a:schemeClr>
                <a:schemeClr val="bg2">
                  <a:tint val="90000"/>
                  <a:satMod val="225000"/>
                </a:schemeClr>
              </a:duotone>
            </a:blip>
            <a:tile tx="-1187624" ty="-1412776" sx="90000" sy="90000" flip="xy" algn="tl"/>
          </a:blipFill>
          <a:ln w="9525">
            <a:noFill/>
            <a:miter lim="800000"/>
            <a:headEnd/>
            <a:tailEnd/>
          </a:ln>
          <a:effectLst>
            <a:outerShdw blurRad="152400" dist="317500" dir="5400000" sx="90000" sy="-19000" rotWithShape="0">
              <a:prstClr val="black">
                <a:alpha val="15000"/>
              </a:prstClr>
            </a:outerShdw>
          </a:effectLst>
          <a:scene3d>
            <a:camera prst="orthographicFront"/>
            <a:lightRig rig="threePt" dir="t"/>
          </a:scene3d>
          <a:sp3d>
            <a:bevelB prst="convex"/>
          </a:sp3d>
        </p:spPr>
        <p:txBody>
          <a:bodyPr wrap="square">
            <a:spAutoFit/>
          </a:bodyPr>
          <a:lstStyle/>
          <a:p>
            <a:pPr algn="ctr"/>
            <a:r>
              <a:rPr lang="el-GR" sz="2800" dirty="0" smtClean="0">
                <a:effectLst>
                  <a:outerShdw blurRad="38100" dist="38100" dir="2700000" algn="tl">
                    <a:srgbClr val="000000">
                      <a:alpha val="43137"/>
                    </a:srgbClr>
                  </a:outerShdw>
                </a:effectLst>
              </a:rPr>
              <a:t>παράγωγες</a:t>
            </a:r>
            <a:r>
              <a:rPr lang="el-GR" sz="2800" b="1" dirty="0" smtClean="0"/>
              <a:t> </a:t>
            </a:r>
            <a:r>
              <a:rPr lang="el-GR" sz="2800" dirty="0" smtClean="0">
                <a:effectLst>
                  <a:outerShdw blurRad="38100" dist="38100" dir="2700000" algn="tl">
                    <a:srgbClr val="000000">
                      <a:alpha val="43137"/>
                    </a:srgbClr>
                  </a:outerShdw>
                </a:effectLst>
              </a:rPr>
              <a:t>μονάδες</a:t>
            </a:r>
          </a:p>
        </p:txBody>
      </p:sp>
      <p:sp>
        <p:nvSpPr>
          <p:cNvPr id="26" name="Line 16"/>
          <p:cNvSpPr>
            <a:spLocks noChangeShapeType="1"/>
          </p:cNvSpPr>
          <p:nvPr/>
        </p:nvSpPr>
        <p:spPr bwMode="auto">
          <a:xfrm>
            <a:off x="4499992" y="4077072"/>
            <a:ext cx="0" cy="432048"/>
          </a:xfrm>
          <a:prstGeom prst="line">
            <a:avLst/>
          </a:prstGeom>
          <a:noFill/>
          <a:ln w="38100">
            <a:solidFill>
              <a:schemeClr val="tx1"/>
            </a:solidFill>
            <a:round/>
            <a:headEnd/>
            <a:tailEnd type="triangle" w="med" len="med"/>
          </a:ln>
        </p:spPr>
        <p:txBody>
          <a:bodyPr/>
          <a:lstStyle/>
          <a:p>
            <a:endParaRPr lang="el-GR"/>
          </a:p>
        </p:txBody>
      </p:sp>
      <p:sp>
        <p:nvSpPr>
          <p:cNvPr id="27" name="26 - Ορθογώνιο"/>
          <p:cNvSpPr/>
          <p:nvPr/>
        </p:nvSpPr>
        <p:spPr>
          <a:xfrm>
            <a:off x="1115616" y="4581128"/>
            <a:ext cx="7416824" cy="646331"/>
          </a:xfrm>
          <a:prstGeom prst="rect">
            <a:avLst/>
          </a:prstGeom>
        </p:spPr>
        <p:txBody>
          <a:bodyPr wrap="square">
            <a:spAutoFit/>
          </a:bodyPr>
          <a:lstStyle/>
          <a:p>
            <a:r>
              <a:rPr lang="el-GR" dirty="0" smtClean="0"/>
              <a:t>Οι μονάδες μέτρησης που μπορούν να εκφραστούν, με τις ίδιες απλές μαθηματικές σχέσεις, μέσω των μονάδων των θεμελιωδών μεγεθών</a:t>
            </a:r>
            <a:r>
              <a:rPr lang="el-GR" b="1" dirty="0" smtClean="0"/>
              <a:t>.</a:t>
            </a:r>
            <a:endParaRPr lang="el-G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par>
                                <p:cTn id="9" presetID="25"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4" dur="1000" fill="hold"/>
                                        <p:tgtEl>
                                          <p:spTgt spid="11"/>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1000" fill="hold"/>
                                        <p:tgtEl>
                                          <p:spTgt spid="26"/>
                                        </p:tgtEl>
                                        <p:attrNameLst>
                                          <p:attrName>ppt_x</p:attrName>
                                        </p:attrNameLst>
                                      </p:cBhvr>
                                      <p:tavLst>
                                        <p:tav tm="0">
                                          <p:val>
                                            <p:strVal val="0-#ppt_w/2"/>
                                          </p:val>
                                        </p:tav>
                                        <p:tav tm="100000">
                                          <p:val>
                                            <p:strVal val="#ppt_x"/>
                                          </p:val>
                                        </p:tav>
                                      </p:tavLst>
                                    </p:anim>
                                    <p:anim calcmode="lin" valueType="num">
                                      <p:cBhvr additive="base">
                                        <p:cTn id="24" dur="1000" fill="hold"/>
                                        <p:tgtEl>
                                          <p:spTgt spid="26"/>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25"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31" dur="1000" fill="hold"/>
                                        <p:tgtEl>
                                          <p:spTgt spid="27"/>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27"/>
                                        </p:tgtEl>
                                      </p:cBhvr>
                                    </p:animEffect>
                                  </p:childTnLst>
                                </p:cTn>
                              </p:par>
                              <p:par>
                                <p:cTn id="36" presetID="25"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p:cTn id="38"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41" dur="1000" fill="hold"/>
                                        <p:tgtEl>
                                          <p:spTgt spid="25"/>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25" grpId="0" animBg="1"/>
      <p:bldP spid="26" grpId="0" animBg="1"/>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1043608" y="332656"/>
            <a:ext cx="5328592" cy="838200"/>
          </a:xfrm>
        </p:spPr>
        <p:txBody>
          <a:bodyPr/>
          <a:lstStyle/>
          <a:p>
            <a:pPr eaLnBrk="1" fontAlgn="auto" hangingPunct="1">
              <a:spcAft>
                <a:spcPts val="0"/>
              </a:spcAft>
              <a:defRPr/>
            </a:pPr>
            <a:r>
              <a:rPr lang="el-GR" b="1" dirty="0" smtClean="0"/>
              <a:t>Διάγραμμα εννοιών</a:t>
            </a:r>
            <a:endParaRPr lang="el-GR" b="1" dirty="0"/>
          </a:p>
        </p:txBody>
      </p:sp>
      <p:sp>
        <p:nvSpPr>
          <p:cNvPr id="24" name="Text Box 4"/>
          <p:cNvSpPr txBox="1">
            <a:spLocks noChangeArrowheads="1"/>
          </p:cNvSpPr>
          <p:nvPr/>
        </p:nvSpPr>
        <p:spPr bwMode="auto">
          <a:xfrm>
            <a:off x="1115616" y="3573016"/>
            <a:ext cx="7200800" cy="523220"/>
          </a:xfrm>
          <a:prstGeom prst="rect">
            <a:avLst/>
          </a:prstGeom>
          <a:blipFill rotWithShape="0">
            <a:blip r:embed="rId2" cstate="print">
              <a:duotone>
                <a:schemeClr val="bg2">
                  <a:shade val="9000"/>
                  <a:satMod val="300000"/>
                </a:schemeClr>
                <a:schemeClr val="bg2">
                  <a:tint val="90000"/>
                  <a:satMod val="225000"/>
                </a:schemeClr>
              </a:duotone>
            </a:blip>
            <a:tile tx="-1187624" ty="-1412776" sx="90000" sy="90000" flip="xy" algn="tl"/>
          </a:blipFill>
          <a:ln w="9525">
            <a:noFill/>
            <a:miter lim="800000"/>
            <a:headEnd/>
            <a:tailEnd/>
          </a:ln>
          <a:effectLst>
            <a:outerShdw blurRad="152400" dist="317500" dir="5400000" sx="90000" sy="-19000" rotWithShape="0">
              <a:prstClr val="black">
                <a:alpha val="15000"/>
              </a:prstClr>
            </a:outerShdw>
          </a:effectLst>
          <a:scene3d>
            <a:camera prst="orthographicFront"/>
            <a:lightRig rig="threePt" dir="t"/>
          </a:scene3d>
          <a:sp3d>
            <a:bevelB prst="convex"/>
          </a:sp3d>
        </p:spPr>
        <p:txBody>
          <a:bodyPr wrap="square">
            <a:spAutoFit/>
          </a:bodyPr>
          <a:lstStyle/>
          <a:p>
            <a:pPr algn="ctr"/>
            <a:r>
              <a:rPr lang="el-GR" sz="2800" dirty="0" smtClean="0">
                <a:effectLst>
                  <a:outerShdw blurRad="38100" dist="38100" dir="2700000" algn="tl">
                    <a:srgbClr val="000000">
                      <a:alpha val="43137"/>
                    </a:srgbClr>
                  </a:outerShdw>
                </a:effectLst>
              </a:rPr>
              <a:t>Διεθνές Σύστημα Μονάδων (</a:t>
            </a:r>
            <a:r>
              <a:rPr lang="en-US" sz="2800" dirty="0" smtClean="0">
                <a:effectLst>
                  <a:outerShdw blurRad="38100" dist="38100" dir="2700000" algn="tl">
                    <a:srgbClr val="000000">
                      <a:alpha val="43137"/>
                    </a:srgbClr>
                  </a:outerShdw>
                </a:effectLst>
              </a:rPr>
              <a:t>S</a:t>
            </a:r>
            <a:r>
              <a:rPr lang="el-GR" sz="2800" dirty="0" smtClean="0">
                <a:effectLst>
                  <a:outerShdw blurRad="38100" dist="38100" dir="2700000" algn="tl">
                    <a:srgbClr val="000000">
                      <a:alpha val="43137"/>
                    </a:srgbClr>
                  </a:outerShdw>
                </a:effectLst>
              </a:rPr>
              <a:t>.</a:t>
            </a:r>
            <a:r>
              <a:rPr lang="en-US" sz="2800" dirty="0" smtClean="0">
                <a:effectLst>
                  <a:outerShdw blurRad="38100" dist="38100" dir="2700000" algn="tl">
                    <a:srgbClr val="000000">
                      <a:alpha val="43137"/>
                    </a:srgbClr>
                  </a:outerShdw>
                </a:effectLst>
              </a:rPr>
              <a:t>I</a:t>
            </a:r>
            <a:r>
              <a:rPr lang="el-GR" sz="2800" dirty="0" smtClean="0">
                <a:effectLst>
                  <a:outerShdw blurRad="38100" dist="38100" dir="2700000" algn="tl">
                    <a:srgbClr val="000000">
                      <a:alpha val="43137"/>
                    </a:srgbClr>
                  </a:outerShdw>
                </a:effectLst>
              </a:rPr>
              <a:t>.) </a:t>
            </a:r>
          </a:p>
        </p:txBody>
      </p:sp>
      <p:sp>
        <p:nvSpPr>
          <p:cNvPr id="25" name="Line 16"/>
          <p:cNvSpPr>
            <a:spLocks noChangeShapeType="1"/>
          </p:cNvSpPr>
          <p:nvPr/>
        </p:nvSpPr>
        <p:spPr bwMode="auto">
          <a:xfrm>
            <a:off x="4499992" y="4149080"/>
            <a:ext cx="0" cy="432048"/>
          </a:xfrm>
          <a:prstGeom prst="line">
            <a:avLst/>
          </a:prstGeom>
          <a:noFill/>
          <a:ln w="38100">
            <a:solidFill>
              <a:schemeClr val="tx1"/>
            </a:solidFill>
            <a:round/>
            <a:headEnd/>
            <a:tailEnd type="triangle" w="med" len="med"/>
          </a:ln>
        </p:spPr>
        <p:txBody>
          <a:bodyPr/>
          <a:lstStyle/>
          <a:p>
            <a:endParaRPr lang="el-GR"/>
          </a:p>
        </p:txBody>
      </p:sp>
      <p:sp>
        <p:nvSpPr>
          <p:cNvPr id="26" name="25 - Ορθογώνιο"/>
          <p:cNvSpPr/>
          <p:nvPr/>
        </p:nvSpPr>
        <p:spPr>
          <a:xfrm>
            <a:off x="971600" y="4653136"/>
            <a:ext cx="8172400" cy="866904"/>
          </a:xfrm>
          <a:prstGeom prst="rect">
            <a:avLst/>
          </a:prstGeom>
        </p:spPr>
        <p:txBody>
          <a:bodyPr wrap="square">
            <a:spAutoFit/>
          </a:bodyPr>
          <a:lstStyle/>
          <a:p>
            <a:pPr>
              <a:lnSpc>
                <a:spcPct val="150000"/>
              </a:lnSpc>
            </a:pPr>
            <a:r>
              <a:rPr lang="el-GR" dirty="0" smtClean="0"/>
              <a:t>Το σύνολο των θεμελιωδών και των παραγώγων μονάδων που χρησιμοποιείται σήμερα από όλες τις χώρες αποτελεί το διεθνές σύστημα μονάδων. </a:t>
            </a:r>
            <a:endParaRPr lang="el-GR" dirty="0"/>
          </a:p>
        </p:txBody>
      </p:sp>
      <p:sp>
        <p:nvSpPr>
          <p:cNvPr id="27" name="Text Box 4"/>
          <p:cNvSpPr txBox="1">
            <a:spLocks noChangeArrowheads="1"/>
          </p:cNvSpPr>
          <p:nvPr/>
        </p:nvSpPr>
        <p:spPr bwMode="auto">
          <a:xfrm>
            <a:off x="1187624" y="1412776"/>
            <a:ext cx="7200800" cy="523220"/>
          </a:xfrm>
          <a:prstGeom prst="rect">
            <a:avLst/>
          </a:prstGeom>
          <a:blipFill rotWithShape="0">
            <a:blip r:embed="rId2" cstate="print">
              <a:duotone>
                <a:schemeClr val="bg2">
                  <a:shade val="9000"/>
                  <a:satMod val="300000"/>
                </a:schemeClr>
                <a:schemeClr val="bg2">
                  <a:tint val="90000"/>
                  <a:satMod val="225000"/>
                </a:schemeClr>
              </a:duotone>
            </a:blip>
            <a:tile tx="-1187624" ty="-1412776" sx="90000" sy="90000" flip="xy" algn="tl"/>
          </a:blipFill>
          <a:ln w="9525">
            <a:noFill/>
            <a:miter lim="800000"/>
            <a:headEnd/>
            <a:tailEnd/>
          </a:ln>
          <a:effectLst>
            <a:outerShdw blurRad="152400" dist="317500" dir="5400000" sx="90000" sy="-19000" rotWithShape="0">
              <a:prstClr val="black">
                <a:alpha val="15000"/>
              </a:prstClr>
            </a:outerShdw>
          </a:effectLst>
          <a:scene3d>
            <a:camera prst="orthographicFront"/>
            <a:lightRig rig="threePt" dir="t"/>
          </a:scene3d>
          <a:sp3d>
            <a:bevelB prst="convex"/>
          </a:sp3d>
        </p:spPr>
        <p:txBody>
          <a:bodyPr wrap="square">
            <a:spAutoFit/>
          </a:bodyPr>
          <a:lstStyle/>
          <a:p>
            <a:pPr algn="ctr"/>
            <a:r>
              <a:rPr lang="el-GR" sz="2800" dirty="0" smtClean="0">
                <a:effectLst>
                  <a:outerShdw blurRad="38100" dist="38100" dir="2700000" algn="tl">
                    <a:srgbClr val="000000">
                      <a:alpha val="43137"/>
                    </a:srgbClr>
                  </a:outerShdw>
                </a:effectLst>
              </a:rPr>
              <a:t>Σύστημα Μονάδων. </a:t>
            </a:r>
          </a:p>
        </p:txBody>
      </p:sp>
      <p:sp>
        <p:nvSpPr>
          <p:cNvPr id="28" name="Line 16"/>
          <p:cNvSpPr>
            <a:spLocks noChangeShapeType="1"/>
          </p:cNvSpPr>
          <p:nvPr/>
        </p:nvSpPr>
        <p:spPr bwMode="auto">
          <a:xfrm>
            <a:off x="4572000" y="1988840"/>
            <a:ext cx="0" cy="432048"/>
          </a:xfrm>
          <a:prstGeom prst="line">
            <a:avLst/>
          </a:prstGeom>
          <a:noFill/>
          <a:ln w="38100">
            <a:solidFill>
              <a:schemeClr val="tx1"/>
            </a:solidFill>
            <a:round/>
            <a:headEnd/>
            <a:tailEnd type="triangle" w="med" len="med"/>
          </a:ln>
        </p:spPr>
        <p:txBody>
          <a:bodyPr/>
          <a:lstStyle/>
          <a:p>
            <a:endParaRPr lang="el-GR"/>
          </a:p>
        </p:txBody>
      </p:sp>
      <p:sp>
        <p:nvSpPr>
          <p:cNvPr id="29" name="28 - Ορθογώνιο"/>
          <p:cNvSpPr/>
          <p:nvPr/>
        </p:nvSpPr>
        <p:spPr>
          <a:xfrm>
            <a:off x="1187624" y="2492896"/>
            <a:ext cx="7416824" cy="866904"/>
          </a:xfrm>
          <a:prstGeom prst="rect">
            <a:avLst/>
          </a:prstGeom>
        </p:spPr>
        <p:txBody>
          <a:bodyPr wrap="square">
            <a:spAutoFit/>
          </a:bodyPr>
          <a:lstStyle/>
          <a:p>
            <a:pPr>
              <a:lnSpc>
                <a:spcPct val="150000"/>
              </a:lnSpc>
            </a:pPr>
            <a:r>
              <a:rPr lang="el-GR" dirty="0" smtClean="0"/>
              <a:t>Ένα σύνολο μονάδων των θεμελιωδών και των παραγώγων φυσικών μεγεθών αποτελεί ένα σύστημα μονάδων.</a:t>
            </a:r>
            <a:endParaRPr lang="el-G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0-#ppt_w/2"/>
                                          </p:val>
                                        </p:tav>
                                        <p:tav tm="100000">
                                          <p:val>
                                            <p:strVal val="#ppt_x"/>
                                          </p:val>
                                        </p:tav>
                                      </p:tavLst>
                                    </p:anim>
                                    <p:anim calcmode="lin" valueType="num">
                                      <p:cBhvr additive="base">
                                        <p:cTn id="8" dur="1000" fill="hold"/>
                                        <p:tgtEl>
                                          <p:spTgt spid="25"/>
                                        </p:tgtEl>
                                        <p:attrNameLst>
                                          <p:attrName>ppt_y</p:attrName>
                                        </p:attrNameLst>
                                      </p:cBhvr>
                                      <p:tavLst>
                                        <p:tav tm="0">
                                          <p:val>
                                            <p:strVal val="0-#ppt_h/2"/>
                                          </p:val>
                                        </p:tav>
                                        <p:tav tm="100000">
                                          <p:val>
                                            <p:strVal val="#ppt_y"/>
                                          </p:val>
                                        </p:tav>
                                      </p:tavLst>
                                    </p:anim>
                                  </p:childTnLst>
                                </p:cTn>
                              </p:par>
                              <p:par>
                                <p:cTn id="9" presetID="25"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14" dur="1000" fill="hold"/>
                                        <p:tgtEl>
                                          <p:spTgt spid="26"/>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26"/>
                                        </p:tgtEl>
                                      </p:cBhvr>
                                    </p:animEffect>
                                  </p:childTnLst>
                                </p:cTn>
                              </p:par>
                              <p:par>
                                <p:cTn id="19" presetID="2" presetClass="entr" presetSubtype="9"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1000" fill="hold"/>
                                        <p:tgtEl>
                                          <p:spTgt spid="28"/>
                                        </p:tgtEl>
                                        <p:attrNameLst>
                                          <p:attrName>ppt_x</p:attrName>
                                        </p:attrNameLst>
                                      </p:cBhvr>
                                      <p:tavLst>
                                        <p:tav tm="0">
                                          <p:val>
                                            <p:strVal val="0-#ppt_w/2"/>
                                          </p:val>
                                        </p:tav>
                                        <p:tav tm="100000">
                                          <p:val>
                                            <p:strVal val="#ppt_x"/>
                                          </p:val>
                                        </p:tav>
                                      </p:tavLst>
                                    </p:anim>
                                    <p:anim calcmode="lin" valueType="num">
                                      <p:cBhvr additive="base">
                                        <p:cTn id="22" dur="1000" fill="hold"/>
                                        <p:tgtEl>
                                          <p:spTgt spid="28"/>
                                        </p:tgtEl>
                                        <p:attrNameLst>
                                          <p:attrName>ppt_y</p:attrName>
                                        </p:attrNameLst>
                                      </p:cBhvr>
                                      <p:tavLst>
                                        <p:tav tm="0">
                                          <p:val>
                                            <p:strVal val="0-#ppt_h/2"/>
                                          </p:val>
                                        </p:tav>
                                        <p:tav tm="100000">
                                          <p:val>
                                            <p:strVal val="#ppt_y"/>
                                          </p:val>
                                        </p:tav>
                                      </p:tavLst>
                                    </p:anim>
                                  </p:childTnLst>
                                </p:cTn>
                              </p:par>
                              <p:par>
                                <p:cTn id="23" presetID="25"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decel="50000" fill="hold">
                                          <p:stCondLst>
                                            <p:cond delay="0"/>
                                          </p:stCondLst>
                                        </p:cTn>
                                        <p:tgtEl>
                                          <p:spTgt spid="29"/>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29"/>
                                        </p:tgtEl>
                                        <p:attrNameLst>
                                          <p:attrName>ppt_w</p:attrName>
                                        </p:attrNameLst>
                                      </p:cBhvr>
                                      <p:tavLst>
                                        <p:tav tm="0">
                                          <p:val>
                                            <p:strVal val="#ppt_w*.05"/>
                                          </p:val>
                                        </p:tav>
                                        <p:tav tm="100000">
                                          <p:val>
                                            <p:strVal val="#ppt_w"/>
                                          </p:val>
                                        </p:tav>
                                      </p:tavLst>
                                    </p:anim>
                                    <p:anim calcmode="lin" valueType="num">
                                      <p:cBhvr>
                                        <p:cTn id="28" dur="1000" fill="hold"/>
                                        <p:tgtEl>
                                          <p:spTgt spid="29"/>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29"/>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29"/>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29"/>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8" grpId="0" animBg="1"/>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defRPr/>
            </a:pPr>
            <a:r>
              <a:rPr lang="el-GR" b="1" dirty="0" smtClean="0">
                <a:solidFill>
                  <a:schemeClr val="accent1">
                    <a:satMod val="150000"/>
                  </a:schemeClr>
                </a:solidFill>
              </a:rPr>
              <a:t>Τι θα μάθουμε:</a:t>
            </a:r>
            <a:endParaRPr lang="el-GR" b="1" dirty="0">
              <a:solidFill>
                <a:schemeClr val="accent1">
                  <a:satMod val="150000"/>
                </a:schemeClr>
              </a:solidFill>
            </a:endParaRPr>
          </a:p>
        </p:txBody>
      </p:sp>
      <p:sp>
        <p:nvSpPr>
          <p:cNvPr id="4" name="Text Box 4"/>
          <p:cNvSpPr txBox="1">
            <a:spLocks noChangeArrowheads="1"/>
          </p:cNvSpPr>
          <p:nvPr/>
        </p:nvSpPr>
        <p:spPr bwMode="auto">
          <a:xfrm>
            <a:off x="1475656" y="1556792"/>
            <a:ext cx="7488832" cy="2308324"/>
          </a:xfrm>
          <a:prstGeom prst="rect">
            <a:avLst/>
          </a:prstGeom>
          <a:noFill/>
          <a:ln w="9525">
            <a:noFill/>
            <a:miter lim="800000"/>
            <a:headEnd/>
            <a:tailEnd/>
          </a:ln>
          <a:effectLst/>
        </p:spPr>
        <p:txBody>
          <a:bodyPr wrap="square">
            <a:spAutoFit/>
          </a:bodyPr>
          <a:lstStyle/>
          <a:p>
            <a:pPr indent="457200">
              <a:lnSpc>
                <a:spcPct val="150000"/>
              </a:lnSpc>
              <a:spcBef>
                <a:spcPts val="0"/>
              </a:spcBef>
              <a:buClr>
                <a:srgbClr val="FF0000"/>
              </a:buClr>
              <a:buSzPct val="100000"/>
              <a:buFont typeface="Arial" pitchFamily="34" charset="0"/>
              <a:buChar char="•"/>
            </a:pPr>
            <a:r>
              <a:rPr lang="el-GR" sz="2400" b="1" dirty="0" smtClean="0"/>
              <a:t>Να πραγματοποιούμε μετρήσεις φυσικών μεγεθών και τις μονάδες τους.</a:t>
            </a:r>
          </a:p>
          <a:p>
            <a:pPr indent="457200">
              <a:lnSpc>
                <a:spcPct val="150000"/>
              </a:lnSpc>
              <a:spcBef>
                <a:spcPts val="0"/>
              </a:spcBef>
              <a:buClr>
                <a:srgbClr val="FF0000"/>
              </a:buClr>
              <a:buSzPct val="100000"/>
              <a:buFont typeface="Arial" pitchFamily="34" charset="0"/>
              <a:buChar char="•"/>
            </a:pPr>
            <a:r>
              <a:rPr lang="el-GR" sz="2400" b="1" dirty="0" smtClean="0"/>
              <a:t>Το Διεθνές Σύστημα Μονάδων (</a:t>
            </a:r>
            <a:r>
              <a:rPr lang="en-US" sz="2400" b="1" dirty="0" smtClean="0"/>
              <a:t>S</a:t>
            </a:r>
            <a:r>
              <a:rPr lang="el-GR" sz="2400" b="1" dirty="0" smtClean="0"/>
              <a:t>.</a:t>
            </a:r>
            <a:r>
              <a:rPr lang="en-US" sz="2400" b="1" dirty="0" smtClean="0"/>
              <a:t>I</a:t>
            </a:r>
            <a:r>
              <a:rPr lang="el-GR" sz="2400" b="1" dirty="0" smtClean="0"/>
              <a:t>.) </a:t>
            </a:r>
          </a:p>
          <a:p>
            <a:pPr indent="457200">
              <a:lnSpc>
                <a:spcPct val="150000"/>
              </a:lnSpc>
              <a:spcBef>
                <a:spcPts val="0"/>
              </a:spcBef>
              <a:buClr>
                <a:srgbClr val="FF0000"/>
              </a:buClr>
              <a:buSzPct val="100000"/>
              <a:buFont typeface="Arial" pitchFamily="34" charset="0"/>
              <a:buChar char="•"/>
            </a:pPr>
            <a:r>
              <a:rPr lang="el-GR" sz="2400" b="1" dirty="0" smtClean="0"/>
              <a:t>Τα θεμελιώδη και παράγωγα φυσικά μεγέθη .</a:t>
            </a:r>
            <a:endParaRPr lang="el-GR" sz="2400" b="1"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043608" y="1628800"/>
          <a:ext cx="7920879" cy="2942456"/>
        </p:xfrm>
        <a:graphic>
          <a:graphicData uri="http://schemas.openxmlformats.org/drawingml/2006/table">
            <a:tbl>
              <a:tblPr firstRow="1" bandRow="1">
                <a:tableStyleId>{35758FB7-9AC5-4552-8A53-C91805E547FA}</a:tableStyleId>
              </a:tblPr>
              <a:tblGrid>
                <a:gridCol w="2185267"/>
                <a:gridCol w="2207220"/>
                <a:gridCol w="1800200"/>
                <a:gridCol w="1728192"/>
              </a:tblGrid>
              <a:tr h="504056">
                <a:tc gridSpan="4">
                  <a:txBody>
                    <a:bodyPr/>
                    <a:lstStyle/>
                    <a:p>
                      <a:pPr algn="ctr">
                        <a:lnSpc>
                          <a:spcPct val="100000"/>
                        </a:lnSpc>
                        <a:spcAft>
                          <a:spcPts val="0"/>
                        </a:spcAft>
                      </a:pPr>
                      <a:r>
                        <a:rPr lang="el-GR" sz="1600" b="1" u="none" strike="noStrike" spc="0" dirty="0" smtClean="0"/>
                        <a:t>ΔΙΕΘΝΕΣ </a:t>
                      </a:r>
                      <a:r>
                        <a:rPr lang="el-GR" sz="1600" b="1" u="none" strike="noStrike" spc="0" dirty="0"/>
                        <a:t>ΣΥΣΤΗΜΑ ΜΟΝΑΔΩΝ</a:t>
                      </a:r>
                      <a:endParaRPr lang="el-GR" sz="1600" b="1" dirty="0">
                        <a:solidFill>
                          <a:srgbClr val="000000"/>
                        </a:solidFill>
                        <a:latin typeface="Microsoft JhengHei"/>
                        <a:cs typeface="Microsoft JhengHei"/>
                      </a:endParaRPr>
                    </a:p>
                  </a:txBody>
                  <a:tcPr marL="0" marR="0" marT="0" marB="0"/>
                </a:tc>
                <a:tc hMerge="1">
                  <a:txBody>
                    <a:bodyPr/>
                    <a:lstStyle/>
                    <a:p>
                      <a:endParaRPr lang="el-GR" sz="1600" dirty="0"/>
                    </a:p>
                  </a:txBody>
                  <a:tcPr marL="91155" marR="91155" marT="45578" marB="45578">
                    <a:lnL>
                      <a:noFill/>
                    </a:lnL>
                    <a:lnB w="12700" cap="flat" cmpd="sng" algn="ctr">
                      <a:solidFill>
                        <a:srgbClr val="000000"/>
                      </a:solidFill>
                      <a:prstDash val="solid"/>
                      <a:round/>
                      <a:headEnd type="none" w="med" len="med"/>
                      <a:tailEnd type="none" w="med" len="med"/>
                    </a:lnB>
                  </a:tcPr>
                </a:tc>
                <a:tc hMerge="1">
                  <a:txBody>
                    <a:bodyPr/>
                    <a:lstStyle/>
                    <a:p>
                      <a:endParaRPr lang="el-GR" sz="1600" dirty="0"/>
                    </a:p>
                  </a:txBody>
                  <a:tcPr marL="91155" marR="91155" marT="45578" marB="45578">
                    <a:lnB w="12700" cap="flat" cmpd="sng" algn="ctr">
                      <a:solidFill>
                        <a:srgbClr val="000000"/>
                      </a:solidFill>
                      <a:prstDash val="solid"/>
                      <a:round/>
                      <a:headEnd type="none" w="med" len="med"/>
                      <a:tailEnd type="none" w="med" len="med"/>
                    </a:lnB>
                  </a:tcPr>
                </a:tc>
                <a:tc hMerge="1">
                  <a:txBody>
                    <a:bodyPr/>
                    <a:lstStyle/>
                    <a:p>
                      <a:endParaRPr lang="el-GR" sz="1600" dirty="0"/>
                    </a:p>
                  </a:txBody>
                  <a:tcPr marL="91155" marR="91155" marT="45578" marB="45578">
                    <a:lnB w="12700" cap="flat" cmpd="sng" algn="ctr">
                      <a:solidFill>
                        <a:srgbClr val="000000"/>
                      </a:solidFill>
                      <a:prstDash val="solid"/>
                      <a:round/>
                      <a:headEnd type="none" w="med" len="med"/>
                      <a:tailEnd type="none" w="med" len="med"/>
                    </a:lnB>
                  </a:tcPr>
                </a:tc>
              </a:tr>
              <a:tr h="191173">
                <a:tc>
                  <a:txBody>
                    <a:bodyPr/>
                    <a:lstStyle/>
                    <a:p>
                      <a:pPr marL="50800">
                        <a:spcAft>
                          <a:spcPts val="0"/>
                        </a:spcAft>
                      </a:pPr>
                      <a:r>
                        <a:rPr lang="el-GR" sz="1600" b="1" u="none" strike="noStrike" spc="0" dirty="0"/>
                        <a:t>Θεμελιώδη μεγέθη</a:t>
                      </a:r>
                      <a:endParaRPr lang="el-GR" sz="1600" b="1"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b="1" u="none" strike="noStrike" spc="0" dirty="0"/>
                        <a:t>Θεμελιώδεις μονάδες</a:t>
                      </a:r>
                      <a:endParaRPr lang="el-GR" sz="1600" b="1" dirty="0">
                        <a:solidFill>
                          <a:srgbClr val="000000"/>
                        </a:solidFill>
                        <a:latin typeface="Microsoft JhengHei"/>
                        <a:ea typeface="PMingLiU"/>
                        <a:cs typeface="Microsoft JhengHei"/>
                      </a:endParaRPr>
                    </a:p>
                  </a:txBody>
                  <a:tcPr marL="6330" marR="6330" marT="0" marB="0"/>
                </a:tc>
                <a:tc>
                  <a:txBody>
                    <a:bodyPr/>
                    <a:lstStyle/>
                    <a:p>
                      <a:pPr marL="330200" algn="l">
                        <a:spcAft>
                          <a:spcPts val="0"/>
                        </a:spcAft>
                      </a:pPr>
                      <a:r>
                        <a:rPr lang="el-GR" sz="1600" b="1" u="none" strike="noStrike" spc="0" dirty="0"/>
                        <a:t>Παράγωγα μεγέθη</a:t>
                      </a:r>
                      <a:endParaRPr lang="el-GR" sz="1600" b="1" dirty="0">
                        <a:solidFill>
                          <a:srgbClr val="000000"/>
                        </a:solidFill>
                        <a:latin typeface="Microsoft JhengHei"/>
                        <a:ea typeface="PMingLiU"/>
                        <a:cs typeface="Microsoft JhengHei"/>
                      </a:endParaRPr>
                    </a:p>
                  </a:txBody>
                  <a:tcPr marL="6330" marR="6330" marT="0" marB="0"/>
                </a:tc>
                <a:tc>
                  <a:txBody>
                    <a:bodyPr/>
                    <a:lstStyle/>
                    <a:p>
                      <a:pPr marL="177800">
                        <a:spcAft>
                          <a:spcPts val="0"/>
                        </a:spcAft>
                      </a:pPr>
                      <a:r>
                        <a:rPr lang="el-GR" sz="1600" b="1" i="0" u="none" strike="noStrike" spc="0" dirty="0"/>
                        <a:t>Παράγωγες μονάδες</a:t>
                      </a:r>
                      <a:endParaRPr lang="el-GR" sz="1600" b="1" i="0" dirty="0">
                        <a:solidFill>
                          <a:srgbClr val="000000"/>
                        </a:solidFill>
                        <a:latin typeface="Microsoft JhengHei"/>
                        <a:ea typeface="PMingLiU"/>
                        <a:cs typeface="Microsoft JhengHei"/>
                      </a:endParaRPr>
                    </a:p>
                  </a:txBody>
                  <a:tcPr marL="6330" marR="6330" marT="0" marB="0"/>
                </a:tc>
              </a:tr>
              <a:tr h="191173">
                <a:tc>
                  <a:txBody>
                    <a:bodyPr/>
                    <a:lstStyle/>
                    <a:p>
                      <a:pPr marL="50800">
                        <a:spcAft>
                          <a:spcPts val="0"/>
                        </a:spcAft>
                      </a:pPr>
                      <a:r>
                        <a:rPr lang="el-GR" sz="1600" u="none" strike="noStrike" spc="0" dirty="0"/>
                        <a:t>Μήκος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a:t>1 μέτρο (1 </a:t>
                      </a:r>
                      <a:r>
                        <a:rPr lang="en-US" sz="1600" u="none" strike="noStrike" spc="0"/>
                        <a:t>m)</a:t>
                      </a:r>
                      <a:endParaRPr lang="el-GR" sz="1600">
                        <a:solidFill>
                          <a:srgbClr val="000000"/>
                        </a:solidFill>
                        <a:latin typeface="Microsoft JhengHei"/>
                        <a:ea typeface="PMingLiU"/>
                        <a:cs typeface="Microsoft JhengHei"/>
                      </a:endParaRPr>
                    </a:p>
                  </a:txBody>
                  <a:tcPr marL="6330" marR="6330" marT="0" marB="0"/>
                </a:tc>
                <a:tc>
                  <a:txBody>
                    <a:bodyPr/>
                    <a:lstStyle/>
                    <a:p>
                      <a:pPr marL="330200" algn="l">
                        <a:spcAft>
                          <a:spcPts val="0"/>
                        </a:spcAft>
                      </a:pPr>
                      <a:r>
                        <a:rPr lang="el-GR" sz="1600" u="none" strike="noStrike" spc="0" dirty="0"/>
                        <a:t>Εμβαδόν</a:t>
                      </a:r>
                      <a:endParaRPr lang="el-GR" sz="1600" dirty="0">
                        <a:solidFill>
                          <a:srgbClr val="000000"/>
                        </a:solidFill>
                        <a:latin typeface="Microsoft JhengHei"/>
                        <a:ea typeface="PMingLiU"/>
                        <a:cs typeface="Microsoft JhengHei"/>
                      </a:endParaRPr>
                    </a:p>
                  </a:txBody>
                  <a:tcPr marL="6330" marR="6330" marT="0" marB="0"/>
                </a:tc>
                <a:tc>
                  <a:txBody>
                    <a:bodyPr/>
                    <a:lstStyle/>
                    <a:p>
                      <a:pPr marR="965200" algn="r">
                        <a:spcAft>
                          <a:spcPts val="0"/>
                        </a:spcAft>
                      </a:pPr>
                      <a:r>
                        <a:rPr lang="el-GR" sz="1600" u="none" strike="noStrike" spc="0"/>
                        <a:t>1 </a:t>
                      </a:r>
                      <a:r>
                        <a:rPr lang="en-US" sz="1600" u="none" strike="noStrike" spc="0"/>
                        <a:t>m</a:t>
                      </a:r>
                      <a:r>
                        <a:rPr lang="en-US" sz="1600" u="none" strike="noStrike" spc="0" baseline="30000"/>
                        <a:t>2</a:t>
                      </a:r>
                      <a:endParaRPr lang="el-GR" sz="1600">
                        <a:solidFill>
                          <a:srgbClr val="000000"/>
                        </a:solidFill>
                        <a:latin typeface="Microsoft JhengHei"/>
                        <a:ea typeface="PMingLiU"/>
                        <a:cs typeface="Microsoft JhengHei"/>
                      </a:endParaRPr>
                    </a:p>
                  </a:txBody>
                  <a:tcPr marL="6330" marR="6330" marT="0" marB="0"/>
                </a:tc>
              </a:tr>
              <a:tr h="188640">
                <a:tc>
                  <a:txBody>
                    <a:bodyPr/>
                    <a:lstStyle/>
                    <a:p>
                      <a:pPr marL="50800">
                        <a:spcAft>
                          <a:spcPts val="0"/>
                        </a:spcAft>
                      </a:pPr>
                      <a:r>
                        <a:rPr lang="el-GR" sz="1600" u="none" strike="noStrike" spc="0" dirty="0"/>
                        <a:t>Μάζα</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a:t>1 χιλιόγραμμο (1 </a:t>
                      </a:r>
                      <a:r>
                        <a:rPr lang="en-US" sz="1600" u="none" strike="noStrike" spc="0"/>
                        <a:t>Kg)</a:t>
                      </a:r>
                      <a:endParaRPr lang="el-GR" sz="1600">
                        <a:solidFill>
                          <a:srgbClr val="000000"/>
                        </a:solidFill>
                        <a:latin typeface="Microsoft JhengHei"/>
                        <a:ea typeface="PMingLiU"/>
                        <a:cs typeface="Microsoft JhengHei"/>
                      </a:endParaRPr>
                    </a:p>
                  </a:txBody>
                  <a:tcPr marL="6330" marR="6330" marT="0" marB="0"/>
                </a:tc>
                <a:tc>
                  <a:txBody>
                    <a:bodyPr/>
                    <a:lstStyle/>
                    <a:p>
                      <a:pPr marL="330200" algn="l">
                        <a:spcAft>
                          <a:spcPts val="0"/>
                        </a:spcAft>
                      </a:pPr>
                      <a:r>
                        <a:rPr lang="el-GR" sz="1600" u="none" strike="noStrike" spc="0" dirty="0"/>
                        <a:t>Όγκος</a:t>
                      </a:r>
                      <a:endParaRPr lang="el-GR" sz="1600" dirty="0">
                        <a:solidFill>
                          <a:srgbClr val="000000"/>
                        </a:solidFill>
                        <a:latin typeface="Microsoft JhengHei"/>
                        <a:ea typeface="PMingLiU"/>
                        <a:cs typeface="Microsoft JhengHei"/>
                      </a:endParaRPr>
                    </a:p>
                  </a:txBody>
                  <a:tcPr marL="6330" marR="6330" marT="0" marB="0"/>
                </a:tc>
                <a:tc>
                  <a:txBody>
                    <a:bodyPr/>
                    <a:lstStyle/>
                    <a:p>
                      <a:pPr marR="965200" algn="r">
                        <a:spcAft>
                          <a:spcPts val="0"/>
                        </a:spcAft>
                      </a:pPr>
                      <a:r>
                        <a:rPr lang="el-GR" sz="1600" u="none" strike="noStrike" spc="0" dirty="0"/>
                        <a:t>1 </a:t>
                      </a:r>
                      <a:r>
                        <a:rPr lang="en-US" sz="1600" u="none" strike="noStrike" spc="0" dirty="0"/>
                        <a:t>m</a:t>
                      </a:r>
                      <a:r>
                        <a:rPr lang="en-US" sz="1600" u="none" strike="noStrike" spc="0" baseline="30000" dirty="0"/>
                        <a:t>3</a:t>
                      </a:r>
                      <a:endParaRPr lang="el-GR" sz="1600" dirty="0">
                        <a:solidFill>
                          <a:srgbClr val="000000"/>
                        </a:solidFill>
                        <a:latin typeface="Microsoft JhengHei"/>
                        <a:ea typeface="PMingLiU"/>
                        <a:cs typeface="Microsoft JhengHei"/>
                      </a:endParaRPr>
                    </a:p>
                  </a:txBody>
                  <a:tcPr marL="6330" marR="6330" marT="0" marB="0"/>
                </a:tc>
              </a:tr>
              <a:tr h="185475">
                <a:tc>
                  <a:txBody>
                    <a:bodyPr/>
                    <a:lstStyle/>
                    <a:p>
                      <a:pPr marL="50800">
                        <a:spcAft>
                          <a:spcPts val="0"/>
                        </a:spcAft>
                      </a:pPr>
                      <a:r>
                        <a:rPr lang="el-GR" sz="1600" u="none" strike="noStrike" spc="0" dirty="0"/>
                        <a:t>Χρόνος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dirty="0"/>
                        <a:t>1 δευτερόλεπτο (1 </a:t>
                      </a:r>
                      <a:r>
                        <a:rPr lang="en-US" sz="1600" u="none" strike="noStrike" spc="0" dirty="0"/>
                        <a:t>s)</a:t>
                      </a:r>
                      <a:endParaRPr lang="el-GR" sz="1600" dirty="0">
                        <a:solidFill>
                          <a:srgbClr val="000000"/>
                        </a:solidFill>
                        <a:latin typeface="Microsoft JhengHei"/>
                        <a:ea typeface="PMingLiU"/>
                        <a:cs typeface="Microsoft JhengHei"/>
                      </a:endParaRPr>
                    </a:p>
                  </a:txBody>
                  <a:tcPr marL="6330" marR="6330" marT="0" marB="0"/>
                </a:tc>
                <a:tc>
                  <a:txBody>
                    <a:bodyPr/>
                    <a:lstStyle/>
                    <a:p>
                      <a:pPr marL="330200" algn="l">
                        <a:spcAft>
                          <a:spcPts val="0"/>
                        </a:spcAft>
                      </a:pPr>
                      <a:endParaRPr lang="el-GR" sz="1600" dirty="0">
                        <a:solidFill>
                          <a:srgbClr val="000000"/>
                        </a:solidFill>
                        <a:latin typeface="Microsoft JhengHei"/>
                        <a:ea typeface="PMingLiU"/>
                        <a:cs typeface="Microsoft JhengHei"/>
                      </a:endParaRPr>
                    </a:p>
                  </a:txBody>
                  <a:tcPr marL="6330" marR="6330" marT="0" marB="0"/>
                </a:tc>
                <a:tc>
                  <a:txBody>
                    <a:bodyPr/>
                    <a:lstStyle/>
                    <a:p>
                      <a:pPr marR="965200" algn="r">
                        <a:lnSpc>
                          <a:spcPct val="100000"/>
                        </a:lnSpc>
                        <a:spcAft>
                          <a:spcPts val="0"/>
                        </a:spcAft>
                      </a:pPr>
                      <a:endParaRPr lang="el-GR" sz="1600" dirty="0">
                        <a:solidFill>
                          <a:srgbClr val="000000"/>
                        </a:solidFill>
                        <a:latin typeface="Microsoft JhengHei"/>
                        <a:ea typeface="PMingLiU"/>
                        <a:cs typeface="Microsoft JhengHei"/>
                      </a:endParaRPr>
                    </a:p>
                  </a:txBody>
                  <a:tcPr marL="6330" marR="6330" marT="0" marB="0"/>
                </a:tc>
              </a:tr>
              <a:tr h="182310">
                <a:tc>
                  <a:txBody>
                    <a:bodyPr/>
                    <a:lstStyle/>
                    <a:p>
                      <a:pPr marL="50800">
                        <a:spcAft>
                          <a:spcPts val="0"/>
                        </a:spcAft>
                      </a:pPr>
                      <a:r>
                        <a:rPr lang="el-GR" sz="1600" u="none" strike="noStrike" spc="0" dirty="0"/>
                        <a:t>Θερμοκρασία</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dirty="0"/>
                        <a:t>1 </a:t>
                      </a:r>
                      <a:r>
                        <a:rPr lang="el-GR" sz="1600" u="none" strike="noStrike" spc="0" dirty="0" err="1"/>
                        <a:t>κέλβιν</a:t>
                      </a:r>
                      <a:r>
                        <a:rPr lang="el-GR" sz="1600" u="none" strike="noStrike" spc="0" dirty="0"/>
                        <a:t> (1 </a:t>
                      </a:r>
                      <a:r>
                        <a:rPr lang="en-US" sz="1600" u="none" strike="noStrike" spc="0" dirty="0"/>
                        <a:t>K)</a:t>
                      </a:r>
                      <a:endParaRPr lang="el-GR" sz="1600" dirty="0">
                        <a:solidFill>
                          <a:srgbClr val="000000"/>
                        </a:solidFill>
                        <a:latin typeface="Microsoft JhengHei"/>
                        <a:ea typeface="PMingLiU"/>
                        <a:cs typeface="Microsoft JhengHei"/>
                      </a:endParaRPr>
                    </a:p>
                  </a:txBody>
                  <a:tcPr marL="6330" marR="6330" marT="0" marB="0"/>
                </a:tc>
                <a:tc>
                  <a:txBody>
                    <a:bodyPr/>
                    <a:lstStyle/>
                    <a:p>
                      <a:pPr algn="l">
                        <a:spcAft>
                          <a:spcPts val="0"/>
                        </a:spcAft>
                      </a:pPr>
                      <a:endParaRPr lang="el-GR" sz="1600" dirty="0">
                        <a:solidFill>
                          <a:srgbClr val="000000"/>
                        </a:solidFill>
                        <a:latin typeface="Microsoft JhengHei"/>
                        <a:ea typeface="PMingLiU"/>
                        <a:cs typeface="Microsoft JhengHei"/>
                      </a:endParaRPr>
                    </a:p>
                  </a:txBody>
                  <a:tcPr marL="6330" marR="6330" marT="0" marB="0"/>
                </a:tc>
                <a:tc>
                  <a:txBody>
                    <a:bodyPr/>
                    <a:lstStyle/>
                    <a:p>
                      <a:pPr>
                        <a:spcAft>
                          <a:spcPts val="0"/>
                        </a:spcAft>
                      </a:pPr>
                      <a:endParaRPr lang="el-GR" sz="1600" dirty="0">
                        <a:solidFill>
                          <a:srgbClr val="000000"/>
                        </a:solidFill>
                        <a:latin typeface="Microsoft JhengHei"/>
                        <a:ea typeface="PMingLiU"/>
                        <a:cs typeface="Microsoft JhengHei"/>
                      </a:endParaRPr>
                    </a:p>
                  </a:txBody>
                  <a:tcPr marL="6330" marR="6330" marT="0" marB="0"/>
                </a:tc>
              </a:tr>
              <a:tr h="188640">
                <a:tc>
                  <a:txBody>
                    <a:bodyPr/>
                    <a:lstStyle/>
                    <a:p>
                      <a:pPr marL="50800">
                        <a:spcAft>
                          <a:spcPts val="0"/>
                        </a:spcAft>
                      </a:pPr>
                      <a:r>
                        <a:rPr lang="el-GR" sz="1600" u="none" strike="noStrike" spc="0" dirty="0"/>
                        <a:t>Ένταση ηλεκτρικού ρεύματος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dirty="0"/>
                        <a:t>1 αμπέρ (1 </a:t>
                      </a:r>
                      <a:r>
                        <a:rPr lang="en-US" sz="1600" u="none" strike="noStrike" spc="0" dirty="0"/>
                        <a:t>A)</a:t>
                      </a:r>
                      <a:endParaRPr lang="el-GR" sz="1600" dirty="0">
                        <a:solidFill>
                          <a:srgbClr val="000000"/>
                        </a:solidFill>
                        <a:latin typeface="Microsoft JhengHei"/>
                        <a:ea typeface="PMingLiU"/>
                        <a:cs typeface="Microsoft JhengHei"/>
                      </a:endParaRPr>
                    </a:p>
                  </a:txBody>
                  <a:tcPr marL="6330" marR="6330" marT="0" marB="0"/>
                </a:tc>
                <a:tc>
                  <a:txBody>
                    <a:bodyPr/>
                    <a:lstStyle/>
                    <a:p>
                      <a:pPr marL="330200" algn="l" rtl="0" eaLnBrk="1" latinLnBrk="0" hangingPunct="1">
                        <a:spcAft>
                          <a:spcPts val="0"/>
                        </a:spcAft>
                      </a:pPr>
                      <a:r>
                        <a:rPr kumimoji="0" lang="el-GR" sz="1600" u="none" strike="noStrike" kern="1200" spc="0" dirty="0" smtClean="0">
                          <a:solidFill>
                            <a:schemeClr val="dk1"/>
                          </a:solidFill>
                          <a:latin typeface="+mn-lt"/>
                          <a:ea typeface="+mn-ea"/>
                          <a:cs typeface="+mn-cs"/>
                        </a:rPr>
                        <a:t>Πυκνότητα</a:t>
                      </a:r>
                      <a:endParaRPr kumimoji="0" lang="el-GR" sz="1600" u="none" strike="noStrike" kern="1200" spc="0" dirty="0">
                        <a:solidFill>
                          <a:schemeClr val="dk1"/>
                        </a:solidFill>
                        <a:latin typeface="+mn-lt"/>
                        <a:ea typeface="+mn-ea"/>
                        <a:cs typeface="+mn-cs"/>
                      </a:endParaRPr>
                    </a:p>
                  </a:txBody>
                  <a:tcPr marL="6330" marR="6330" marT="0" marB="0"/>
                </a:tc>
                <a:tc>
                  <a:txBody>
                    <a:bodyPr/>
                    <a:lstStyle/>
                    <a:p>
                      <a:pPr>
                        <a:spcAft>
                          <a:spcPts val="0"/>
                        </a:spcAft>
                      </a:pPr>
                      <a:endParaRPr lang="el-GR" sz="1600" dirty="0">
                        <a:solidFill>
                          <a:srgbClr val="000000"/>
                        </a:solidFill>
                        <a:latin typeface="Microsoft JhengHei"/>
                        <a:ea typeface="PMingLiU"/>
                        <a:cs typeface="Microsoft JhengHei"/>
                      </a:endParaRPr>
                    </a:p>
                  </a:txBody>
                  <a:tcPr marL="6330" marR="6330" marT="0" marB="0"/>
                </a:tc>
              </a:tr>
              <a:tr h="188640">
                <a:tc>
                  <a:txBody>
                    <a:bodyPr/>
                    <a:lstStyle/>
                    <a:p>
                      <a:pPr marL="50800">
                        <a:spcAft>
                          <a:spcPts val="0"/>
                        </a:spcAft>
                      </a:pPr>
                      <a:r>
                        <a:rPr lang="el-GR" sz="1600" u="none" strike="noStrike" spc="0" dirty="0"/>
                        <a:t>Ένταση ακτινοβολίας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a:t>1 καντέλλα </a:t>
                      </a:r>
                      <a:r>
                        <a:rPr lang="en-US" sz="1600" u="none" strike="noStrike" spc="0"/>
                        <a:t>(cd)</a:t>
                      </a:r>
                      <a:endParaRPr lang="el-GR" sz="1600">
                        <a:solidFill>
                          <a:srgbClr val="000000"/>
                        </a:solidFill>
                        <a:latin typeface="Microsoft JhengHei"/>
                        <a:ea typeface="PMingLiU"/>
                        <a:cs typeface="Microsoft JhengHei"/>
                      </a:endParaRPr>
                    </a:p>
                  </a:txBody>
                  <a:tcPr marL="6330" marR="6330" marT="0" marB="0"/>
                </a:tc>
                <a:tc>
                  <a:txBody>
                    <a:bodyPr/>
                    <a:lstStyle/>
                    <a:p>
                      <a:pPr algn="l">
                        <a:spcAft>
                          <a:spcPts val="0"/>
                        </a:spcAft>
                      </a:pPr>
                      <a:endParaRPr lang="el-GR" sz="1600" dirty="0">
                        <a:solidFill>
                          <a:srgbClr val="000000"/>
                        </a:solidFill>
                        <a:latin typeface="Microsoft JhengHei"/>
                        <a:ea typeface="PMingLiU"/>
                        <a:cs typeface="Microsoft JhengHei"/>
                      </a:endParaRPr>
                    </a:p>
                  </a:txBody>
                  <a:tcPr marL="6330" marR="6330" marT="0" marB="0"/>
                </a:tc>
                <a:tc>
                  <a:txBody>
                    <a:bodyPr/>
                    <a:lstStyle/>
                    <a:p>
                      <a:pPr>
                        <a:spcAft>
                          <a:spcPts val="0"/>
                        </a:spcAft>
                      </a:pPr>
                      <a:endParaRPr lang="el-GR" sz="1600" dirty="0">
                        <a:solidFill>
                          <a:srgbClr val="000000"/>
                        </a:solidFill>
                        <a:latin typeface="Microsoft JhengHei"/>
                        <a:ea typeface="PMingLiU"/>
                        <a:cs typeface="Microsoft JhengHei"/>
                      </a:endParaRPr>
                    </a:p>
                  </a:txBody>
                  <a:tcPr marL="6330" marR="6330" marT="0" marB="0"/>
                </a:tc>
              </a:tr>
              <a:tr h="188640">
                <a:tc>
                  <a:txBody>
                    <a:bodyPr/>
                    <a:lstStyle/>
                    <a:p>
                      <a:pPr marL="50800">
                        <a:spcAft>
                          <a:spcPts val="0"/>
                        </a:spcAft>
                      </a:pPr>
                      <a:r>
                        <a:rPr lang="el-GR" sz="1600" u="none" strike="noStrike" spc="0" dirty="0"/>
                        <a:t>Ποσότητα ύλης</a:t>
                      </a:r>
                      <a:endParaRPr lang="el-GR" sz="1600" dirty="0">
                        <a:solidFill>
                          <a:srgbClr val="000000"/>
                        </a:solidFill>
                        <a:latin typeface="Microsoft JhengHei"/>
                        <a:ea typeface="PMingLiU"/>
                        <a:cs typeface="Microsoft JhengHei"/>
                      </a:endParaRPr>
                    </a:p>
                  </a:txBody>
                  <a:tcPr marL="6330" marR="6330" marT="0" marB="0"/>
                </a:tc>
                <a:tc>
                  <a:txBody>
                    <a:bodyPr/>
                    <a:lstStyle/>
                    <a:p>
                      <a:pPr marL="190500">
                        <a:spcAft>
                          <a:spcPts val="0"/>
                        </a:spcAft>
                      </a:pPr>
                      <a:r>
                        <a:rPr lang="el-GR" sz="1600" u="none" strike="noStrike" spc="0"/>
                        <a:t>1 γραμμομόριο </a:t>
                      </a:r>
                      <a:r>
                        <a:rPr lang="en-US" sz="1600" u="none" strike="noStrike" spc="0"/>
                        <a:t>(mol)</a:t>
                      </a:r>
                      <a:endParaRPr lang="el-GR" sz="1600">
                        <a:solidFill>
                          <a:srgbClr val="000000"/>
                        </a:solidFill>
                        <a:latin typeface="Microsoft JhengHei"/>
                        <a:ea typeface="PMingLiU"/>
                        <a:cs typeface="Microsoft JhengHei"/>
                      </a:endParaRPr>
                    </a:p>
                  </a:txBody>
                  <a:tcPr marL="6330" marR="6330" marT="0" marB="0"/>
                </a:tc>
                <a:tc>
                  <a:txBody>
                    <a:bodyPr/>
                    <a:lstStyle/>
                    <a:p>
                      <a:pPr algn="l">
                        <a:spcAft>
                          <a:spcPts val="0"/>
                        </a:spcAft>
                      </a:pPr>
                      <a:endParaRPr lang="el-GR" sz="1600" dirty="0">
                        <a:solidFill>
                          <a:srgbClr val="000000"/>
                        </a:solidFill>
                        <a:latin typeface="Microsoft JhengHei"/>
                        <a:ea typeface="PMingLiU"/>
                        <a:cs typeface="Microsoft JhengHei"/>
                      </a:endParaRPr>
                    </a:p>
                  </a:txBody>
                  <a:tcPr marL="6330" marR="6330" marT="0" marB="0"/>
                </a:tc>
                <a:tc>
                  <a:txBody>
                    <a:bodyPr/>
                    <a:lstStyle/>
                    <a:p>
                      <a:pPr>
                        <a:spcAft>
                          <a:spcPts val="0"/>
                        </a:spcAft>
                      </a:pPr>
                      <a:endParaRPr lang="el-GR" sz="1600" dirty="0">
                        <a:solidFill>
                          <a:srgbClr val="000000"/>
                        </a:solidFill>
                        <a:latin typeface="Microsoft JhengHei"/>
                        <a:ea typeface="PMingLiU"/>
                        <a:cs typeface="Microsoft JhengHei"/>
                      </a:endParaRPr>
                    </a:p>
                  </a:txBody>
                  <a:tcPr marL="6330" marR="6330" marT="0" marB="0"/>
                </a:tc>
              </a:tr>
            </a:tbl>
          </a:graphicData>
        </a:graphic>
      </p:graphicFrame>
    </p:spTree>
  </p:cSld>
  <p:clrMapOvr>
    <a:masterClrMapping/>
  </p:clrMapOvr>
  <p:transition spd="med">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1043608" y="332656"/>
            <a:ext cx="5328592" cy="838200"/>
          </a:xfrm>
        </p:spPr>
        <p:txBody>
          <a:bodyPr/>
          <a:lstStyle/>
          <a:p>
            <a:pPr eaLnBrk="1" fontAlgn="auto" hangingPunct="1">
              <a:spcAft>
                <a:spcPts val="0"/>
              </a:spcAft>
              <a:defRPr/>
            </a:pPr>
            <a:r>
              <a:rPr lang="el-GR" b="1" dirty="0" smtClean="0"/>
              <a:t>Διάγραμμα εννοιών</a:t>
            </a:r>
            <a:endParaRPr lang="el-GR" b="1" dirty="0"/>
          </a:p>
        </p:txBody>
      </p:sp>
      <p:sp useBgFill="1">
        <p:nvSpPr>
          <p:cNvPr id="214020" name="Text Box 4"/>
          <p:cNvSpPr txBox="1">
            <a:spLocks noChangeArrowheads="1"/>
          </p:cNvSpPr>
          <p:nvPr/>
        </p:nvSpPr>
        <p:spPr bwMode="auto">
          <a:xfrm>
            <a:off x="1187624" y="1412776"/>
            <a:ext cx="7200800" cy="523220"/>
          </a:xfrm>
          <a:prstGeom prst="rect">
            <a:avLst/>
          </a:prstGeom>
          <a:ln w="9525">
            <a:noFill/>
            <a:miter lim="800000"/>
            <a:headEnd/>
            <a:tailEnd/>
          </a:ln>
          <a:effectLst>
            <a:outerShdw blurRad="152400" dist="317500" dir="5400000" sx="90000" sy="-19000" rotWithShape="0">
              <a:prstClr val="black">
                <a:alpha val="15000"/>
              </a:prstClr>
            </a:outerShdw>
          </a:effectLst>
          <a:scene3d>
            <a:camera prst="orthographicFront"/>
            <a:lightRig rig="threePt" dir="t"/>
          </a:scene3d>
          <a:sp3d>
            <a:bevelB prst="convex"/>
          </a:sp3d>
        </p:spPr>
        <p:txBody>
          <a:bodyPr wrap="square">
            <a:spAutoFit/>
          </a:bodyPr>
          <a:lstStyle/>
          <a:p>
            <a:pPr algn="ctr"/>
            <a:r>
              <a:rPr lang="el-GR" sz="2800" dirty="0" smtClean="0">
                <a:effectLst>
                  <a:outerShdw blurRad="38100" dist="38100" dir="2700000" algn="tl">
                    <a:srgbClr val="000000">
                      <a:alpha val="43137"/>
                    </a:srgbClr>
                  </a:outerShdw>
                </a:effectLst>
              </a:rPr>
              <a:t>πυκνότητα ενός υλικού</a:t>
            </a:r>
          </a:p>
        </p:txBody>
      </p:sp>
      <p:sp>
        <p:nvSpPr>
          <p:cNvPr id="13" name="12 - Ορθογώνιο"/>
          <p:cNvSpPr/>
          <p:nvPr/>
        </p:nvSpPr>
        <p:spPr>
          <a:xfrm>
            <a:off x="1187624" y="5157192"/>
            <a:ext cx="6840760" cy="646331"/>
          </a:xfrm>
          <a:prstGeom prst="rect">
            <a:avLst/>
          </a:prstGeom>
        </p:spPr>
        <p:txBody>
          <a:bodyPr wrap="square">
            <a:spAutoFit/>
          </a:bodyPr>
          <a:lstStyle/>
          <a:p>
            <a:r>
              <a:rPr lang="el-GR" dirty="0" smtClean="0"/>
              <a:t>Ορίζεται ως το πηλίκο που έχει ως αριθμητή τη μάζα σώματος από αυτό το υλικό και παρονομαστή τον όγκο του.</a:t>
            </a:r>
            <a:endParaRPr lang="el-GR" dirty="0"/>
          </a:p>
        </p:txBody>
      </p:sp>
      <p:sp>
        <p:nvSpPr>
          <p:cNvPr id="16" name="Line 16"/>
          <p:cNvSpPr>
            <a:spLocks noChangeShapeType="1"/>
          </p:cNvSpPr>
          <p:nvPr/>
        </p:nvSpPr>
        <p:spPr bwMode="auto">
          <a:xfrm>
            <a:off x="6228184" y="2060848"/>
            <a:ext cx="216024" cy="288032"/>
          </a:xfrm>
          <a:prstGeom prst="line">
            <a:avLst/>
          </a:prstGeom>
          <a:noFill/>
          <a:ln w="38100">
            <a:solidFill>
              <a:schemeClr val="tx1"/>
            </a:solidFill>
            <a:round/>
            <a:headEnd/>
            <a:tailEnd type="triangle" w="med" len="med"/>
          </a:ln>
        </p:spPr>
        <p:txBody>
          <a:bodyPr/>
          <a:lstStyle/>
          <a:p>
            <a:endParaRPr lang="el-GR"/>
          </a:p>
        </p:txBody>
      </p:sp>
      <p:sp>
        <p:nvSpPr>
          <p:cNvPr id="17" name="Line 16"/>
          <p:cNvSpPr>
            <a:spLocks noChangeShapeType="1"/>
          </p:cNvSpPr>
          <p:nvPr/>
        </p:nvSpPr>
        <p:spPr bwMode="auto">
          <a:xfrm rot="5400000">
            <a:off x="2303748" y="2096852"/>
            <a:ext cx="288032" cy="216024"/>
          </a:xfrm>
          <a:prstGeom prst="line">
            <a:avLst/>
          </a:prstGeom>
          <a:noFill/>
          <a:ln w="38100">
            <a:solidFill>
              <a:schemeClr val="tx1"/>
            </a:solidFill>
            <a:round/>
            <a:headEnd/>
            <a:tailEnd type="triangle" w="med" len="med"/>
          </a:ln>
        </p:spPr>
        <p:txBody>
          <a:bodyPr/>
          <a:lstStyle/>
          <a:p>
            <a:endParaRPr lang="el-GR"/>
          </a:p>
        </p:txBody>
      </p:sp>
      <p:sp>
        <p:nvSpPr>
          <p:cNvPr id="10" name="Line 16"/>
          <p:cNvSpPr>
            <a:spLocks noChangeShapeType="1"/>
          </p:cNvSpPr>
          <p:nvPr/>
        </p:nvSpPr>
        <p:spPr bwMode="auto">
          <a:xfrm>
            <a:off x="4716016" y="2060848"/>
            <a:ext cx="0" cy="3024336"/>
          </a:xfrm>
          <a:prstGeom prst="line">
            <a:avLst/>
          </a:prstGeom>
          <a:noFill/>
          <a:ln w="38100">
            <a:solidFill>
              <a:schemeClr val="tx1"/>
            </a:solidFill>
            <a:round/>
            <a:headEnd/>
            <a:tailEnd type="triangle" w="med" len="med"/>
          </a:ln>
        </p:spPr>
        <p:txBody>
          <a:bodyPr/>
          <a:lstStyle/>
          <a:p>
            <a:endParaRPr lang="el-GR"/>
          </a:p>
        </p:txBody>
      </p:sp>
      <p:sp>
        <p:nvSpPr>
          <p:cNvPr id="11" name="10 - Ορθογώνιο"/>
          <p:cNvSpPr/>
          <p:nvPr/>
        </p:nvSpPr>
        <p:spPr>
          <a:xfrm>
            <a:off x="1043608" y="2492896"/>
            <a:ext cx="3312368" cy="1282402"/>
          </a:xfrm>
          <a:prstGeom prst="rect">
            <a:avLst/>
          </a:prstGeom>
        </p:spPr>
        <p:txBody>
          <a:bodyPr wrap="square">
            <a:spAutoFit/>
          </a:bodyPr>
          <a:lstStyle/>
          <a:p>
            <a:pPr>
              <a:lnSpc>
                <a:spcPct val="150000"/>
              </a:lnSpc>
            </a:pPr>
            <a:r>
              <a:rPr lang="el-GR" dirty="0" smtClean="0"/>
              <a:t>Η πυκνότητα εκφράζει τη μάζα του υλικού που περιέχεται σε μια μονάδα όγκου.</a:t>
            </a:r>
            <a:endParaRPr lang="el-GR" dirty="0"/>
          </a:p>
        </p:txBody>
      </p:sp>
      <p:sp>
        <p:nvSpPr>
          <p:cNvPr id="22" name="21 - Ορθογώνιο"/>
          <p:cNvSpPr/>
          <p:nvPr/>
        </p:nvSpPr>
        <p:spPr>
          <a:xfrm>
            <a:off x="5364088" y="2420888"/>
            <a:ext cx="3384376" cy="866904"/>
          </a:xfrm>
          <a:prstGeom prst="rect">
            <a:avLst/>
          </a:prstGeom>
        </p:spPr>
        <p:txBody>
          <a:bodyPr wrap="square">
            <a:spAutoFit/>
          </a:bodyPr>
          <a:lstStyle/>
          <a:p>
            <a:pPr>
              <a:lnSpc>
                <a:spcPct val="150000"/>
              </a:lnSpc>
            </a:pPr>
            <a:r>
              <a:rPr lang="el-GR" dirty="0" smtClean="0"/>
              <a:t>Είναι χαρακτηριστικό του υλικού κάθε σώματος.</a:t>
            </a:r>
            <a:endParaRPr lang="el-GR" dirty="0"/>
          </a:p>
        </p:txBody>
      </p:sp>
      <p:graphicFrame>
        <p:nvGraphicFramePr>
          <p:cNvPr id="73730" name="Object 2" descr="Περγαμηνή"/>
          <p:cNvGraphicFramePr>
            <a:graphicFrameLocks noChangeAspect="1"/>
          </p:cNvGraphicFramePr>
          <p:nvPr/>
        </p:nvGraphicFramePr>
        <p:xfrm>
          <a:off x="2195736" y="5805264"/>
          <a:ext cx="4419600" cy="684212"/>
        </p:xfrm>
        <a:graphic>
          <a:graphicData uri="http://schemas.openxmlformats.org/presentationml/2006/ole">
            <p:oleObj spid="_x0000_s73730" name="Εξίσωση" r:id="rId3" imgW="2705040" imgH="419040" progId="Equation.3">
              <p:embed/>
            </p:oleObj>
          </a:graphicData>
        </a:graphic>
      </p:graphicFrame>
      <p:pic>
        <p:nvPicPr>
          <p:cNvPr id="14" name="Picture 3" descr="image18"/>
          <p:cNvPicPr>
            <a:picLocks noChangeAspect="1" noChangeArrowheads="1"/>
          </p:cNvPicPr>
          <p:nvPr/>
        </p:nvPicPr>
        <p:blipFill>
          <a:blip r:embed="rId4" cstate="print">
            <a:lum bright="-10000" contrast="30000"/>
          </a:blip>
          <a:srcRect/>
          <a:stretch>
            <a:fillRect/>
          </a:stretch>
        </p:blipFill>
        <p:spPr bwMode="auto">
          <a:xfrm>
            <a:off x="5436096" y="3356992"/>
            <a:ext cx="2343150" cy="14859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14020"/>
                                        </p:tgtEl>
                                        <p:attrNameLst>
                                          <p:attrName>style.visibility</p:attrName>
                                        </p:attrNameLst>
                                      </p:cBhvr>
                                      <p:to>
                                        <p:strVal val="visible"/>
                                      </p:to>
                                    </p:set>
                                    <p:anim calcmode="lin" valueType="num">
                                      <p:cBhvr additive="base">
                                        <p:cTn id="7" dur="1000" fill="hold"/>
                                        <p:tgtEl>
                                          <p:spTgt spid="214020"/>
                                        </p:tgtEl>
                                        <p:attrNameLst>
                                          <p:attrName>ppt_x</p:attrName>
                                        </p:attrNameLst>
                                      </p:cBhvr>
                                      <p:tavLst>
                                        <p:tav tm="0">
                                          <p:val>
                                            <p:strVal val="#ppt_x"/>
                                          </p:val>
                                        </p:tav>
                                        <p:tav tm="100000">
                                          <p:val>
                                            <p:strVal val="#ppt_x"/>
                                          </p:val>
                                        </p:tav>
                                      </p:tavLst>
                                    </p:anim>
                                    <p:anim calcmode="lin" valueType="num">
                                      <p:cBhvr additive="base">
                                        <p:cTn id="8" dur="1000" fill="hold"/>
                                        <p:tgtEl>
                                          <p:spTgt spid="214020"/>
                                        </p:tgtEl>
                                        <p:attrNameLst>
                                          <p:attrName>ppt_y</p:attrName>
                                        </p:attrNameLst>
                                      </p:cBhvr>
                                      <p:tavLst>
                                        <p:tav tm="0">
                                          <p:val>
                                            <p:strVal val="1+#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0-#ppt_w/2"/>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43"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
                                        <p:tgtEl>
                                          <p:spTgt spid="13"/>
                                        </p:tgtEl>
                                      </p:cBhvr>
                                    </p:animEffect>
                                    <p:anim calcmode="lin" valueType="num">
                                      <p:cBhvr>
                                        <p:cTn id="16" dur="400" fill="hold"/>
                                        <p:tgtEl>
                                          <p:spTgt spid="13"/>
                                        </p:tgtEl>
                                        <p:attrNameLst>
                                          <p:attrName>ppt_x</p:attrName>
                                        </p:attrNameLst>
                                      </p:cBhvr>
                                      <p:tavLst>
                                        <p:tav tm="0">
                                          <p:val>
                                            <p:strVal val="#ppt_x"/>
                                          </p:val>
                                        </p:tav>
                                        <p:tav tm="100000">
                                          <p:val>
                                            <p:strVal val="#ppt_x"/>
                                          </p:val>
                                        </p:tav>
                                      </p:tavLst>
                                    </p:anim>
                                    <p:anim calcmode="lin" valueType="num">
                                      <p:cBhvr>
                                        <p:cTn id="17" dur="400" fill="hold"/>
                                        <p:tgtEl>
                                          <p:spTgt spid="13"/>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1000"/>
                            </p:stCondLst>
                            <p:childTnLst>
                              <p:par>
                                <p:cTn id="21" presetID="20" presetClass="entr" presetSubtype="0" fill="hold" nodeType="afterEffect">
                                  <p:stCondLst>
                                    <p:cond delay="0"/>
                                  </p:stCondLst>
                                  <p:childTnLst>
                                    <p:set>
                                      <p:cBhvr>
                                        <p:cTn id="22" dur="1" fill="hold">
                                          <p:stCondLst>
                                            <p:cond delay="0"/>
                                          </p:stCondLst>
                                        </p:cTn>
                                        <p:tgtEl>
                                          <p:spTgt spid="73730"/>
                                        </p:tgtEl>
                                        <p:attrNameLst>
                                          <p:attrName>style.visibility</p:attrName>
                                        </p:attrNameLst>
                                      </p:cBhvr>
                                      <p:to>
                                        <p:strVal val="visible"/>
                                      </p:to>
                                    </p:set>
                                    <p:animEffect transition="in" filter="wedge">
                                      <p:cBhvr>
                                        <p:cTn id="23" dur="1000"/>
                                        <p:tgtEl>
                                          <p:spTgt spid="73730"/>
                                        </p:tgtEl>
                                      </p:cBhvr>
                                    </p:animEffect>
                                  </p:childTnLst>
                                </p:cTn>
                              </p:par>
                            </p:childTnLst>
                          </p:cTn>
                        </p:par>
                      </p:childTnLst>
                    </p:cTn>
                  </p:par>
                  <p:par>
                    <p:cTn id="24" fill="hold">
                      <p:stCondLst>
                        <p:cond delay="indefinite"/>
                      </p:stCondLst>
                      <p:childTnLst>
                        <p:par>
                          <p:cTn id="25" fill="hold">
                            <p:stCondLst>
                              <p:cond delay="0"/>
                            </p:stCondLst>
                            <p:childTnLst>
                              <p:par>
                                <p:cTn id="26" presetID="43"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
                                        <p:tgtEl>
                                          <p:spTgt spid="16"/>
                                        </p:tgtEl>
                                      </p:cBhvr>
                                    </p:animEffect>
                                    <p:anim calcmode="lin" valueType="num">
                                      <p:cBhvr>
                                        <p:cTn id="29" dur="400" fill="hold"/>
                                        <p:tgtEl>
                                          <p:spTgt spid="16"/>
                                        </p:tgtEl>
                                        <p:attrNameLst>
                                          <p:attrName>ppt_x</p:attrName>
                                        </p:attrNameLst>
                                      </p:cBhvr>
                                      <p:tavLst>
                                        <p:tav tm="0">
                                          <p:val>
                                            <p:strVal val="#ppt_x"/>
                                          </p:val>
                                        </p:tav>
                                        <p:tav tm="100000">
                                          <p:val>
                                            <p:strVal val="#ppt_x"/>
                                          </p:val>
                                        </p:tav>
                                      </p:tavLst>
                                    </p:anim>
                                    <p:anim calcmode="lin" valueType="num">
                                      <p:cBhvr>
                                        <p:cTn id="30" dur="400" fill="hold"/>
                                        <p:tgtEl>
                                          <p:spTgt spid="16"/>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3" presetID="8" presetClass="exit" presetSubtype="16" fill="hold" grpId="1" nodeType="withEffect">
                                  <p:stCondLst>
                                    <p:cond delay="0"/>
                                  </p:stCondLst>
                                  <p:childTnLst>
                                    <p:animEffect transition="out" filter="diamond(in)">
                                      <p:cBhvr>
                                        <p:cTn id="34" dur="1000"/>
                                        <p:tgtEl>
                                          <p:spTgt spid="13"/>
                                        </p:tgtEl>
                                      </p:cBhvr>
                                    </p:animEffect>
                                    <p:set>
                                      <p:cBhvr>
                                        <p:cTn id="35" dur="1" fill="hold">
                                          <p:stCondLst>
                                            <p:cond delay="999"/>
                                          </p:stCondLst>
                                        </p:cTn>
                                        <p:tgtEl>
                                          <p:spTgt spid="13"/>
                                        </p:tgtEl>
                                        <p:attrNameLst>
                                          <p:attrName>style.visibility</p:attrName>
                                        </p:attrNameLst>
                                      </p:cBhvr>
                                      <p:to>
                                        <p:strVal val="hidden"/>
                                      </p:to>
                                    </p:set>
                                  </p:childTnLst>
                                </p:cTn>
                              </p:par>
                            </p:childTnLst>
                          </p:cTn>
                        </p:par>
                        <p:par>
                          <p:cTn id="36" fill="hold">
                            <p:stCondLst>
                              <p:cond delay="1000"/>
                            </p:stCondLst>
                            <p:childTnLst>
                              <p:par>
                                <p:cTn id="37" presetID="2" presetClass="exit" presetSubtype="4" fill="hold" grpId="1" nodeType="afterEffect">
                                  <p:stCondLst>
                                    <p:cond delay="0"/>
                                  </p:stCondLst>
                                  <p:childTnLst>
                                    <p:anim calcmode="lin" valueType="num">
                                      <p:cBhvr additive="base">
                                        <p:cTn id="38" dur="500"/>
                                        <p:tgtEl>
                                          <p:spTgt spid="10"/>
                                        </p:tgtEl>
                                        <p:attrNameLst>
                                          <p:attrName>ppt_x</p:attrName>
                                        </p:attrNameLst>
                                      </p:cBhvr>
                                      <p:tavLst>
                                        <p:tav tm="0">
                                          <p:val>
                                            <p:strVal val="ppt_x"/>
                                          </p:val>
                                        </p:tav>
                                        <p:tav tm="100000">
                                          <p:val>
                                            <p:strVal val="ppt_x"/>
                                          </p:val>
                                        </p:tav>
                                      </p:tavLst>
                                    </p:anim>
                                    <p:anim calcmode="lin" valueType="num">
                                      <p:cBhvr additive="base">
                                        <p:cTn id="39" dur="500"/>
                                        <p:tgtEl>
                                          <p:spTgt spid="10"/>
                                        </p:tgtEl>
                                        <p:attrNameLst>
                                          <p:attrName>ppt_y</p:attrName>
                                        </p:attrNameLst>
                                      </p:cBhvr>
                                      <p:tavLst>
                                        <p:tav tm="0">
                                          <p:val>
                                            <p:strVal val="ppt_y"/>
                                          </p:val>
                                        </p:tav>
                                        <p:tav tm="100000">
                                          <p:val>
                                            <p:strVal val="1+ppt_h/2"/>
                                          </p:val>
                                        </p:tav>
                                      </p:tavLst>
                                    </p:anim>
                                    <p:set>
                                      <p:cBhvr>
                                        <p:cTn id="40" dur="1" fill="hold">
                                          <p:stCondLst>
                                            <p:cond delay="499"/>
                                          </p:stCondLst>
                                        </p:cTn>
                                        <p:tgtEl>
                                          <p:spTgt spid="10"/>
                                        </p:tgtEl>
                                        <p:attrNameLst>
                                          <p:attrName>style.visibility</p:attrName>
                                        </p:attrNameLst>
                                      </p:cBhvr>
                                      <p:to>
                                        <p:strVal val="hidden"/>
                                      </p:to>
                                    </p:set>
                                  </p:childTnLst>
                                </p:cTn>
                              </p:par>
                              <p:par>
                                <p:cTn id="41" presetID="2" presetClass="exit" presetSubtype="4" fill="hold" nodeType="withEffect">
                                  <p:stCondLst>
                                    <p:cond delay="0"/>
                                  </p:stCondLst>
                                  <p:childTnLst>
                                    <p:anim calcmode="lin" valueType="num">
                                      <p:cBhvr additive="base">
                                        <p:cTn id="42" dur="500"/>
                                        <p:tgtEl>
                                          <p:spTgt spid="73730"/>
                                        </p:tgtEl>
                                        <p:attrNameLst>
                                          <p:attrName>ppt_x</p:attrName>
                                        </p:attrNameLst>
                                      </p:cBhvr>
                                      <p:tavLst>
                                        <p:tav tm="0">
                                          <p:val>
                                            <p:strVal val="ppt_x"/>
                                          </p:val>
                                        </p:tav>
                                        <p:tav tm="100000">
                                          <p:val>
                                            <p:strVal val="ppt_x"/>
                                          </p:val>
                                        </p:tav>
                                      </p:tavLst>
                                    </p:anim>
                                    <p:anim calcmode="lin" valueType="num">
                                      <p:cBhvr additive="base">
                                        <p:cTn id="43" dur="500"/>
                                        <p:tgtEl>
                                          <p:spTgt spid="73730"/>
                                        </p:tgtEl>
                                        <p:attrNameLst>
                                          <p:attrName>ppt_y</p:attrName>
                                        </p:attrNameLst>
                                      </p:cBhvr>
                                      <p:tavLst>
                                        <p:tav tm="0">
                                          <p:val>
                                            <p:strVal val="ppt_y"/>
                                          </p:val>
                                        </p:tav>
                                        <p:tav tm="100000">
                                          <p:val>
                                            <p:strVal val="1+ppt_h/2"/>
                                          </p:val>
                                        </p:tav>
                                      </p:tavLst>
                                    </p:anim>
                                    <p:set>
                                      <p:cBhvr>
                                        <p:cTn id="44" dur="1" fill="hold">
                                          <p:stCondLst>
                                            <p:cond delay="499"/>
                                          </p:stCondLst>
                                        </p:cTn>
                                        <p:tgtEl>
                                          <p:spTgt spid="73730"/>
                                        </p:tgtEl>
                                        <p:attrNameLst>
                                          <p:attrName>style.visibility</p:attrName>
                                        </p:attrNameLst>
                                      </p:cBhvr>
                                      <p:to>
                                        <p:strVal val="hidden"/>
                                      </p:to>
                                    </p:set>
                                  </p:childTnLst>
                                </p:cTn>
                              </p:par>
                              <p:par>
                                <p:cTn id="45" presetID="43"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
                                        <p:tgtEl>
                                          <p:spTgt spid="17"/>
                                        </p:tgtEl>
                                      </p:cBhvr>
                                    </p:animEffect>
                                    <p:anim calcmode="lin" valueType="num">
                                      <p:cBhvr>
                                        <p:cTn id="48" dur="400" fill="hold"/>
                                        <p:tgtEl>
                                          <p:spTgt spid="17"/>
                                        </p:tgtEl>
                                        <p:attrNameLst>
                                          <p:attrName>ppt_x</p:attrName>
                                        </p:attrNameLst>
                                      </p:cBhvr>
                                      <p:tavLst>
                                        <p:tav tm="0">
                                          <p:val>
                                            <p:strVal val="#ppt_x"/>
                                          </p:val>
                                        </p:tav>
                                        <p:tav tm="100000">
                                          <p:val>
                                            <p:strVal val="#ppt_x"/>
                                          </p:val>
                                        </p:tav>
                                      </p:tavLst>
                                    </p:anim>
                                    <p:anim calcmode="lin" valueType="num">
                                      <p:cBhvr>
                                        <p:cTn id="49" dur="400" fill="hold"/>
                                        <p:tgtEl>
                                          <p:spTgt spid="17"/>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2" presetID="25"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57" dur="1000" fill="hold"/>
                                        <p:tgtEl>
                                          <p:spTgt spid="11"/>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11"/>
                                        </p:tgtEl>
                                      </p:cBhvr>
                                    </p:animEffect>
                                  </p:childTnLst>
                                </p:cTn>
                              </p:par>
                              <p:par>
                                <p:cTn id="62" presetID="8" presetClass="entr" presetSubtype="32"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diamond(out)">
                                      <p:cBhvr>
                                        <p:cTn id="64" dur="500"/>
                                        <p:tgtEl>
                                          <p:spTgt spid="22"/>
                                        </p:tgtEl>
                                      </p:cBhvr>
                                    </p:animEffect>
                                  </p:childTnLst>
                                </p:cTn>
                              </p:par>
                            </p:childTnLst>
                          </p:cTn>
                        </p:par>
                        <p:par>
                          <p:cTn id="65" fill="hold">
                            <p:stCondLst>
                              <p:cond delay="2000"/>
                            </p:stCondLst>
                            <p:childTnLst>
                              <p:par>
                                <p:cTn id="66" presetID="4" presetClass="entr" presetSubtype="32"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box(out)">
                                      <p:cBhvr>
                                        <p:cTn id="6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animBg="1"/>
      <p:bldP spid="13" grpId="0"/>
      <p:bldP spid="13" grpId="1"/>
      <p:bldP spid="16" grpId="0" animBg="1"/>
      <p:bldP spid="17" grpId="0" animBg="1"/>
      <p:bldP spid="10" grpId="0" animBg="1"/>
      <p:bldP spid="10" grpId="1" animBg="1"/>
      <p:bldP spid="11" grpId="0"/>
      <p:bldP spid="22"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2 - Εικόνα" descr="C:\Users\USER\AppData\Local\Microsoft\Windows\Temporary Internet Files\Content.IE5\VB7PH975\MP900427810[1].JPG"/>
          <p:cNvPicPr/>
          <p:nvPr/>
        </p:nvPicPr>
        <p:blipFill>
          <a:blip r:embed="rId2" cstate="print"/>
          <a:srcRect/>
          <a:stretch>
            <a:fillRect/>
          </a:stretch>
        </p:blipFill>
        <p:spPr bwMode="auto">
          <a:xfrm>
            <a:off x="1187624" y="980728"/>
            <a:ext cx="7488831" cy="5126260"/>
          </a:xfrm>
          <a:prstGeom prst="rect">
            <a:avLst/>
          </a:prstGeom>
          <a:noFill/>
          <a:ln w="9525">
            <a:noFill/>
            <a:miter lim="800000"/>
            <a:headEnd/>
            <a:tailEnd/>
          </a:ln>
        </p:spPr>
      </p:pic>
      <p:sp>
        <p:nvSpPr>
          <p:cNvPr id="8" name="Rectangle 2"/>
          <p:cNvSpPr>
            <a:spLocks noGrp="1" noChangeArrowheads="1"/>
          </p:cNvSpPr>
          <p:nvPr/>
        </p:nvSpPr>
        <p:spPr>
          <a:xfrm>
            <a:off x="1403648" y="5265588"/>
            <a:ext cx="6985148" cy="1462088"/>
          </a:xfrm>
          <a:prstGeom prst="rect">
            <a:avLst/>
          </a:prstGeom>
          <a:gradFill>
            <a:gsLst>
              <a:gs pos="36000">
                <a:srgbClr val="E6DCAC"/>
              </a:gs>
              <a:gs pos="12000">
                <a:srgbClr val="E6D78A"/>
              </a:gs>
              <a:gs pos="30000">
                <a:srgbClr val="C7AC4C"/>
              </a:gs>
              <a:gs pos="45000">
                <a:srgbClr val="E6D78A"/>
              </a:gs>
              <a:gs pos="77000">
                <a:srgbClr val="C7AC4C"/>
              </a:gs>
              <a:gs pos="100000">
                <a:srgbClr val="E6DCAC"/>
              </a:gs>
            </a:gsLst>
            <a:path path="shape">
              <a:fillToRect l="50000" t="50000" r="50000" b="50000"/>
            </a:path>
          </a:gradFill>
          <a:scene3d>
            <a:camera prst="perspectiveBelow"/>
            <a:lightRig rig="threePt" dir="t"/>
          </a:scene3d>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eaLnBrk="1" fontAlgn="auto" hangingPunct="1">
              <a:spcAft>
                <a:spcPts val="0"/>
              </a:spcAft>
              <a:defRPr/>
            </a:pPr>
            <a:r>
              <a:rPr lang="el-GR" sz="4000" dirty="0" smtClean="0"/>
              <a:t>Ερωτήσεις </a:t>
            </a:r>
            <a:r>
              <a:rPr lang="el-GR" sz="4000" dirty="0"/>
              <a:t>για να </a:t>
            </a:r>
            <a:r>
              <a:rPr lang="el-GR" sz="4000" dirty="0" smtClean="0"/>
              <a:t>δούμε </a:t>
            </a:r>
            <a:r>
              <a:rPr lang="el-GR" sz="4000" dirty="0"/>
              <a:t>τι </a:t>
            </a:r>
            <a:r>
              <a:rPr lang="el-GR" sz="4000" dirty="0" smtClean="0"/>
              <a:t>μάθαμε.</a:t>
            </a:r>
            <a:endParaRPr lang="el-GR" sz="4000" dirty="0"/>
          </a:p>
        </p:txBody>
      </p:sp>
    </p:spTree>
  </p:cSld>
  <p:clrMapOvr>
    <a:masterClrMapping/>
  </p:clrMapOvr>
  <p:transition spd="med">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115616" y="1196752"/>
            <a:ext cx="734481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el-GR" dirty="0" smtClean="0"/>
              <a:t>α. Τι είναι μέτρηση; Να αναφέρεις τρία παραδείγματα μεγεθών και τις μονάδες μέτρησής τους στο </a:t>
            </a:r>
            <a:r>
              <a:rPr lang="en-US" dirty="0" smtClean="0"/>
              <a:t>SI</a:t>
            </a:r>
            <a:r>
              <a:rPr lang="el-GR" dirty="0" smtClean="0"/>
              <a:t>.</a:t>
            </a:r>
          </a:p>
          <a:p>
            <a:pPr>
              <a:lnSpc>
                <a:spcPct val="150000"/>
              </a:lnSpc>
            </a:pPr>
            <a:endParaRPr lang="el-GR" dirty="0" smtClean="0"/>
          </a:p>
          <a:p>
            <a:pPr>
              <a:lnSpc>
                <a:spcPct val="150000"/>
              </a:lnSpc>
            </a:pPr>
            <a:r>
              <a:rPr lang="el-GR" dirty="0" smtClean="0"/>
              <a:t>β. Πόσο μήκος νομίζεις ότι έχει το χέρι σου; Έλεγξε την απάντησή σου μετρώντας το. </a:t>
            </a:r>
          </a:p>
          <a:p>
            <a:pPr>
              <a:lnSpc>
                <a:spcPct val="150000"/>
              </a:lnSpc>
            </a:pPr>
            <a:endParaRPr lang="el-GR" dirty="0" smtClean="0"/>
          </a:p>
          <a:p>
            <a:pPr>
              <a:lnSpc>
                <a:spcPct val="150000"/>
              </a:lnSpc>
            </a:pPr>
            <a:r>
              <a:rPr lang="el-GR" dirty="0" smtClean="0"/>
              <a:t>γ. Ο εγκέφαλος σου χρειάζεται περίπου ένα πεντακοσιοστό του δευτερολέπτου για να αναγνωρίσει ένα οικείο αντικείμενο από τη στιγμή που φως που προέρχεται από αυτό φθάνει στο μάτι σου. </a:t>
            </a:r>
          </a:p>
          <a:p>
            <a:pPr>
              <a:lnSpc>
                <a:spcPct val="150000"/>
              </a:lnSpc>
            </a:pPr>
            <a:r>
              <a:rPr lang="el-GR" dirty="0" smtClean="0"/>
              <a:t>Να εκφράσεις το παραπάνω χρονικό διάστημα σε μ</a:t>
            </a:r>
            <a:r>
              <a:rPr lang="en-US" dirty="0" smtClean="0"/>
              <a:t>s</a:t>
            </a:r>
            <a:r>
              <a:rPr lang="el-GR" dirty="0" smtClean="0"/>
              <a:t> και </a:t>
            </a:r>
            <a:r>
              <a:rPr lang="en-US" dirty="0" smtClean="0"/>
              <a:t>ms</a:t>
            </a:r>
            <a:endParaRPr lang="el-GR" dirty="0" smtClean="0"/>
          </a:p>
        </p:txBody>
      </p:sp>
      <p:sp>
        <p:nvSpPr>
          <p:cNvPr id="8" name="Rectangle 4"/>
          <p:cNvSpPr>
            <a:spLocks noChangeArrowheads="1"/>
          </p:cNvSpPr>
          <p:nvPr/>
        </p:nvSpPr>
        <p:spPr bwMode="auto">
          <a:xfrm>
            <a:off x="1043608" y="332656"/>
            <a:ext cx="4267002" cy="400110"/>
          </a:xfrm>
          <a:prstGeom prst="rect">
            <a:avLst/>
          </a:prstGeom>
          <a:noFill/>
          <a:ln w="9525">
            <a:noFill/>
            <a:miter lim="800000"/>
            <a:headEnd/>
            <a:tailEnd/>
          </a:ln>
        </p:spPr>
        <p:txBody>
          <a:bodyPr wrap="none" anchor="ctr">
            <a:spAutoFit/>
          </a:bodyPr>
          <a:lstStyle/>
          <a:p>
            <a:r>
              <a:rPr lang="el-GR" sz="2000" b="1" dirty="0" smtClean="0">
                <a:solidFill>
                  <a:srgbClr val="C00000"/>
                </a:solidFill>
              </a:rPr>
              <a:t>Ερωτήσεις σύντομης απάντησης.</a:t>
            </a:r>
            <a:endParaRPr lang="el-GR" sz="2000" b="1" dirty="0">
              <a:solidFill>
                <a:srgbClr val="C00000"/>
              </a:solidFill>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wedge">
                                      <p:cBhvr>
                                        <p:cTn id="7" dur="1000"/>
                                        <p:tgtEl>
                                          <p:spTgt spid="20481">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ou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20481">
                                            <p:txEl>
                                              <p:pRg st="0" end="0"/>
                                            </p:txEl>
                                          </p:spTgt>
                                        </p:tgtEl>
                                        <p:attrNameLst>
                                          <p:attrName>ppt_x</p:attrName>
                                        </p:attrNameLst>
                                      </p:cBhvr>
                                      <p:tavLst>
                                        <p:tav tm="0">
                                          <p:val>
                                            <p:strVal val="ppt_x"/>
                                          </p:val>
                                        </p:tav>
                                        <p:tav tm="100000">
                                          <p:val>
                                            <p:strVal val="ppt_x"/>
                                          </p:val>
                                        </p:tav>
                                      </p:tavLst>
                                    </p:anim>
                                    <p:anim calcmode="lin" valueType="num">
                                      <p:cBhvr additive="base">
                                        <p:cTn id="15" dur="500"/>
                                        <p:tgtEl>
                                          <p:spTgt spid="20481">
                                            <p:txEl>
                                              <p:pRg st="0" end="0"/>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20481">
                                            <p:txEl>
                                              <p:pRg st="0" end="0"/>
                                            </p:txEl>
                                          </p:spTgt>
                                        </p:tgtEl>
                                        <p:attrNameLst>
                                          <p:attrName>style.visibility</p:attrName>
                                        </p:attrNameLst>
                                      </p:cBhvr>
                                      <p:to>
                                        <p:strVal val="hidden"/>
                                      </p:to>
                                    </p:set>
                                  </p:childTnLst>
                                </p:cTn>
                              </p:par>
                            </p:childTnLst>
                          </p:cTn>
                        </p:par>
                        <p:par>
                          <p:cTn id="17" fill="hold">
                            <p:stCondLst>
                              <p:cond delay="500"/>
                            </p:stCondLst>
                            <p:childTnLst>
                              <p:par>
                                <p:cTn id="18" presetID="2" presetClass="entr" presetSubtype="4" fill="hold" nodeType="afterEffect">
                                  <p:stCondLst>
                                    <p:cond delay="0"/>
                                  </p:stCondLst>
                                  <p:childTnLst>
                                    <p:set>
                                      <p:cBhvr>
                                        <p:cTn id="19" dur="1" fill="hold">
                                          <p:stCondLst>
                                            <p:cond delay="0"/>
                                          </p:stCondLst>
                                        </p:cTn>
                                        <p:tgtEl>
                                          <p:spTgt spid="20481">
                                            <p:txEl>
                                              <p:pRg st="2" end="2"/>
                                            </p:txEl>
                                          </p:spTgt>
                                        </p:tgtEl>
                                        <p:attrNameLst>
                                          <p:attrName>style.visibility</p:attrName>
                                        </p:attrNameLst>
                                      </p:cBhvr>
                                      <p:to>
                                        <p:strVal val="visible"/>
                                      </p:to>
                                    </p:set>
                                    <p:anim calcmode="lin" valueType="num">
                                      <p:cBhvr additive="base">
                                        <p:cTn id="20" dur="500" fill="hold"/>
                                        <p:tgtEl>
                                          <p:spTgt spid="20481">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048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xit" presetSubtype="4" fill="hold" nodeType="clickEffect">
                                  <p:stCondLst>
                                    <p:cond delay="0"/>
                                  </p:stCondLst>
                                  <p:childTnLst>
                                    <p:anim calcmode="lin" valueType="num">
                                      <p:cBhvr additive="base">
                                        <p:cTn id="25" dur="500"/>
                                        <p:tgtEl>
                                          <p:spTgt spid="20481">
                                            <p:txEl>
                                              <p:pRg st="2" end="2"/>
                                            </p:txEl>
                                          </p:spTgt>
                                        </p:tgtEl>
                                        <p:attrNameLst>
                                          <p:attrName>ppt_x</p:attrName>
                                        </p:attrNameLst>
                                      </p:cBhvr>
                                      <p:tavLst>
                                        <p:tav tm="0">
                                          <p:val>
                                            <p:strVal val="ppt_x"/>
                                          </p:val>
                                        </p:tav>
                                        <p:tav tm="100000">
                                          <p:val>
                                            <p:strVal val="ppt_x"/>
                                          </p:val>
                                        </p:tav>
                                      </p:tavLst>
                                    </p:anim>
                                    <p:anim calcmode="lin" valueType="num">
                                      <p:cBhvr additive="base">
                                        <p:cTn id="26" dur="500"/>
                                        <p:tgtEl>
                                          <p:spTgt spid="20481">
                                            <p:txEl>
                                              <p:pRg st="2" end="2"/>
                                            </p:txEl>
                                          </p:spTgt>
                                        </p:tgtEl>
                                        <p:attrNameLst>
                                          <p:attrName>ppt_y</p:attrName>
                                        </p:attrNameLst>
                                      </p:cBhvr>
                                      <p:tavLst>
                                        <p:tav tm="0">
                                          <p:val>
                                            <p:strVal val="ppt_y"/>
                                          </p:val>
                                        </p:tav>
                                        <p:tav tm="100000">
                                          <p:val>
                                            <p:strVal val="1+ppt_h/2"/>
                                          </p:val>
                                        </p:tav>
                                      </p:tavLst>
                                    </p:anim>
                                    <p:set>
                                      <p:cBhvr>
                                        <p:cTn id="27" dur="1" fill="hold">
                                          <p:stCondLst>
                                            <p:cond delay="499"/>
                                          </p:stCondLst>
                                        </p:cTn>
                                        <p:tgtEl>
                                          <p:spTgt spid="20481">
                                            <p:txEl>
                                              <p:pRg st="2" end="2"/>
                                            </p:txEl>
                                          </p:spTgt>
                                        </p:tgtEl>
                                        <p:attrNameLst>
                                          <p:attrName>style.visibility</p:attrName>
                                        </p:attrNameLst>
                                      </p:cBhvr>
                                      <p:to>
                                        <p:strVal val="hidden"/>
                                      </p:to>
                                    </p:set>
                                  </p:childTnLst>
                                </p:cTn>
                              </p:par>
                            </p:childTnLst>
                          </p:cTn>
                        </p:par>
                        <p:par>
                          <p:cTn id="28" fill="hold">
                            <p:stCondLst>
                              <p:cond delay="500"/>
                            </p:stCondLst>
                            <p:childTnLst>
                              <p:par>
                                <p:cTn id="29" presetID="2" presetClass="entr" presetSubtype="4" fill="hold" nodeType="afterEffect">
                                  <p:stCondLst>
                                    <p:cond delay="0"/>
                                  </p:stCondLst>
                                  <p:childTnLst>
                                    <p:set>
                                      <p:cBhvr>
                                        <p:cTn id="30" dur="1" fill="hold">
                                          <p:stCondLst>
                                            <p:cond delay="0"/>
                                          </p:stCondLst>
                                        </p:cTn>
                                        <p:tgtEl>
                                          <p:spTgt spid="20481">
                                            <p:txEl>
                                              <p:pRg st="4" end="4"/>
                                            </p:txEl>
                                          </p:spTgt>
                                        </p:tgtEl>
                                        <p:attrNameLst>
                                          <p:attrName>style.visibility</p:attrName>
                                        </p:attrNameLst>
                                      </p:cBhvr>
                                      <p:to>
                                        <p:strVal val="visible"/>
                                      </p:to>
                                    </p:set>
                                    <p:anim calcmode="lin" valueType="num">
                                      <p:cBhvr additive="base">
                                        <p:cTn id="31" dur="500" fill="hold"/>
                                        <p:tgtEl>
                                          <p:spTgt spid="2048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1">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0481">
                                            <p:txEl>
                                              <p:pRg st="5" end="5"/>
                                            </p:txEl>
                                          </p:spTgt>
                                        </p:tgtEl>
                                        <p:attrNameLst>
                                          <p:attrName>style.visibility</p:attrName>
                                        </p:attrNameLst>
                                      </p:cBhvr>
                                      <p:to>
                                        <p:strVal val="visible"/>
                                      </p:to>
                                    </p:set>
                                    <p:anim calcmode="lin" valueType="num">
                                      <p:cBhvr additive="base">
                                        <p:cTn id="35" dur="500" fill="hold"/>
                                        <p:tgtEl>
                                          <p:spTgt spid="20481">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48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build="allAtOnce"/>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691680" y="4221088"/>
            <a:ext cx="54006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el-GR" dirty="0" smtClean="0"/>
              <a:t>Ένα κομμάτι φελλού κόβεται σε δυο ίσα κομμάτια. Η πυκνότητα του κάθε κομματιού είναι: </a:t>
            </a:r>
            <a:endParaRPr lang="en-US" dirty="0" smtClean="0"/>
          </a:p>
          <a:p>
            <a:pPr>
              <a:lnSpc>
                <a:spcPct val="150000"/>
              </a:lnSpc>
            </a:pPr>
            <a:r>
              <a:rPr lang="el-GR" dirty="0" smtClean="0"/>
              <a:t>α) Η μισή εκείνης του αρχικού κομματιού, </a:t>
            </a:r>
            <a:endParaRPr lang="en-US" dirty="0" smtClean="0"/>
          </a:p>
          <a:p>
            <a:pPr>
              <a:lnSpc>
                <a:spcPct val="150000"/>
              </a:lnSpc>
            </a:pPr>
            <a:r>
              <a:rPr lang="el-GR" dirty="0" smtClean="0"/>
              <a:t>β) Διπλάσια εκείνης του αρχικού κομματιού, </a:t>
            </a:r>
            <a:endParaRPr lang="en-US" dirty="0" smtClean="0"/>
          </a:p>
          <a:p>
            <a:pPr>
              <a:lnSpc>
                <a:spcPct val="150000"/>
              </a:lnSpc>
            </a:pPr>
            <a:r>
              <a:rPr lang="el-GR" dirty="0" smtClean="0"/>
              <a:t>γ) Η ίδια με εκείνη του αρχικού κομματιού.</a:t>
            </a:r>
          </a:p>
        </p:txBody>
      </p:sp>
      <p:sp>
        <p:nvSpPr>
          <p:cNvPr id="8" name="Rectangle 4"/>
          <p:cNvSpPr>
            <a:spLocks noChangeArrowheads="1"/>
          </p:cNvSpPr>
          <p:nvPr/>
        </p:nvSpPr>
        <p:spPr bwMode="auto">
          <a:xfrm>
            <a:off x="1043608" y="3284984"/>
            <a:ext cx="7704856" cy="707886"/>
          </a:xfrm>
          <a:prstGeom prst="rect">
            <a:avLst/>
          </a:prstGeom>
          <a:noFill/>
          <a:ln w="9525">
            <a:noFill/>
            <a:miter lim="800000"/>
            <a:headEnd/>
            <a:tailEnd/>
          </a:ln>
        </p:spPr>
        <p:txBody>
          <a:bodyPr wrap="square" anchor="ctr">
            <a:spAutoFit/>
          </a:bodyPr>
          <a:lstStyle/>
          <a:p>
            <a:pPr lvl="1"/>
            <a:r>
              <a:rPr lang="el-GR" sz="2000" b="1" dirty="0" smtClean="0">
                <a:solidFill>
                  <a:srgbClr val="C00000"/>
                </a:solidFill>
              </a:rPr>
              <a:t>Στην παρακάτω ερώτηση να κυκλώσεις το γράμμα με τη σωστή απάντηση:</a:t>
            </a:r>
          </a:p>
        </p:txBody>
      </p:sp>
      <p:sp>
        <p:nvSpPr>
          <p:cNvPr id="4" name="3 - Ορθογώνιο"/>
          <p:cNvSpPr/>
          <p:nvPr/>
        </p:nvSpPr>
        <p:spPr>
          <a:xfrm>
            <a:off x="1187624" y="1268760"/>
            <a:ext cx="7560840" cy="1754326"/>
          </a:xfrm>
          <a:prstGeom prst="rect">
            <a:avLst/>
          </a:prstGeom>
        </p:spPr>
        <p:txBody>
          <a:bodyPr wrap="square">
            <a:spAutoFit/>
          </a:bodyPr>
          <a:lstStyle/>
          <a:p>
            <a:pPr marL="0" lvl="1">
              <a:lnSpc>
                <a:spcPct val="150000"/>
              </a:lnSpc>
            </a:pPr>
            <a:r>
              <a:rPr lang="el-GR" dirty="0" smtClean="0"/>
              <a:t>Η πυκνότητα ενός υλικού ορίζεται ως το …………….  που έχει ……………………. την ……………………….  του σώματος από αυτό το υλικό και  ……………………  τον  ………… του. </a:t>
            </a:r>
          </a:p>
          <a:p>
            <a:pPr marL="0" lvl="1">
              <a:lnSpc>
                <a:spcPct val="150000"/>
              </a:lnSpc>
            </a:pPr>
            <a:r>
              <a:rPr lang="el-GR" dirty="0" smtClean="0"/>
              <a:t>Δηλαδή ρ =</a:t>
            </a:r>
            <a:endParaRPr lang="el-GR" dirty="0"/>
          </a:p>
        </p:txBody>
      </p:sp>
      <p:sp>
        <p:nvSpPr>
          <p:cNvPr id="5" name="4 - Ορθογώνιο"/>
          <p:cNvSpPr/>
          <p:nvPr/>
        </p:nvSpPr>
        <p:spPr>
          <a:xfrm>
            <a:off x="1043608" y="404664"/>
            <a:ext cx="7920880" cy="707886"/>
          </a:xfrm>
          <a:prstGeom prst="rect">
            <a:avLst/>
          </a:prstGeom>
        </p:spPr>
        <p:txBody>
          <a:bodyPr wrap="square">
            <a:spAutoFit/>
          </a:bodyPr>
          <a:lstStyle/>
          <a:p>
            <a:pPr lvl="1"/>
            <a:r>
              <a:rPr lang="el-GR" sz="2000" b="1" dirty="0" smtClean="0">
                <a:solidFill>
                  <a:srgbClr val="C00000"/>
                </a:solidFill>
              </a:rPr>
              <a:t>Να συμπληρωθούν οι προτάσεις έτσι ώστε να είναι επιστημονικά ορθές: </a:t>
            </a:r>
          </a:p>
        </p:txBody>
      </p:sp>
      <p:sp>
        <p:nvSpPr>
          <p:cNvPr id="6" name="5 - Ορθογώνιο"/>
          <p:cNvSpPr/>
          <p:nvPr/>
        </p:nvSpPr>
        <p:spPr>
          <a:xfrm>
            <a:off x="5436096" y="1268760"/>
            <a:ext cx="923651" cy="369332"/>
          </a:xfrm>
          <a:prstGeom prst="rect">
            <a:avLst/>
          </a:prstGeom>
        </p:spPr>
        <p:txBody>
          <a:bodyPr wrap="none">
            <a:spAutoFit/>
          </a:bodyPr>
          <a:lstStyle/>
          <a:p>
            <a:r>
              <a:rPr lang="el-GR" dirty="0" smtClean="0">
                <a:solidFill>
                  <a:srgbClr val="FF0000"/>
                </a:solidFill>
              </a:rPr>
              <a:t>πηλίκο </a:t>
            </a:r>
            <a:endParaRPr lang="el-GR" dirty="0">
              <a:solidFill>
                <a:srgbClr val="FF0000"/>
              </a:solidFill>
            </a:endParaRPr>
          </a:p>
        </p:txBody>
      </p:sp>
      <p:sp>
        <p:nvSpPr>
          <p:cNvPr id="7" name="6 - Ορθογώνιο"/>
          <p:cNvSpPr/>
          <p:nvPr/>
        </p:nvSpPr>
        <p:spPr>
          <a:xfrm>
            <a:off x="1403648" y="1700808"/>
            <a:ext cx="1188146" cy="369332"/>
          </a:xfrm>
          <a:prstGeom prst="rect">
            <a:avLst/>
          </a:prstGeom>
        </p:spPr>
        <p:txBody>
          <a:bodyPr wrap="none">
            <a:spAutoFit/>
          </a:bodyPr>
          <a:lstStyle/>
          <a:p>
            <a:r>
              <a:rPr lang="el-GR" dirty="0" smtClean="0">
                <a:solidFill>
                  <a:srgbClr val="FF0000"/>
                </a:solidFill>
              </a:rPr>
              <a:t>αριθμητή </a:t>
            </a:r>
            <a:endParaRPr lang="el-GR" dirty="0">
              <a:solidFill>
                <a:srgbClr val="FF0000"/>
              </a:solidFill>
            </a:endParaRPr>
          </a:p>
        </p:txBody>
      </p:sp>
      <p:sp>
        <p:nvSpPr>
          <p:cNvPr id="9" name="8 - Ορθογώνιο"/>
          <p:cNvSpPr/>
          <p:nvPr/>
        </p:nvSpPr>
        <p:spPr>
          <a:xfrm>
            <a:off x="3779912" y="1700808"/>
            <a:ext cx="734496" cy="369332"/>
          </a:xfrm>
          <a:prstGeom prst="rect">
            <a:avLst/>
          </a:prstGeom>
        </p:spPr>
        <p:txBody>
          <a:bodyPr wrap="none">
            <a:spAutoFit/>
          </a:bodyPr>
          <a:lstStyle/>
          <a:p>
            <a:r>
              <a:rPr lang="el-GR" dirty="0" smtClean="0">
                <a:solidFill>
                  <a:srgbClr val="FF0000"/>
                </a:solidFill>
              </a:rPr>
              <a:t>μάζα </a:t>
            </a:r>
            <a:endParaRPr lang="el-GR" dirty="0">
              <a:solidFill>
                <a:srgbClr val="FF0000"/>
              </a:solidFill>
            </a:endParaRPr>
          </a:p>
        </p:txBody>
      </p:sp>
      <p:sp>
        <p:nvSpPr>
          <p:cNvPr id="10" name="9 - Ορθογώνιο"/>
          <p:cNvSpPr/>
          <p:nvPr/>
        </p:nvSpPr>
        <p:spPr>
          <a:xfrm>
            <a:off x="1619672" y="2132856"/>
            <a:ext cx="1636987" cy="369332"/>
          </a:xfrm>
          <a:prstGeom prst="rect">
            <a:avLst/>
          </a:prstGeom>
        </p:spPr>
        <p:txBody>
          <a:bodyPr wrap="none">
            <a:spAutoFit/>
          </a:bodyPr>
          <a:lstStyle/>
          <a:p>
            <a:r>
              <a:rPr lang="el-GR" dirty="0" smtClean="0">
                <a:solidFill>
                  <a:srgbClr val="FF0000"/>
                </a:solidFill>
              </a:rPr>
              <a:t>παρονομαστή </a:t>
            </a:r>
            <a:endParaRPr lang="el-GR" dirty="0">
              <a:solidFill>
                <a:srgbClr val="FF0000"/>
              </a:solidFill>
            </a:endParaRPr>
          </a:p>
        </p:txBody>
      </p:sp>
      <p:sp>
        <p:nvSpPr>
          <p:cNvPr id="11" name="10 - Ορθογώνιο"/>
          <p:cNvSpPr/>
          <p:nvPr/>
        </p:nvSpPr>
        <p:spPr>
          <a:xfrm>
            <a:off x="3851920" y="2132856"/>
            <a:ext cx="737702" cy="369332"/>
          </a:xfrm>
          <a:prstGeom prst="rect">
            <a:avLst/>
          </a:prstGeom>
        </p:spPr>
        <p:txBody>
          <a:bodyPr wrap="none">
            <a:spAutoFit/>
          </a:bodyPr>
          <a:lstStyle/>
          <a:p>
            <a:r>
              <a:rPr lang="el-GR" dirty="0" smtClean="0">
                <a:solidFill>
                  <a:srgbClr val="FF0000"/>
                </a:solidFill>
              </a:rPr>
              <a:t>όγκο </a:t>
            </a:r>
            <a:endParaRPr lang="el-GR" dirty="0">
              <a:solidFill>
                <a:srgbClr val="FF0000"/>
              </a:solidFill>
            </a:endParaRPr>
          </a:p>
        </p:txBody>
      </p:sp>
      <p:graphicFrame>
        <p:nvGraphicFramePr>
          <p:cNvPr id="12" name="11 - Αντικείμενο"/>
          <p:cNvGraphicFramePr>
            <a:graphicFrameLocks noChangeAspect="1"/>
          </p:cNvGraphicFramePr>
          <p:nvPr/>
        </p:nvGraphicFramePr>
        <p:xfrm>
          <a:off x="2555776" y="2420888"/>
          <a:ext cx="288032" cy="624257"/>
        </p:xfrm>
        <a:graphic>
          <a:graphicData uri="http://schemas.openxmlformats.org/presentationml/2006/ole">
            <p:oleObj spid="_x0000_s83970" name="Εξίσωση" r:id="rId3" imgW="190440" imgH="393480" progId="Equation.3">
              <p:embed/>
            </p:oleObj>
          </a:graphicData>
        </a:graphic>
      </p:graphicFrame>
      <p:pic>
        <p:nvPicPr>
          <p:cNvPr id="83971" name="Picture 3" descr="C:\Program Files (x86)\Microsoft Office\MEDIA\CAGCAT10\j0293844.wmf"/>
          <p:cNvPicPr>
            <a:picLocks noChangeAspect="1" noChangeArrowheads="1"/>
          </p:cNvPicPr>
          <p:nvPr/>
        </p:nvPicPr>
        <p:blipFill>
          <a:blip r:embed="rId4" cstate="print"/>
          <a:srcRect/>
          <a:stretch>
            <a:fillRect/>
          </a:stretch>
        </p:blipFill>
        <p:spPr bwMode="auto">
          <a:xfrm>
            <a:off x="1043608" y="5877272"/>
            <a:ext cx="581105" cy="611062"/>
          </a:xfrm>
          <a:prstGeom prst="rect">
            <a:avLst/>
          </a:prstGeom>
          <a:noFill/>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 presetClass="entr" presetSubtype="32"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ox(out)">
                                      <p:cBhvr>
                                        <p:cTn id="43" dur="500"/>
                                        <p:tgtEl>
                                          <p:spTgt spid="8"/>
                                        </p:tgtEl>
                                      </p:cBhvr>
                                    </p:animEffect>
                                  </p:childTnLst>
                                </p:cTn>
                              </p:par>
                            </p:childTnLst>
                          </p:cTn>
                        </p:par>
                        <p:par>
                          <p:cTn id="44" fill="hold">
                            <p:stCondLst>
                              <p:cond delay="500"/>
                            </p:stCondLst>
                            <p:childTnLst>
                              <p:par>
                                <p:cTn id="45" presetID="4" presetClass="entr" presetSubtype="32" fill="hold" grpId="0" nodeType="afterEffect">
                                  <p:stCondLst>
                                    <p:cond delay="0"/>
                                  </p:stCondLst>
                                  <p:childTnLst>
                                    <p:set>
                                      <p:cBhvr>
                                        <p:cTn id="46" dur="1" fill="hold">
                                          <p:stCondLst>
                                            <p:cond delay="0"/>
                                          </p:stCondLst>
                                        </p:cTn>
                                        <p:tgtEl>
                                          <p:spTgt spid="20481"/>
                                        </p:tgtEl>
                                        <p:attrNameLst>
                                          <p:attrName>style.visibility</p:attrName>
                                        </p:attrNameLst>
                                      </p:cBhvr>
                                      <p:to>
                                        <p:strVal val="visible"/>
                                      </p:to>
                                    </p:set>
                                    <p:animEffect transition="in" filter="box(out)">
                                      <p:cBhvr>
                                        <p:cTn id="47" dur="1000"/>
                                        <p:tgtEl>
                                          <p:spTgt spid="20481"/>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83971"/>
                                        </p:tgtEl>
                                        <p:attrNameLst>
                                          <p:attrName>style.visibility</p:attrName>
                                        </p:attrNameLst>
                                      </p:cBhvr>
                                      <p:to>
                                        <p:strVal val="visible"/>
                                      </p:to>
                                    </p:set>
                                    <p:anim calcmode="lin" valueType="num">
                                      <p:cBhvr additive="base">
                                        <p:cTn id="52" dur="500" fill="hold"/>
                                        <p:tgtEl>
                                          <p:spTgt spid="83971"/>
                                        </p:tgtEl>
                                        <p:attrNameLst>
                                          <p:attrName>ppt_x</p:attrName>
                                        </p:attrNameLst>
                                      </p:cBhvr>
                                      <p:tavLst>
                                        <p:tav tm="0">
                                          <p:val>
                                            <p:strVal val="0-#ppt_w/2"/>
                                          </p:val>
                                        </p:tav>
                                        <p:tav tm="100000">
                                          <p:val>
                                            <p:strVal val="#ppt_x"/>
                                          </p:val>
                                        </p:tav>
                                      </p:tavLst>
                                    </p:anim>
                                    <p:anim calcmode="lin" valueType="num">
                                      <p:cBhvr additive="base">
                                        <p:cTn id="53" dur="500" fill="hold"/>
                                        <p:tgtEl>
                                          <p:spTgt spid="839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8" grpId="0"/>
      <p:bldP spid="6" grpId="0"/>
      <p:bldP spid="7"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pPr>
              <a:defRPr/>
            </a:pPr>
            <a:r>
              <a:rPr lang="el-GR" sz="2800" b="1" dirty="0" smtClean="0"/>
              <a:t>φυσικά μεγέθη</a:t>
            </a:r>
            <a:r>
              <a:rPr lang="el-GR" sz="2800" dirty="0" smtClean="0"/>
              <a:t> και οι</a:t>
            </a:r>
            <a:r>
              <a:rPr lang="el-GR" sz="2800" b="1" dirty="0" smtClean="0"/>
              <a:t> μετρήσεις</a:t>
            </a:r>
          </a:p>
        </p:txBody>
      </p:sp>
      <p:sp>
        <p:nvSpPr>
          <p:cNvPr id="66566" name="Rectangle 6"/>
          <p:cNvSpPr>
            <a:spLocks noGrp="1" noChangeArrowheads="1"/>
          </p:cNvSpPr>
          <p:nvPr>
            <p:ph sz="quarter" idx="2"/>
          </p:nvPr>
        </p:nvSpPr>
        <p:spPr>
          <a:xfrm>
            <a:off x="1115616" y="2060848"/>
            <a:ext cx="5256584" cy="2520280"/>
          </a:xfrm>
        </p:spPr>
        <p:txBody>
          <a:bodyPr>
            <a:noAutofit/>
          </a:bodyPr>
          <a:lstStyle/>
          <a:p>
            <a:pPr marL="0" indent="0">
              <a:lnSpc>
                <a:spcPct val="150000"/>
              </a:lnSpc>
              <a:spcBef>
                <a:spcPts val="0"/>
              </a:spcBef>
              <a:buNone/>
              <a:defRPr/>
            </a:pPr>
            <a:r>
              <a:rPr lang="el-GR" sz="2000" dirty="0" smtClean="0"/>
              <a:t>Ιδιαίτερη σημασία για την έρευνα της φύσης έχουν τα</a:t>
            </a:r>
            <a:r>
              <a:rPr lang="el-GR" sz="2000" b="1" dirty="0" smtClean="0"/>
              <a:t> φυσικά μεγέθη</a:t>
            </a:r>
            <a:r>
              <a:rPr lang="el-GR" sz="2000" dirty="0" smtClean="0"/>
              <a:t> και οι</a:t>
            </a:r>
            <a:r>
              <a:rPr lang="el-GR" sz="2000" b="1" dirty="0" smtClean="0"/>
              <a:t> μετρήσεις.</a:t>
            </a:r>
            <a:r>
              <a:rPr lang="el-GR" sz="2000" dirty="0" smtClean="0"/>
              <a:t> Μέγεθος είναι κάθε ποσότητα που μπορεί να μετρηθεί. Με τον όρο μέτρηση ονομάζουμε τη διαδικασία σύγκρισης ομοειδών μεγεθών. </a:t>
            </a:r>
          </a:p>
        </p:txBody>
      </p:sp>
      <p:pic>
        <p:nvPicPr>
          <p:cNvPr id="14337" name="Picture 1" descr="image12"/>
          <p:cNvPicPr>
            <a:picLocks noChangeAspect="1" noChangeArrowheads="1"/>
          </p:cNvPicPr>
          <p:nvPr/>
        </p:nvPicPr>
        <p:blipFill>
          <a:blip r:embed="rId2" cstate="print">
            <a:lum bright="-10000" contrast="30000"/>
          </a:blip>
          <a:srcRect/>
          <a:stretch>
            <a:fillRect/>
          </a:stretch>
        </p:blipFill>
        <p:spPr bwMode="auto">
          <a:xfrm>
            <a:off x="6588224" y="2204864"/>
            <a:ext cx="2333625" cy="2419350"/>
          </a:xfrm>
          <a:prstGeom prst="rect">
            <a:avLst/>
          </a:prstGeom>
          <a:ln w="88900" cap="sq" cmpd="thickThin">
            <a:solidFill>
              <a:srgbClr val="000000"/>
            </a:solidFill>
            <a:prstDash val="solid"/>
            <a:miter lim="800000"/>
          </a:ln>
          <a:effectLst>
            <a:innerShdw blurRad="76200">
              <a:srgbClr val="000000"/>
            </a:innerShdw>
          </a:effectLst>
        </p:spPr>
      </p:pic>
      <p:sp>
        <p:nvSpPr>
          <p:cNvPr id="5" name="4 - Ορθογώνιο"/>
          <p:cNvSpPr/>
          <p:nvPr/>
        </p:nvSpPr>
        <p:spPr>
          <a:xfrm>
            <a:off x="1115616" y="4869160"/>
            <a:ext cx="7704856" cy="923330"/>
          </a:xfrm>
          <a:prstGeom prst="rect">
            <a:avLst/>
          </a:prstGeom>
        </p:spPr>
        <p:txBody>
          <a:bodyPr wrap="square">
            <a:spAutoFit/>
          </a:bodyPr>
          <a:lstStyle/>
          <a:p>
            <a:pPr marL="0" indent="0">
              <a:lnSpc>
                <a:spcPct val="150000"/>
              </a:lnSpc>
              <a:spcBef>
                <a:spcPts val="0"/>
              </a:spcBef>
              <a:buNone/>
              <a:defRPr/>
            </a:pPr>
            <a:r>
              <a:rPr lang="el-GR" dirty="0" smtClean="0"/>
              <a:t>Για να μελετήσουμε ένα φαινόμενο, είναι ανάγκη να μετρήσουμε τα μεγέθη που χρησιμοποιούμε για την περιγραφή του.</a:t>
            </a:r>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pPr>
              <a:defRPr/>
            </a:pPr>
            <a:r>
              <a:rPr lang="el-GR" sz="2800" b="1" dirty="0" smtClean="0"/>
              <a:t>φυσικά μεγέθη</a:t>
            </a:r>
            <a:r>
              <a:rPr lang="el-GR" sz="2800" dirty="0" smtClean="0"/>
              <a:t> και οι</a:t>
            </a:r>
            <a:r>
              <a:rPr lang="el-GR" sz="2800" b="1" dirty="0" smtClean="0"/>
              <a:t> μετρήσεις</a:t>
            </a:r>
          </a:p>
        </p:txBody>
      </p:sp>
      <p:sp>
        <p:nvSpPr>
          <p:cNvPr id="66566" name="Rectangle 6"/>
          <p:cNvSpPr>
            <a:spLocks noGrp="1" noChangeArrowheads="1"/>
          </p:cNvSpPr>
          <p:nvPr>
            <p:ph sz="quarter" idx="2"/>
          </p:nvPr>
        </p:nvSpPr>
        <p:spPr>
          <a:xfrm>
            <a:off x="1115616" y="1700808"/>
            <a:ext cx="5400600" cy="2448272"/>
          </a:xfrm>
        </p:spPr>
        <p:txBody>
          <a:bodyPr>
            <a:noAutofit/>
          </a:bodyPr>
          <a:lstStyle/>
          <a:p>
            <a:pPr marL="0" indent="0">
              <a:lnSpc>
                <a:spcPct val="150000"/>
              </a:lnSpc>
              <a:spcBef>
                <a:spcPts val="0"/>
              </a:spcBef>
              <a:buNone/>
            </a:pPr>
            <a:r>
              <a:rPr lang="el-GR" sz="2000" dirty="0" smtClean="0"/>
              <a:t>Για παράδειγμα, προκειμένου να μελετήσουμε την πτώση των σωμάτων, είναι απαραίτητο να μετρήσουμε το χρόνο της κίνησης και το μήκος της διαδρομής που διανύουν τα σώματα καθώς πέφτουν. </a:t>
            </a:r>
          </a:p>
        </p:txBody>
      </p:sp>
      <p:pic>
        <p:nvPicPr>
          <p:cNvPr id="14337" name="Picture 1" descr="image12"/>
          <p:cNvPicPr>
            <a:picLocks noChangeAspect="1" noChangeArrowheads="1"/>
          </p:cNvPicPr>
          <p:nvPr/>
        </p:nvPicPr>
        <p:blipFill>
          <a:blip r:embed="rId2" cstate="print">
            <a:lum bright="-10000" contrast="30000"/>
          </a:blip>
          <a:srcRect/>
          <a:stretch>
            <a:fillRect/>
          </a:stretch>
        </p:blipFill>
        <p:spPr bwMode="auto">
          <a:xfrm>
            <a:off x="6588224" y="1772816"/>
            <a:ext cx="2333625" cy="2419350"/>
          </a:xfrm>
          <a:prstGeom prst="rect">
            <a:avLst/>
          </a:prstGeom>
          <a:ln w="88900" cap="sq" cmpd="thickThin">
            <a:solidFill>
              <a:srgbClr val="000000"/>
            </a:solidFill>
            <a:prstDash val="solid"/>
            <a:miter lim="800000"/>
          </a:ln>
          <a:effectLst>
            <a:innerShdw blurRad="76200">
              <a:srgbClr val="000000"/>
            </a:innerShdw>
          </a:effectLst>
        </p:spPr>
      </p:pic>
      <p:sp>
        <p:nvSpPr>
          <p:cNvPr id="5" name="4 - Ορθογώνιο"/>
          <p:cNvSpPr/>
          <p:nvPr/>
        </p:nvSpPr>
        <p:spPr>
          <a:xfrm>
            <a:off x="1187624" y="4293096"/>
            <a:ext cx="7560840" cy="1282402"/>
          </a:xfrm>
          <a:prstGeom prst="rect">
            <a:avLst/>
          </a:prstGeom>
        </p:spPr>
        <p:txBody>
          <a:bodyPr wrap="square">
            <a:spAutoFit/>
          </a:bodyPr>
          <a:lstStyle/>
          <a:p>
            <a:pPr marL="0" indent="283464">
              <a:lnSpc>
                <a:spcPct val="150000"/>
              </a:lnSpc>
              <a:spcBef>
                <a:spcPts val="0"/>
              </a:spcBef>
              <a:buFont typeface="Arial" pitchFamily="34" charset="0"/>
              <a:buChar char="•"/>
            </a:pPr>
            <a:r>
              <a:rPr lang="el-GR" dirty="0" smtClean="0"/>
              <a:t>Τα μεγέθη που χρησιμοποιούμε για την περιγραφή ενός φυσικού φαινομένου λέγονται </a:t>
            </a:r>
            <a:r>
              <a:rPr lang="el-GR" b="1" dirty="0" smtClean="0"/>
              <a:t>φυσικά μεγέθη.</a:t>
            </a:r>
            <a:r>
              <a:rPr lang="el-GR" dirty="0" smtClean="0"/>
              <a:t> Το μήκος, το εμβαδόν, ο όγκος, ο χρόνος, η ταχύτητα, η μάζα, η πυκνότητα, είναι φυσικά μεγέθη.</a:t>
            </a:r>
            <a:endParaRPr lang="el-G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pPr>
              <a:defRPr/>
            </a:pPr>
            <a:r>
              <a:rPr lang="el-GR" sz="2800" b="1" dirty="0" smtClean="0"/>
              <a:t>φυσικά μεγέθη</a:t>
            </a:r>
            <a:r>
              <a:rPr lang="el-GR" sz="2800" dirty="0" smtClean="0"/>
              <a:t> και οι</a:t>
            </a:r>
            <a:r>
              <a:rPr lang="el-GR" sz="2800" b="1" dirty="0" smtClean="0"/>
              <a:t> μετρήσεις</a:t>
            </a:r>
          </a:p>
        </p:txBody>
      </p:sp>
      <p:sp>
        <p:nvSpPr>
          <p:cNvPr id="66566" name="Rectangle 6"/>
          <p:cNvSpPr>
            <a:spLocks noGrp="1" noChangeArrowheads="1"/>
          </p:cNvSpPr>
          <p:nvPr>
            <p:ph sz="quarter" idx="2"/>
          </p:nvPr>
        </p:nvSpPr>
        <p:spPr>
          <a:xfrm>
            <a:off x="1043608" y="1484784"/>
            <a:ext cx="5400600" cy="3384376"/>
          </a:xfrm>
        </p:spPr>
        <p:txBody>
          <a:bodyPr>
            <a:noAutofit/>
          </a:bodyPr>
          <a:lstStyle/>
          <a:p>
            <a:pPr marL="0" indent="283464">
              <a:lnSpc>
                <a:spcPct val="150000"/>
              </a:lnSpc>
              <a:spcBef>
                <a:spcPts val="0"/>
              </a:spcBef>
            </a:pPr>
            <a:r>
              <a:rPr lang="el-GR" sz="2000" dirty="0" smtClean="0"/>
              <a:t>Για να μετρήσουμε ένα φυσικό μέγεθος, το συγκρίνουμε με άλλο ομοειδές, το οποίο ονομάζουμε</a:t>
            </a:r>
            <a:r>
              <a:rPr lang="el-GR" sz="2000" b="1" dirty="0" smtClean="0"/>
              <a:t> μονάδα μέτρησης.</a:t>
            </a:r>
            <a:r>
              <a:rPr lang="el-GR" sz="2000" dirty="0" smtClean="0"/>
              <a:t> </a:t>
            </a:r>
          </a:p>
          <a:p>
            <a:pPr marL="0" indent="283464">
              <a:lnSpc>
                <a:spcPct val="150000"/>
              </a:lnSpc>
              <a:spcBef>
                <a:spcPts val="0"/>
              </a:spcBef>
            </a:pPr>
            <a:r>
              <a:rPr lang="el-GR" sz="2000" dirty="0" smtClean="0"/>
              <a:t>Για να μετρήσουμε το μήκος ενός σώματος, το συγκρίνουμε με ορισμένο μήκος, το οποίο έπειτα από συμφωνία, θεωρούμε ως μονάδα μέτρησης, όπως για παράδειγμα είναι το 1 </a:t>
            </a:r>
            <a:r>
              <a:rPr lang="en-US" sz="2000" dirty="0" smtClean="0"/>
              <a:t>m</a:t>
            </a:r>
            <a:r>
              <a:rPr lang="el-GR" sz="2000" dirty="0" smtClean="0"/>
              <a:t>. </a:t>
            </a:r>
          </a:p>
        </p:txBody>
      </p:sp>
      <p:pic>
        <p:nvPicPr>
          <p:cNvPr id="14337" name="Picture 1" descr="image12"/>
          <p:cNvPicPr>
            <a:picLocks noChangeAspect="1" noChangeArrowheads="1"/>
          </p:cNvPicPr>
          <p:nvPr/>
        </p:nvPicPr>
        <p:blipFill>
          <a:blip r:embed="rId2" cstate="print">
            <a:lum bright="-10000" contrast="30000"/>
          </a:blip>
          <a:srcRect/>
          <a:stretch>
            <a:fillRect/>
          </a:stretch>
        </p:blipFill>
        <p:spPr bwMode="auto">
          <a:xfrm>
            <a:off x="6588224" y="1772816"/>
            <a:ext cx="2333625" cy="2419350"/>
          </a:xfrm>
          <a:prstGeom prst="rect">
            <a:avLst/>
          </a:prstGeom>
          <a:ln w="88900" cap="sq" cmpd="thickThin">
            <a:solidFill>
              <a:srgbClr val="000000"/>
            </a:solidFill>
            <a:prstDash val="solid"/>
            <a:miter lim="800000"/>
          </a:ln>
          <a:effectLst>
            <a:innerShdw blurRad="76200">
              <a:srgbClr val="000000"/>
            </a:innerShdw>
          </a:effectLst>
        </p:spPr>
      </p:pic>
      <p:sp>
        <p:nvSpPr>
          <p:cNvPr id="6" name="5 - Ορθογώνιο"/>
          <p:cNvSpPr/>
          <p:nvPr/>
        </p:nvSpPr>
        <p:spPr>
          <a:xfrm>
            <a:off x="1043608" y="4941168"/>
            <a:ext cx="7920880" cy="1282402"/>
          </a:xfrm>
          <a:prstGeom prst="rect">
            <a:avLst/>
          </a:prstGeom>
        </p:spPr>
        <p:txBody>
          <a:bodyPr wrap="square">
            <a:spAutoFit/>
          </a:bodyPr>
          <a:lstStyle/>
          <a:p>
            <a:pPr marL="0" indent="283464" algn="just">
              <a:lnSpc>
                <a:spcPct val="150000"/>
              </a:lnSpc>
              <a:spcBef>
                <a:spcPts val="0"/>
              </a:spcBef>
            </a:pPr>
            <a:r>
              <a:rPr lang="el-GR" dirty="0" smtClean="0"/>
              <a:t>Η διαδικασία της μέτρησης μπορεί να είναι εύκολη, όπως όταν μετράς το μήκος του θρανίου, ή περίπλοκη, όπως η μέτρηση της απόστασης των πλανητών από τον ήλιο.</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pPr>
              <a:defRPr/>
            </a:pPr>
            <a:r>
              <a:rPr lang="el-GR" sz="2800" b="1" dirty="0" smtClean="0"/>
              <a:t>Τα θεμελιώδη μεγέθη</a:t>
            </a:r>
          </a:p>
        </p:txBody>
      </p:sp>
      <p:sp>
        <p:nvSpPr>
          <p:cNvPr id="66566" name="Rectangle 6"/>
          <p:cNvSpPr>
            <a:spLocks noGrp="1" noChangeArrowheads="1"/>
          </p:cNvSpPr>
          <p:nvPr>
            <p:ph sz="quarter" idx="2"/>
          </p:nvPr>
        </p:nvSpPr>
        <p:spPr>
          <a:xfrm>
            <a:off x="1187624" y="1412776"/>
            <a:ext cx="7704856" cy="4608512"/>
          </a:xfrm>
        </p:spPr>
        <p:txBody>
          <a:bodyPr>
            <a:noAutofit/>
          </a:bodyPr>
          <a:lstStyle/>
          <a:p>
            <a:pPr>
              <a:lnSpc>
                <a:spcPct val="150000"/>
              </a:lnSpc>
              <a:spcBef>
                <a:spcPts val="0"/>
              </a:spcBef>
            </a:pPr>
            <a:r>
              <a:rPr lang="el-GR" sz="2000" dirty="0" smtClean="0"/>
              <a:t>Μερικά φυσικά μεγέθη προκύπτουν άμεσα από τη διαίσθησή μας. Δεν ορίζονται με τη βοήθεια άλλων μεγεθών. Αυτά τα φυσικά μεγέθη ονομάζονται</a:t>
            </a:r>
            <a:r>
              <a:rPr lang="el-GR" sz="2000" b="1" dirty="0" smtClean="0"/>
              <a:t> θεμελιώδη.</a:t>
            </a:r>
            <a:r>
              <a:rPr lang="el-GR" sz="2000" dirty="0" smtClean="0"/>
              <a:t> </a:t>
            </a:r>
          </a:p>
          <a:p>
            <a:pPr>
              <a:lnSpc>
                <a:spcPct val="150000"/>
              </a:lnSpc>
              <a:spcBef>
                <a:spcPts val="0"/>
              </a:spcBef>
            </a:pPr>
            <a:r>
              <a:rPr lang="el-GR" sz="2000" dirty="0" smtClean="0"/>
              <a:t>Τέτοια φυσικά μεγέθη είναι το </a:t>
            </a:r>
            <a:r>
              <a:rPr lang="el-GR" sz="2000" b="1" dirty="0" smtClean="0"/>
              <a:t>μήκος</a:t>
            </a:r>
            <a:r>
              <a:rPr lang="el-GR" sz="2000" dirty="0" smtClean="0"/>
              <a:t>, ο </a:t>
            </a:r>
            <a:r>
              <a:rPr lang="el-GR" sz="2000" b="1" dirty="0" smtClean="0"/>
              <a:t>χρόνος</a:t>
            </a:r>
            <a:r>
              <a:rPr lang="el-GR" sz="2000" dirty="0" smtClean="0"/>
              <a:t> και η </a:t>
            </a:r>
            <a:r>
              <a:rPr lang="el-GR" sz="2000" b="1" dirty="0" smtClean="0"/>
              <a:t>μάζα</a:t>
            </a:r>
            <a:r>
              <a:rPr lang="el-GR" sz="2000" dirty="0" smtClean="0"/>
              <a:t>. </a:t>
            </a:r>
          </a:p>
          <a:p>
            <a:pPr indent="0">
              <a:lnSpc>
                <a:spcPct val="150000"/>
              </a:lnSpc>
              <a:spcBef>
                <a:spcPts val="0"/>
              </a:spcBef>
              <a:buNone/>
            </a:pPr>
            <a:r>
              <a:rPr lang="el-GR" sz="2000" dirty="0" smtClean="0"/>
              <a:t>Οι μονάδες μέτρησης των θεμελιωδών μεγεθών ορίζονται συμβατικά και ονομάζονται</a:t>
            </a:r>
            <a:r>
              <a:rPr lang="el-GR" sz="2000" b="1" dirty="0" smtClean="0"/>
              <a:t> θεμελιώδεις μονάδες.</a:t>
            </a:r>
            <a:r>
              <a:rPr lang="el-GR" sz="2000" dirty="0" smtClean="0"/>
              <a:t> </a:t>
            </a:r>
          </a:p>
          <a:p>
            <a:pPr>
              <a:lnSpc>
                <a:spcPct val="150000"/>
              </a:lnSpc>
              <a:spcBef>
                <a:spcPts val="0"/>
              </a:spcBef>
            </a:pPr>
            <a:r>
              <a:rPr lang="el-GR" sz="2000" dirty="0" smtClean="0"/>
              <a:t>Το μέτρο (</a:t>
            </a:r>
            <a:r>
              <a:rPr lang="en-US" sz="2000" dirty="0" smtClean="0"/>
              <a:t>m</a:t>
            </a:r>
            <a:r>
              <a:rPr lang="el-GR" sz="2000" dirty="0" smtClean="0"/>
              <a:t>), το δευτερόλεπτο (</a:t>
            </a:r>
            <a:r>
              <a:rPr lang="en-US" sz="2000" dirty="0" smtClean="0"/>
              <a:t>s</a:t>
            </a:r>
            <a:r>
              <a:rPr lang="el-GR" sz="2000" dirty="0" smtClean="0"/>
              <a:t>) και το χιλιόγραμμο (</a:t>
            </a:r>
            <a:r>
              <a:rPr lang="en-US" sz="2000" dirty="0" smtClean="0"/>
              <a:t>kg</a:t>
            </a:r>
            <a:r>
              <a:rPr lang="el-GR" sz="2000" dirty="0" smtClean="0"/>
              <a:t>) είναι θεμελιώδεις μονάδες στη Μηχανική.</a:t>
            </a:r>
            <a:endParaRPr lang="el-GR" sz="2000" b="1" dirty="0" smtClean="0">
              <a:solidFill>
                <a:srgbClr val="004C22"/>
              </a:solidFill>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66566">
                                            <p:txEl>
                                              <p:pRg st="2" end="2"/>
                                            </p:txEl>
                                          </p:spTgt>
                                        </p:tgtEl>
                                        <p:attrNameLst>
                                          <p:attrName>style.visibility</p:attrName>
                                        </p:attrNameLst>
                                      </p:cBhvr>
                                      <p:to>
                                        <p:strVal val="visible"/>
                                      </p:to>
                                    </p:set>
                                    <p:animEffect transition="in" filter="fade">
                                      <p:cBhvr>
                                        <p:cTn id="7" dur="100"/>
                                        <p:tgtEl>
                                          <p:spTgt spid="66566">
                                            <p:txEl>
                                              <p:pRg st="2" end="2"/>
                                            </p:txEl>
                                          </p:spTgt>
                                        </p:tgtEl>
                                      </p:cBhvr>
                                    </p:animEffect>
                                    <p:anim calcmode="lin" valueType="num">
                                      <p:cBhvr>
                                        <p:cTn id="8" dur="400" fill="hold"/>
                                        <p:tgtEl>
                                          <p:spTgt spid="66566">
                                            <p:txEl>
                                              <p:pRg st="2" end="2"/>
                                            </p:txEl>
                                          </p:spTgt>
                                        </p:tgtEl>
                                        <p:attrNameLst>
                                          <p:attrName>ppt_x</p:attrName>
                                        </p:attrNameLst>
                                      </p:cBhvr>
                                      <p:tavLst>
                                        <p:tav tm="0">
                                          <p:val>
                                            <p:strVal val="#ppt_x"/>
                                          </p:val>
                                        </p:tav>
                                        <p:tav tm="100000">
                                          <p:val>
                                            <p:strVal val="#ppt_x"/>
                                          </p:val>
                                        </p:tav>
                                      </p:tavLst>
                                    </p:anim>
                                    <p:anim calcmode="lin" valueType="num">
                                      <p:cBhvr>
                                        <p:cTn id="9" dur="400" fill="hold"/>
                                        <p:tgtEl>
                                          <p:spTgt spid="66566">
                                            <p:txEl>
                                              <p:pRg st="2" end="2"/>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6566">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6566">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66566">
                                            <p:txEl>
                                              <p:pRg st="3" end="3"/>
                                            </p:txEl>
                                          </p:spTgt>
                                        </p:tgtEl>
                                        <p:attrNameLst>
                                          <p:attrName>style.visibility</p:attrName>
                                        </p:attrNameLst>
                                      </p:cBhvr>
                                      <p:to>
                                        <p:strVal val="visible"/>
                                      </p:to>
                                    </p:set>
                                    <p:animEffect transition="in" filter="fade">
                                      <p:cBhvr>
                                        <p:cTn id="14" dur="100"/>
                                        <p:tgtEl>
                                          <p:spTgt spid="66566">
                                            <p:txEl>
                                              <p:pRg st="3" end="3"/>
                                            </p:txEl>
                                          </p:spTgt>
                                        </p:tgtEl>
                                      </p:cBhvr>
                                    </p:animEffect>
                                    <p:anim calcmode="lin" valueType="num">
                                      <p:cBhvr>
                                        <p:cTn id="15" dur="400" fill="hold"/>
                                        <p:tgtEl>
                                          <p:spTgt spid="66566">
                                            <p:txEl>
                                              <p:pRg st="3" end="3"/>
                                            </p:txEl>
                                          </p:spTgt>
                                        </p:tgtEl>
                                        <p:attrNameLst>
                                          <p:attrName>ppt_x</p:attrName>
                                        </p:attrNameLst>
                                      </p:cBhvr>
                                      <p:tavLst>
                                        <p:tav tm="0">
                                          <p:val>
                                            <p:strVal val="#ppt_x"/>
                                          </p:val>
                                        </p:tav>
                                        <p:tav tm="100000">
                                          <p:val>
                                            <p:strVal val="#ppt_x"/>
                                          </p:val>
                                        </p:tav>
                                      </p:tavLst>
                                    </p:anim>
                                    <p:anim calcmode="lin" valueType="num">
                                      <p:cBhvr>
                                        <p:cTn id="16" dur="400" fill="hold"/>
                                        <p:tgtEl>
                                          <p:spTgt spid="66566">
                                            <p:txEl>
                                              <p:pRg st="3" end="3"/>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66566">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66566">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μήκους</a:t>
            </a:r>
            <a:endParaRPr lang="el-GR" sz="2800" b="1" dirty="0"/>
          </a:p>
        </p:txBody>
      </p:sp>
      <p:sp>
        <p:nvSpPr>
          <p:cNvPr id="66566" name="Rectangle 6"/>
          <p:cNvSpPr>
            <a:spLocks noGrp="1" noChangeArrowheads="1"/>
          </p:cNvSpPr>
          <p:nvPr>
            <p:ph sz="quarter" idx="2"/>
          </p:nvPr>
        </p:nvSpPr>
        <p:spPr>
          <a:xfrm>
            <a:off x="1259632" y="980728"/>
            <a:ext cx="5184576" cy="2016224"/>
          </a:xfrm>
        </p:spPr>
        <p:txBody>
          <a:bodyPr>
            <a:noAutofit/>
          </a:bodyPr>
          <a:lstStyle/>
          <a:p>
            <a:pPr marL="0" indent="0">
              <a:lnSpc>
                <a:spcPct val="150000"/>
              </a:lnSpc>
              <a:spcBef>
                <a:spcPts val="0"/>
              </a:spcBef>
              <a:buNone/>
            </a:pPr>
            <a:r>
              <a:rPr lang="el-GR" sz="2000" dirty="0" smtClean="0"/>
              <a:t>Η θεμελιώδης μονάδα μέτρησης του μήκους είναι το μέτρο (</a:t>
            </a:r>
            <a:r>
              <a:rPr lang="en-US" sz="2000" dirty="0" smtClean="0"/>
              <a:t>meter</a:t>
            </a:r>
            <a:r>
              <a:rPr lang="el-GR" sz="2000" dirty="0" smtClean="0"/>
              <a:t>). Το όνομά του προέρχεται από την ελληνική λέξη μετρώ και παριστάνεται με το γράμμα </a:t>
            </a:r>
            <a:r>
              <a:rPr lang="en-US" sz="2000" dirty="0" smtClean="0"/>
              <a:t>m</a:t>
            </a:r>
            <a:r>
              <a:rPr lang="el-GR" sz="2000" dirty="0" smtClean="0"/>
              <a:t>. </a:t>
            </a:r>
          </a:p>
        </p:txBody>
      </p:sp>
      <p:pic>
        <p:nvPicPr>
          <p:cNvPr id="32770" name="Picture 2" descr="image13"/>
          <p:cNvPicPr>
            <a:picLocks noChangeAspect="1" noChangeArrowheads="1"/>
          </p:cNvPicPr>
          <p:nvPr/>
        </p:nvPicPr>
        <p:blipFill>
          <a:blip r:embed="rId2" cstate="print">
            <a:lum bright="-10000" contrast="30000"/>
          </a:blip>
          <a:srcRect/>
          <a:stretch>
            <a:fillRect/>
          </a:stretch>
        </p:blipFill>
        <p:spPr bwMode="auto">
          <a:xfrm>
            <a:off x="6444208" y="1340768"/>
            <a:ext cx="2094982" cy="1368152"/>
          </a:xfrm>
          <a:prstGeom prst="rect">
            <a:avLst/>
          </a:prstGeom>
          <a:ln w="88900" cap="sq" cmpd="thickThin">
            <a:solidFill>
              <a:srgbClr val="000000"/>
            </a:solidFill>
            <a:prstDash val="solid"/>
            <a:miter lim="800000"/>
          </a:ln>
          <a:effectLst>
            <a:innerShdw blurRad="76200">
              <a:srgbClr val="000000"/>
            </a:innerShdw>
          </a:effectLst>
        </p:spPr>
      </p:pic>
      <p:sp>
        <p:nvSpPr>
          <p:cNvPr id="9" name="8 - Ορθογώνιο"/>
          <p:cNvSpPr/>
          <p:nvPr/>
        </p:nvSpPr>
        <p:spPr>
          <a:xfrm>
            <a:off x="1475656" y="5517232"/>
            <a:ext cx="7128792" cy="646331"/>
          </a:xfrm>
          <a:prstGeom prst="rect">
            <a:avLst/>
          </a:prstGeom>
        </p:spPr>
        <p:txBody>
          <a:bodyPr wrap="square">
            <a:spAutoFit/>
          </a:bodyPr>
          <a:lstStyle/>
          <a:p>
            <a:pPr eaLnBrk="0" hangingPunct="0"/>
            <a:r>
              <a:rPr lang="el-GR" b="1" i="1" dirty="0" smtClean="0">
                <a:latin typeface="Times New Roman" pitchFamily="18" charset="0"/>
                <a:ea typeface="Palatino Linotype" pitchFamily="18" charset="0"/>
                <a:cs typeface="Times New Roman" pitchFamily="18" charset="0"/>
              </a:rPr>
              <a:t>Μπορείς να σκεφτείς κάποια μειονεκτήματα της  χρήσης της απόστασης των δύο χαραγών ως μονάδας μέτρησης του μήκους από όλες τις χώρες;</a:t>
            </a:r>
          </a:p>
        </p:txBody>
      </p:sp>
      <p:sp>
        <p:nvSpPr>
          <p:cNvPr id="10" name="9 - Ορθογώνιο"/>
          <p:cNvSpPr/>
          <p:nvPr/>
        </p:nvSpPr>
        <p:spPr>
          <a:xfrm>
            <a:off x="1259632" y="2996952"/>
            <a:ext cx="7560840" cy="2372188"/>
          </a:xfrm>
          <a:prstGeom prst="rect">
            <a:avLst/>
          </a:prstGeom>
        </p:spPr>
        <p:txBody>
          <a:bodyPr wrap="square">
            <a:spAutoFit/>
          </a:bodyPr>
          <a:lstStyle/>
          <a:p>
            <a:pPr lvl="0">
              <a:lnSpc>
                <a:spcPts val="3000"/>
              </a:lnSpc>
            </a:pPr>
            <a:r>
              <a:rPr lang="el-GR" sz="2000" dirty="0" smtClean="0">
                <a:latin typeface="+mn-lt"/>
              </a:rPr>
              <a:t>Για να εξασφαλίσουμε ότι το 1 </a:t>
            </a:r>
            <a:r>
              <a:rPr lang="en-US" sz="2000" dirty="0" smtClean="0">
                <a:latin typeface="+mn-lt"/>
              </a:rPr>
              <a:t>m </a:t>
            </a:r>
            <a:r>
              <a:rPr lang="el-GR" sz="2000" dirty="0" smtClean="0">
                <a:latin typeface="+mn-lt"/>
              </a:rPr>
              <a:t>θα αντιστοιχεί στο ίδιο μήκος για όλους τους ανθρώπους, κατασκευάσαμε ως πρότυπο μια ράβδο από ιριδιούχο λευκόχρυσο και χαράξαμε πάνω σε αυτή δυο εγκοπές. </a:t>
            </a:r>
          </a:p>
          <a:p>
            <a:pPr lvl="0">
              <a:lnSpc>
                <a:spcPts val="3000"/>
              </a:lnSpc>
            </a:pPr>
            <a:r>
              <a:rPr lang="el-GR" sz="2000" b="1" dirty="0" smtClean="0">
                <a:latin typeface="+mn-lt"/>
              </a:rPr>
              <a:t>Την απόσταση μεταξύ των δυο εγκοπών την ονομάσαμε 1 μέτρο</a:t>
            </a:r>
            <a:r>
              <a:rPr lang="el-GR" sz="2000" dirty="0" smtClean="0">
                <a:latin typeface="+mn-lt"/>
              </a:rPr>
              <a:t>. </a:t>
            </a:r>
          </a:p>
          <a:p>
            <a:pPr lvl="0">
              <a:lnSpc>
                <a:spcPts val="3000"/>
              </a:lnSpc>
            </a:pPr>
            <a:r>
              <a:rPr lang="el-GR" sz="2000" dirty="0" smtClean="0">
                <a:latin typeface="+mn-lt"/>
              </a:rPr>
              <a:t>Αυτό το πρότυπο μέτρο φυλάσσεται στο </a:t>
            </a:r>
            <a:r>
              <a:rPr lang="el-GR" sz="2000" b="1" dirty="0" smtClean="0">
                <a:latin typeface="+mn-lt"/>
              </a:rPr>
              <a:t>Μουσείο Μέτρων και Σταθμών που βρίσκεται στις Σέβρες κοντά στο Παρίσι.</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1000"/>
                                        <p:tgtEl>
                                          <p:spTgt spid="10"/>
                                        </p:tgtEl>
                                      </p:cBhvr>
                                    </p:animEffect>
                                  </p:childTnLst>
                                </p:cTn>
                              </p:par>
                            </p:childTnLst>
                          </p:cTn>
                        </p:par>
                        <p:par>
                          <p:cTn id="8" fill="hold">
                            <p:stCondLst>
                              <p:cond delay="1000"/>
                            </p:stCondLst>
                            <p:childTnLst>
                              <p:par>
                                <p:cTn id="9" presetID="2" presetClass="exit" presetSubtype="4" fill="hold" grpId="0" nodeType="afterEffect">
                                  <p:stCondLst>
                                    <p:cond delay="0"/>
                                  </p:stCondLst>
                                  <p:childTnLst>
                                    <p:anim calcmode="lin" valueType="num">
                                      <p:cBhvr additive="base">
                                        <p:cTn id="10" dur="500"/>
                                        <p:tgtEl>
                                          <p:spTgt spid="66566">
                                            <p:txEl>
                                              <p:pRg st="0" end="0"/>
                                            </p:txEl>
                                          </p:spTgt>
                                        </p:tgtEl>
                                        <p:attrNameLst>
                                          <p:attrName>ppt_x</p:attrName>
                                        </p:attrNameLst>
                                      </p:cBhvr>
                                      <p:tavLst>
                                        <p:tav tm="0">
                                          <p:val>
                                            <p:strVal val="ppt_x"/>
                                          </p:val>
                                        </p:tav>
                                        <p:tav tm="100000">
                                          <p:val>
                                            <p:strVal val="ppt_x"/>
                                          </p:val>
                                        </p:tav>
                                      </p:tavLst>
                                    </p:anim>
                                    <p:anim calcmode="lin" valueType="num">
                                      <p:cBhvr additive="base">
                                        <p:cTn id="11" dur="500"/>
                                        <p:tgtEl>
                                          <p:spTgt spid="66566">
                                            <p:txEl>
                                              <p:pRg st="0" end="0"/>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66566">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build="p"/>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r>
              <a:rPr lang="el-GR" sz="2800" b="1" dirty="0" smtClean="0"/>
              <a:t>Μέτρηση μήκους</a:t>
            </a:r>
            <a:endParaRPr lang="el-GR" sz="2800" b="1" dirty="0"/>
          </a:p>
        </p:txBody>
      </p:sp>
      <p:sp>
        <p:nvSpPr>
          <p:cNvPr id="66566" name="Rectangle 6"/>
          <p:cNvSpPr>
            <a:spLocks noGrp="1" noChangeArrowheads="1"/>
          </p:cNvSpPr>
          <p:nvPr>
            <p:ph sz="quarter" idx="2"/>
          </p:nvPr>
        </p:nvSpPr>
        <p:spPr>
          <a:xfrm>
            <a:off x="1259632" y="1556792"/>
            <a:ext cx="7776864" cy="3960440"/>
          </a:xfrm>
        </p:spPr>
        <p:txBody>
          <a:bodyPr>
            <a:noAutofit/>
          </a:bodyPr>
          <a:lstStyle/>
          <a:p>
            <a:pPr marL="0" indent="0">
              <a:lnSpc>
                <a:spcPct val="150000"/>
              </a:lnSpc>
              <a:spcBef>
                <a:spcPts val="0"/>
              </a:spcBef>
              <a:buNone/>
            </a:pPr>
            <a:r>
              <a:rPr lang="el-GR" sz="2000" dirty="0" smtClean="0"/>
              <a:t>Για τη μέτρηση μηκών μικρότερων του ενός μέτρου, χρησιμοποιούμε τα υποπολλαπλάσιά του: </a:t>
            </a:r>
          </a:p>
          <a:p>
            <a:pPr marL="0" indent="0">
              <a:lnSpc>
                <a:spcPct val="150000"/>
              </a:lnSpc>
              <a:spcBef>
                <a:spcPts val="0"/>
              </a:spcBef>
              <a:buNone/>
            </a:pPr>
            <a:r>
              <a:rPr lang="el-GR" sz="2000" dirty="0" smtClean="0"/>
              <a:t>το εκατοστό (</a:t>
            </a:r>
            <a:r>
              <a:rPr lang="en-US" sz="2000" dirty="0" smtClean="0"/>
              <a:t>cm</a:t>
            </a:r>
            <a:r>
              <a:rPr lang="el-GR" sz="2000" dirty="0" smtClean="0"/>
              <a:t>), το χιλιοστό (</a:t>
            </a:r>
            <a:r>
              <a:rPr lang="en-US" sz="2000" dirty="0" smtClean="0"/>
              <a:t>mm</a:t>
            </a:r>
            <a:r>
              <a:rPr lang="el-GR" sz="2000" dirty="0" smtClean="0"/>
              <a:t>) κ.ά. </a:t>
            </a:r>
          </a:p>
          <a:p>
            <a:pPr marL="0" indent="0">
              <a:lnSpc>
                <a:spcPct val="150000"/>
              </a:lnSpc>
              <a:spcBef>
                <a:spcPts val="0"/>
              </a:spcBef>
              <a:buNone/>
            </a:pPr>
            <a:r>
              <a:rPr lang="el-GR" sz="2000" dirty="0" smtClean="0"/>
              <a:t>Για τη μέτρηση μηκών πολύ μεγαλύτερων από το 1 </a:t>
            </a:r>
            <a:r>
              <a:rPr lang="en-US" sz="2000" dirty="0" smtClean="0"/>
              <a:t>m </a:t>
            </a:r>
            <a:r>
              <a:rPr lang="el-GR" sz="2000" dirty="0" smtClean="0"/>
              <a:t>χρησιμοποιούμε τα πολλαπλάσια του μέτρου, όπως το ένα χιλιόμετρο (</a:t>
            </a:r>
            <a:r>
              <a:rPr lang="en-US" sz="2000" dirty="0" smtClean="0"/>
              <a:t>km</a:t>
            </a:r>
            <a:r>
              <a:rPr lang="el-GR" sz="2000" dirty="0" smtClean="0"/>
              <a:t>) κ.ά.  </a:t>
            </a:r>
          </a:p>
          <a:p>
            <a:pPr marL="0" indent="0">
              <a:lnSpc>
                <a:spcPct val="150000"/>
              </a:lnSpc>
              <a:spcBef>
                <a:spcPts val="0"/>
              </a:spcBef>
              <a:buNone/>
            </a:pPr>
            <a:endParaRPr lang="el-GR" sz="2000" dirty="0" smtClean="0"/>
          </a:p>
          <a:p>
            <a:pPr marL="0" indent="0">
              <a:lnSpc>
                <a:spcPct val="150000"/>
              </a:lnSpc>
              <a:spcBef>
                <a:spcPts val="0"/>
              </a:spcBef>
              <a:buNone/>
            </a:pPr>
            <a:r>
              <a:rPr lang="el-GR" sz="2000" dirty="0" smtClean="0"/>
              <a:t>Το υποδεκάμετρο, το πτυσσόμενο μέτρο, η μετροταινία κ.ά. είναι τα συνηθισμένα όργανα μέτρησης του μήκους.</a:t>
            </a:r>
          </a:p>
        </p:txBody>
      </p:sp>
    </p:spTree>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0</TotalTime>
  <Words>2347</Words>
  <Application>Microsoft Office PowerPoint</Application>
  <PresentationFormat>Προβολή στην οθόνη (4:3)</PresentationFormat>
  <Paragraphs>280</Paragraphs>
  <Slides>34</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34</vt:i4>
      </vt:variant>
    </vt:vector>
  </HeadingPairs>
  <TitlesOfParts>
    <vt:vector size="36" baseType="lpstr">
      <vt:lpstr>Ηλιοστάσιο</vt:lpstr>
      <vt:lpstr>Εξίσωση</vt:lpstr>
      <vt:lpstr>ΦΥΣΙΚΗ  Β΄ΓΥΜΝΑΣΙΟΥ</vt:lpstr>
      <vt:lpstr>Λέξεις κλειδιά</vt:lpstr>
      <vt:lpstr>Τι θα μάθουμε:</vt:lpstr>
      <vt:lpstr>φυσικά μεγέθη και οι μετρήσεις</vt:lpstr>
      <vt:lpstr>φυσικά μεγέθη και οι μετρήσεις</vt:lpstr>
      <vt:lpstr>φυσικά μεγέθη και οι μετρήσεις</vt:lpstr>
      <vt:lpstr>Τα θεμελιώδη μεγέθη</vt:lpstr>
      <vt:lpstr>Μέτρηση μήκους</vt:lpstr>
      <vt:lpstr>Μέτρηση μήκους</vt:lpstr>
      <vt:lpstr>Μέτρηση μήκους</vt:lpstr>
      <vt:lpstr>Μέτρηση του χρόνου</vt:lpstr>
      <vt:lpstr>Μάζα και μέτρηση της</vt:lpstr>
      <vt:lpstr>Μάζα και μέτρηση της</vt:lpstr>
      <vt:lpstr>Παράγωγα μεγέθη</vt:lpstr>
      <vt:lpstr>Μέτρηση εμβαδού</vt:lpstr>
      <vt:lpstr>Μέτρηση όγκου</vt:lpstr>
      <vt:lpstr>Μέτρηση της πυκνότητας</vt:lpstr>
      <vt:lpstr>Μέτρηση της πυκνότητας</vt:lpstr>
      <vt:lpstr>Μέτρηση της πυκνότητας</vt:lpstr>
      <vt:lpstr>Μέτρηση της πυκνότητας</vt:lpstr>
      <vt:lpstr>Διεθνές Σύστημα Μονάδων  (System Internationale)</vt:lpstr>
      <vt:lpstr>Πολλαπλάσια και υποπολλαπλάσια των μονάδων</vt:lpstr>
      <vt:lpstr>Πολλαπλάσια και υποπολλαπλάσια των μονάδων</vt:lpstr>
      <vt:lpstr>Πολλαπλάσια και υποπολλαπλάσια των μονάδων</vt:lpstr>
      <vt:lpstr>Διάγραμμα εννοιών</vt:lpstr>
      <vt:lpstr>Διάγραμμα εννοιών</vt:lpstr>
      <vt:lpstr>Διάγραμμα εννοιών</vt:lpstr>
      <vt:lpstr>Διάγραμμα εννοιών</vt:lpstr>
      <vt:lpstr>Διάγραμμα εννοιών</vt:lpstr>
      <vt:lpstr>Διαφάνεια 30</vt:lpstr>
      <vt:lpstr>Διάγραμμα εννοιών</vt:lpstr>
      <vt:lpstr>Διαφάνεια 32</vt:lpstr>
      <vt:lpstr>Διαφάνεια 33</vt:lpstr>
      <vt:lpstr>Διαφάνεια 34</vt:lpstr>
    </vt:vector>
  </TitlesOfParts>
  <Company>ΞΕΚΙΝΗΜΑ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ΦΥΣΙΚΗ  Β΄ΓΥΜΝΑΣΙΟΥ</dc:title>
  <dc:creator>ΝΙΚΟΣ</dc:creator>
  <cp:lastModifiedBy>USER</cp:lastModifiedBy>
  <cp:revision>145</cp:revision>
  <dcterms:created xsi:type="dcterms:W3CDTF">2008-08-21T08:06:20Z</dcterms:created>
  <dcterms:modified xsi:type="dcterms:W3CDTF">2013-05-19T17:47:51Z</dcterms:modified>
</cp:coreProperties>
</file>