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&#934;&#973;&#955;&#955;&#945;%20&#917;&#961;&#947;&#945;&#963;&#943;&#945;&#962;%20&#965;&#960;&#949;&#961;&#963;&#973;&#957;&#948;&#949;&#963;&#951;/&#934;&#973;&#955;&#955;&#959;%20&#917;&#961;&#947;&#945;&#963;&#943;&#945;&#962;%20%20&#945;&#963;&#954;&#951;&#963;&#951;%201%202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&#934;&#973;&#955;&#955;&#945;%20&#917;&#961;&#947;&#945;&#963;&#943;&#945;&#962;%20&#965;&#960;&#949;&#961;&#963;&#973;&#957;&#948;&#949;&#963;&#951;/&#934;&#973;&#955;&#955;&#959;%20&#917;&#961;&#947;&#945;&#963;&#943;&#945;&#962;%20%20&#945;&#963;&#954;&#951;&#963;&#951;%201%203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934;&#973;&#955;&#955;&#945;%20&#917;&#961;&#947;&#945;&#963;&#943;&#945;&#962;%20&#965;&#960;&#949;&#961;&#963;&#973;&#957;&#948;&#949;&#963;&#951;/&#934;&#973;&#955;&#955;&#959;%20&#917;&#961;&#947;&#945;&#963;&#943;&#945;&#962;%20%20&#945;&#963;&#954;&#951;&#963;&#951;%201%201.ppt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&#934;&#973;&#955;&#955;&#945;%20&#917;&#961;&#947;&#945;&#963;&#943;&#945;&#962;%20&#965;&#960;&#949;&#961;&#963;&#973;&#957;&#948;&#949;&#963;&#951;/&#934;&#973;&#955;&#955;&#959;%20&#917;&#961;&#947;&#945;&#963;&#943;&#945;&#962;%20%20&#945;&#963;&#954;&#951;&#963;&#951;%201%202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&#934;&#973;&#955;&#955;&#945;%20&#917;&#961;&#947;&#945;&#963;&#943;&#945;&#962;%20&#965;&#960;&#949;&#961;&#963;&#973;&#957;&#948;&#949;&#963;&#951;/&#934;&#973;&#955;&#955;&#959;%20&#917;&#961;&#947;&#945;&#963;&#943;&#945;&#962;%20%20&#945;&#963;&#954;&#951;&#963;&#951;%201%202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8458200" cy="1222375"/>
          </a:xfrm>
        </p:spPr>
        <p:txBody>
          <a:bodyPr>
            <a:normAutofit/>
          </a:bodyPr>
          <a:lstStyle/>
          <a:p>
            <a:r>
              <a:rPr lang="el-GR" b="1" dirty="0" err="1" smtClean="0">
                <a:solidFill>
                  <a:schemeClr val="tx1"/>
                </a:solidFill>
              </a:rPr>
              <a:t>Εργαστηριακη</a:t>
            </a:r>
            <a:r>
              <a:rPr lang="el-GR" b="1" dirty="0" smtClean="0">
                <a:solidFill>
                  <a:schemeClr val="tx1"/>
                </a:solidFill>
              </a:rPr>
              <a:t>  </a:t>
            </a:r>
            <a:r>
              <a:rPr lang="el-GR" b="1" dirty="0" err="1" smtClean="0">
                <a:solidFill>
                  <a:schemeClr val="tx1"/>
                </a:solidFill>
              </a:rPr>
              <a:t>ασκηση</a:t>
            </a:r>
            <a:r>
              <a:rPr lang="el-GR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31640" y="2564904"/>
            <a:ext cx="6552728" cy="914400"/>
          </a:xfrm>
        </p:spPr>
        <p:txBody>
          <a:bodyPr>
            <a:noAutofit/>
          </a:bodyPr>
          <a:lstStyle/>
          <a:p>
            <a:r>
              <a:rPr lang="el-GR" sz="2800" b="1" dirty="0" smtClean="0">
                <a:solidFill>
                  <a:schemeClr val="tx1"/>
                </a:solidFill>
              </a:rPr>
              <a:t>ΜΕΤΡΗΣΗ  ΜΗΚΟΥΣ - ΕΜΒΑΔΟΥ – ΟΓΚΟΥ.</a:t>
            </a:r>
            <a:endParaRPr lang="el-GR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cap="small" dirty="0" err="1" smtClean="0">
                <a:solidFill>
                  <a:schemeClr val="tx1"/>
                </a:solidFill>
              </a:rPr>
              <a:t>Πειραμα</a:t>
            </a:r>
            <a:r>
              <a:rPr lang="el-GR" dirty="0" smtClean="0">
                <a:solidFill>
                  <a:schemeClr val="tx1"/>
                </a:solidFill>
              </a:rPr>
              <a:t> 2: </a:t>
            </a:r>
            <a:r>
              <a:rPr lang="el-GR" dirty="0" err="1" smtClean="0">
                <a:solidFill>
                  <a:schemeClr val="tx1"/>
                </a:solidFill>
              </a:rPr>
              <a:t>Μετρηση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dirty="0" err="1" smtClean="0">
                <a:solidFill>
                  <a:schemeClr val="tx1"/>
                </a:solidFill>
              </a:rPr>
              <a:t>εμβαδου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556793"/>
            <a:ext cx="8839200" cy="1152127"/>
          </a:xfrm>
        </p:spPr>
        <p:txBody>
          <a:bodyPr/>
          <a:lstStyle/>
          <a:p>
            <a:pPr marL="1371600" lvl="2" indent="-457200">
              <a:buClr>
                <a:srgbClr val="FF0000"/>
              </a:buClr>
              <a:buSzPct val="100000"/>
              <a:buFont typeface="+mj-lt"/>
              <a:buAutoNum type="arabicPeriod" startAt="3"/>
            </a:pPr>
            <a:r>
              <a:rPr lang="el-GR" dirty="0" smtClean="0">
                <a:solidFill>
                  <a:schemeClr val="tx1"/>
                </a:solidFill>
              </a:rPr>
              <a:t>Μέτρησε το εμβαδόν της ακανόνιστης επιφάνειας του σχήματος. Γράψε το αποτέλεσμα στον </a:t>
            </a:r>
            <a:r>
              <a:rPr lang="el-GR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hlinkClick r:id="rId2" action="ppaction://hlinkpres?slideindex=1&amp;slidetitle="/>
              </a:rPr>
              <a:t>πίνακα Β.</a:t>
            </a:r>
          </a:p>
        </p:txBody>
      </p:sp>
      <p:pic>
        <p:nvPicPr>
          <p:cNvPr id="2050" name="Εικόνα 3" descr="image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501008"/>
            <a:ext cx="2318057" cy="175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Εικόνα 2" descr="image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3429000"/>
            <a:ext cx="412495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l-GR" cap="small" dirty="0" err="1" smtClean="0">
                <a:solidFill>
                  <a:schemeClr val="tx1"/>
                </a:solidFill>
              </a:rPr>
              <a:t>Πειραμα</a:t>
            </a:r>
            <a:r>
              <a:rPr lang="el-GR" dirty="0" smtClean="0">
                <a:solidFill>
                  <a:schemeClr val="tx1"/>
                </a:solidFill>
              </a:rPr>
              <a:t> 3: </a:t>
            </a:r>
            <a:br>
              <a:rPr lang="el-GR" dirty="0" smtClean="0">
                <a:solidFill>
                  <a:schemeClr val="tx1"/>
                </a:solidFill>
              </a:rPr>
            </a:br>
            <a:r>
              <a:rPr lang="el-GR" sz="3100" dirty="0" err="1" smtClean="0">
                <a:solidFill>
                  <a:schemeClr val="tx1"/>
                </a:solidFill>
              </a:rPr>
              <a:t>Μετρηση</a:t>
            </a:r>
            <a:r>
              <a:rPr lang="el-GR" sz="3100" dirty="0" smtClean="0">
                <a:solidFill>
                  <a:schemeClr val="tx1"/>
                </a:solidFill>
              </a:rPr>
              <a:t> του </a:t>
            </a:r>
            <a:r>
              <a:rPr lang="el-GR" sz="3100" dirty="0" err="1" smtClean="0">
                <a:solidFill>
                  <a:schemeClr val="tx1"/>
                </a:solidFill>
              </a:rPr>
              <a:t>ογκου</a:t>
            </a:r>
            <a:r>
              <a:rPr lang="el-GR" sz="3100" dirty="0" smtClean="0">
                <a:solidFill>
                  <a:schemeClr val="tx1"/>
                </a:solidFill>
              </a:rPr>
              <a:t> </a:t>
            </a:r>
            <a:r>
              <a:rPr lang="el-GR" sz="3100" dirty="0" err="1" smtClean="0">
                <a:solidFill>
                  <a:schemeClr val="tx1"/>
                </a:solidFill>
              </a:rPr>
              <a:t>στερεου</a:t>
            </a:r>
            <a:r>
              <a:rPr lang="el-GR" sz="3100" dirty="0" smtClean="0">
                <a:solidFill>
                  <a:schemeClr val="tx1"/>
                </a:solidFill>
              </a:rPr>
              <a:t> </a:t>
            </a:r>
            <a:r>
              <a:rPr lang="el-GR" sz="3100" dirty="0" err="1" smtClean="0">
                <a:solidFill>
                  <a:schemeClr val="tx1"/>
                </a:solidFill>
              </a:rPr>
              <a:t>σωματοσ</a:t>
            </a:r>
            <a:endParaRPr lang="el-GR" sz="3100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1554163"/>
            <a:ext cx="5203304" cy="417909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l-GR" sz="2400" b="1" dirty="0" smtClean="0">
                <a:solidFill>
                  <a:schemeClr val="tx1"/>
                </a:solidFill>
              </a:rPr>
              <a:t>Πώς θα μετρήσουμε τον όγκο ενός στερεού σώματος που δεν έχει γεωμετρικό σχήμα;</a:t>
            </a:r>
          </a:p>
          <a:p>
            <a:pPr marL="457200" indent="-457200" algn="just"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el-GR" sz="2000" b="1" dirty="0" smtClean="0">
                <a:solidFill>
                  <a:schemeClr val="tx1"/>
                </a:solidFill>
              </a:rPr>
              <a:t>Μέσα σε έναν ογκομετρικό κύλινδρο (των 200 </a:t>
            </a:r>
            <a:r>
              <a:rPr lang="en-US" sz="2000" b="1" dirty="0" err="1" smtClean="0">
                <a:solidFill>
                  <a:schemeClr val="tx1"/>
                </a:solidFill>
              </a:rPr>
              <a:t>mL</a:t>
            </a:r>
            <a:r>
              <a:rPr lang="el-GR" sz="2000" b="1" dirty="0" smtClean="0">
                <a:solidFill>
                  <a:schemeClr val="tx1"/>
                </a:solidFill>
              </a:rPr>
              <a:t>) ρίξε νερό περίπου μέχρι τη μέση.</a:t>
            </a:r>
          </a:p>
          <a:p>
            <a:pPr marL="457200" indent="-457200" algn="just">
              <a:buClr>
                <a:srgbClr val="FF0000"/>
              </a:buClr>
              <a:buSzPct val="100000"/>
              <a:buFont typeface="+mj-lt"/>
              <a:buAutoNum type="arabicPeriod" startAt="2"/>
            </a:pPr>
            <a:r>
              <a:rPr lang="el-GR" sz="2000" b="1" dirty="0" smtClean="0">
                <a:solidFill>
                  <a:schemeClr val="tx1"/>
                </a:solidFill>
              </a:rPr>
              <a:t>Τοποθέτησέ τον πάνω σε μια οριζόντια επιφάνεια και σημείωσε στον </a:t>
            </a:r>
            <a:r>
              <a:rPr lang="el-GR" sz="2000" b="1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hlinkClick r:id="rId2" action="ppaction://hlinkpres?slideindex=1&amp;slidetitle="/>
              </a:rPr>
              <a:t>πίνακα Γ</a:t>
            </a:r>
            <a:r>
              <a:rPr lang="el-GR" sz="2000" b="1" dirty="0" smtClean="0">
                <a:solidFill>
                  <a:schemeClr val="tx1"/>
                </a:solidFill>
              </a:rPr>
              <a:t> την ένδειξη που αντιστοιχεί στην ελεύθερη επιφάνεια του νερού (βλ. σχήμα).</a:t>
            </a:r>
            <a:r>
              <a:rPr lang="el-GR" sz="2000" b="1" dirty="0" smtClean="0"/>
              <a:t> </a:t>
            </a:r>
          </a:p>
          <a:p>
            <a:pPr marL="457200" indent="-457200" algn="just">
              <a:buClr>
                <a:srgbClr val="FF0000"/>
              </a:buClr>
              <a:buSzPct val="100000"/>
              <a:buFont typeface="+mj-lt"/>
              <a:buAutoNum type="arabicPeriod" startAt="2"/>
            </a:pPr>
            <a:r>
              <a:rPr lang="el-GR" sz="2000" b="1" dirty="0" smtClean="0">
                <a:solidFill>
                  <a:schemeClr val="tx1"/>
                </a:solidFill>
              </a:rPr>
              <a:t>Πάρε ένα κομμάτι πλαστελίνης, που μπορεί να μπει άνετα μέσα στο σωλήνα. Δέσε το με ένα νήμα και βύθισέ το μέσα στο νερό κρατώντας την ελεύθερη άκρη του νήματος.</a:t>
            </a:r>
          </a:p>
          <a:p>
            <a:pPr marL="457200" indent="-457200">
              <a:buClr>
                <a:srgbClr val="FF0000"/>
              </a:buClr>
              <a:buSzPct val="100000"/>
              <a:buFont typeface="+mj-lt"/>
              <a:buAutoNum type="arabicPeriod" startAt="4"/>
            </a:pPr>
            <a:r>
              <a:rPr lang="el-GR" sz="2100" b="1" dirty="0" smtClean="0">
                <a:solidFill>
                  <a:schemeClr val="tx1"/>
                </a:solidFill>
              </a:rPr>
              <a:t>Σημείωσε στον </a:t>
            </a:r>
            <a:r>
              <a:rPr lang="el-GR" sz="2100" b="1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hlinkClick r:id="rId2" action="ppaction://hlinkpres?slideindex=1&amp;slidetitle="/>
              </a:rPr>
              <a:t>πίνακα Γ</a:t>
            </a:r>
            <a:r>
              <a:rPr lang="el-GR" sz="2100" b="1" dirty="0" smtClean="0">
                <a:solidFill>
                  <a:schemeClr val="tx1"/>
                </a:solidFill>
              </a:rPr>
              <a:t> τη νέα ένδειξη που αντιστοιχεί στην ελεύθερη επιφάνεια του νερού στο σωλήνα.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683568" y="5733256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/>
              <a:t>Με βάση τις δύο ενδείξεις, υπολόγισε τον όγκο του κομματιού της πλαστελίνης. Σημείωσε το αποτέλεσμα στον </a:t>
            </a:r>
            <a:r>
              <a:rPr lang="el-GR" sz="1900" b="1" dirty="0">
                <a:ln>
                  <a:solidFill>
                    <a:srgbClr val="C00000"/>
                  </a:solidFill>
                </a:ln>
                <a:hlinkClick r:id="rId2" action="ppaction://hlinkpres?slideindex=1&amp;slidetitle="/>
              </a:rPr>
              <a:t>πίνακα Γ</a:t>
            </a:r>
          </a:p>
        </p:txBody>
      </p:sp>
      <p:pic>
        <p:nvPicPr>
          <p:cNvPr id="23554" name="Εικόνα 5" descr="image9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 r="51351"/>
          <a:stretch>
            <a:fillRect/>
          </a:stretch>
        </p:blipFill>
        <p:spPr bwMode="auto">
          <a:xfrm>
            <a:off x="5940152" y="1340768"/>
            <a:ext cx="1296144" cy="4091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Εικόνα 5" descr="image9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 l="48649"/>
          <a:stretch>
            <a:fillRect/>
          </a:stretch>
        </p:blipFill>
        <p:spPr bwMode="auto">
          <a:xfrm>
            <a:off x="7380312" y="1340768"/>
            <a:ext cx="1368152" cy="4091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err="1" smtClean="0">
                <a:solidFill>
                  <a:schemeClr val="tx1"/>
                </a:solidFill>
              </a:rPr>
              <a:t>εννοιεσ</a:t>
            </a:r>
            <a:r>
              <a:rPr lang="el-GR" dirty="0" smtClean="0">
                <a:solidFill>
                  <a:schemeClr val="tx1"/>
                </a:solidFill>
              </a:rPr>
              <a:t>  και  </a:t>
            </a:r>
            <a:r>
              <a:rPr lang="el-GR" dirty="0" err="1" smtClean="0">
                <a:solidFill>
                  <a:schemeClr val="tx1"/>
                </a:solidFill>
              </a:rPr>
              <a:t>φυσικα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dirty="0" err="1" smtClean="0">
                <a:solidFill>
                  <a:schemeClr val="tx1"/>
                </a:solidFill>
              </a:rPr>
              <a:t>μεγεθη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395117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</a:pPr>
            <a:r>
              <a:rPr lang="el-GR" b="1" dirty="0" smtClean="0">
                <a:solidFill>
                  <a:schemeClr val="tx1"/>
                </a:solidFill>
              </a:rPr>
              <a:t>Μέτρηση και μονάδες μέτρησης.</a:t>
            </a:r>
          </a:p>
          <a:p>
            <a:pPr>
              <a:buClr>
                <a:srgbClr val="FF0000"/>
              </a:buClr>
            </a:pPr>
            <a:r>
              <a:rPr lang="el-GR" b="1" dirty="0" smtClean="0">
                <a:solidFill>
                  <a:schemeClr val="tx1"/>
                </a:solidFill>
              </a:rPr>
              <a:t>Μήκος - Εμβαδόν επιφάνειας - Όγκος σώματος.</a:t>
            </a:r>
          </a:p>
          <a:p>
            <a:pPr>
              <a:buClr>
                <a:srgbClr val="FF0000"/>
              </a:buClr>
            </a:pPr>
            <a:r>
              <a:rPr lang="el-GR" b="1" dirty="0" smtClean="0">
                <a:solidFill>
                  <a:schemeClr val="tx1"/>
                </a:solidFill>
              </a:rPr>
              <a:t>Οι Στόχοι:</a:t>
            </a:r>
            <a:endParaRPr lang="el-GR" sz="3600" b="1" dirty="0" smtClean="0">
              <a:solidFill>
                <a:schemeClr val="tx1"/>
              </a:solidFill>
            </a:endParaRPr>
          </a:p>
          <a:p>
            <a:pPr marL="971550" lvl="1" indent="-514350"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el-GR" b="1" dirty="0" smtClean="0">
                <a:solidFill>
                  <a:schemeClr val="tx1"/>
                </a:solidFill>
              </a:rPr>
              <a:t>Να αποκτήσεις την ικανότητα να κάνεις απλές μετρήσεις μήκους και να υπολογίζεις αποστάσεις και διαστάσεις αντικειμένων.</a:t>
            </a:r>
            <a:endParaRPr lang="el-GR" sz="1800" b="1" dirty="0" smtClean="0">
              <a:solidFill>
                <a:schemeClr val="tx1"/>
              </a:solidFill>
            </a:endParaRPr>
          </a:p>
          <a:p>
            <a:pPr marL="971550" lvl="1" indent="-514350"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el-GR" b="1" dirty="0" smtClean="0">
                <a:solidFill>
                  <a:schemeClr val="tx1"/>
                </a:solidFill>
              </a:rPr>
              <a:t>Να υπολογίζεις εμβαδά γεωμετρικών αλλά και ακανόνιστων επίπεδων επιφανειών.</a:t>
            </a:r>
            <a:endParaRPr lang="el-GR" sz="1800" b="1" dirty="0" smtClean="0">
              <a:solidFill>
                <a:schemeClr val="tx1"/>
              </a:solidFill>
            </a:endParaRPr>
          </a:p>
          <a:p>
            <a:pPr marL="971550" lvl="1" indent="-514350"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el-GR" b="1" dirty="0" smtClean="0">
                <a:solidFill>
                  <a:schemeClr val="tx1"/>
                </a:solidFill>
              </a:rPr>
              <a:t>Να μετράς και να υπολογίζεις τον όγκο ενός υγρού και ενός στερεού σώματος.</a:t>
            </a:r>
            <a:endParaRPr lang="el-GR" sz="1800" b="1" dirty="0" smtClean="0">
              <a:solidFill>
                <a:schemeClr val="tx1"/>
              </a:solidFill>
            </a:endParaRPr>
          </a:p>
          <a:p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tx1"/>
                </a:solidFill>
              </a:rPr>
              <a:t>Θεωρητικεσ</a:t>
            </a:r>
            <a:r>
              <a:rPr lang="el-GR" dirty="0" smtClean="0">
                <a:solidFill>
                  <a:schemeClr val="tx1"/>
                </a:solidFill>
              </a:rPr>
              <a:t>  </a:t>
            </a:r>
            <a:r>
              <a:rPr lang="el-GR" dirty="0" err="1" smtClean="0">
                <a:solidFill>
                  <a:schemeClr val="tx1"/>
                </a:solidFill>
              </a:rPr>
              <a:t>επισημανσεισ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SzPct val="100000"/>
              <a:buFont typeface="Wingdings" pitchFamily="2" charset="2"/>
              <a:buChar char="v"/>
            </a:pPr>
            <a:r>
              <a:rPr lang="el-GR" dirty="0" smtClean="0">
                <a:solidFill>
                  <a:schemeClr val="tx1"/>
                </a:solidFill>
              </a:rPr>
              <a:t>Η έννοια του χώρου προκύπτει ως</a:t>
            </a:r>
            <a:r>
              <a:rPr lang="el-GR" b="1" dirty="0" smtClean="0">
                <a:solidFill>
                  <a:schemeClr val="tx1"/>
                </a:solidFill>
              </a:rPr>
              <a:t> κοινή ιδιότητα όλων των αντικειμένων</a:t>
            </a:r>
            <a:r>
              <a:rPr lang="el-GR" dirty="0" smtClean="0">
                <a:solidFill>
                  <a:schemeClr val="tx1"/>
                </a:solidFill>
              </a:rPr>
              <a:t> που μας περιβάλλουν: Κάθε άνθρωπος αντιλαμβάνεται ότι όλα τα σώματα καταλαμβάνουν κάποιο χώρο. 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v"/>
            </a:pPr>
            <a:r>
              <a:rPr lang="el-GR" dirty="0" smtClean="0">
                <a:solidFill>
                  <a:schemeClr val="tx1"/>
                </a:solidFill>
              </a:rPr>
              <a:t>Για να προσδιορίσουμε το χώρο που καταλαμβάνει ένα αντικείμενο, χρησιμοποιούμε τις έννοιες</a:t>
            </a:r>
            <a:r>
              <a:rPr lang="el-GR" b="1" dirty="0" smtClean="0">
                <a:solidFill>
                  <a:schemeClr val="tx1"/>
                </a:solidFill>
              </a:rPr>
              <a:t> μήκος, επιφάνεια και όγκος.</a:t>
            </a: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5675461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tx1"/>
                </a:solidFill>
              </a:rPr>
              <a:t>Σ' αυτή την άσκηση θα ασχοληθούμε με τη</a:t>
            </a:r>
            <a:r>
              <a:rPr lang="el-GR" b="1" dirty="0" smtClean="0">
                <a:solidFill>
                  <a:schemeClr val="tx1"/>
                </a:solidFill>
              </a:rPr>
              <a:t> μέτρηση</a:t>
            </a:r>
            <a:r>
              <a:rPr lang="el-GR" dirty="0" smtClean="0">
                <a:solidFill>
                  <a:schemeClr val="tx1"/>
                </a:solidFill>
              </a:rPr>
              <a:t> των μεγεθών αυτών.</a:t>
            </a:r>
          </a:p>
          <a:p>
            <a:pPr>
              <a:buNone/>
            </a:pPr>
            <a:r>
              <a:rPr lang="el-GR" dirty="0" smtClean="0">
                <a:solidFill>
                  <a:schemeClr val="tx1"/>
                </a:solidFill>
              </a:rPr>
              <a:t>	</a:t>
            </a:r>
            <a:r>
              <a:rPr lang="el-GR" b="1" i="1" dirty="0" smtClean="0">
                <a:solidFill>
                  <a:schemeClr val="tx1"/>
                </a:solidFill>
              </a:rPr>
              <a:t>Όμως τι εννοούμε όταν λέμε ότι μετράμε ένα μέγεθος;</a:t>
            </a:r>
          </a:p>
          <a:p>
            <a:pPr>
              <a:buNone/>
            </a:pPr>
            <a:r>
              <a:rPr lang="el-GR" dirty="0" smtClean="0">
                <a:solidFill>
                  <a:schemeClr val="tx1"/>
                </a:solidFill>
              </a:rPr>
              <a:t>	Μέτρηση ονομάζουμε κάθε διαδικασία σύγκρισης ομοειδών μεγεθών.</a:t>
            </a:r>
          </a:p>
          <a:p>
            <a:pPr>
              <a:buNone/>
            </a:pPr>
            <a:r>
              <a:rPr lang="el-GR" sz="2400" dirty="0" smtClean="0">
                <a:solidFill>
                  <a:schemeClr val="tx1"/>
                </a:solidFill>
              </a:rPr>
              <a:t>	</a:t>
            </a:r>
            <a:r>
              <a:rPr lang="el-GR" sz="2000" dirty="0" smtClean="0">
                <a:solidFill>
                  <a:schemeClr val="tx1"/>
                </a:solidFill>
              </a:rPr>
              <a:t>Αν για παράδειγμα, συγκρίνουμε την απόσταση δύο σημείων του χώρου με ένα δεδομένο μήκος, λέμε ότι κάνουμε μέτρηση μήκους.</a:t>
            </a:r>
          </a:p>
          <a:p>
            <a:pPr>
              <a:buNone/>
            </a:pPr>
            <a:r>
              <a:rPr lang="el-GR" sz="2000" dirty="0" smtClean="0">
                <a:solidFill>
                  <a:schemeClr val="tx1"/>
                </a:solidFill>
              </a:rPr>
              <a:t>	Η σύγκριση δύο επιφανειών ονομάζεται μέτρηση εμβαδού κτλ.</a:t>
            </a:r>
          </a:p>
          <a:p>
            <a:pPr>
              <a:buNone/>
            </a:pPr>
            <a:r>
              <a:rPr lang="el-GR" sz="2000" dirty="0" smtClean="0">
                <a:solidFill>
                  <a:schemeClr val="tx1"/>
                </a:solidFill>
              </a:rPr>
              <a:t>	Για να είναι τα αποτελέσματα των μετρήσεων συγκρίσιμα μεταξύ τους, είναι απαραίτητη η επιλογή συγκεκριμένων μονάδων μέτρησης για κάθε μέγεθος. Η επιλογή αυτή γίνεται με κοινή συμφωνία (σύμβαση) όλων των επιστημόνων. </a:t>
            </a:r>
            <a:endParaRPr lang="el-GR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err="1" smtClean="0">
                <a:solidFill>
                  <a:schemeClr val="tx1"/>
                </a:solidFill>
              </a:rPr>
              <a:t>Σφαλμα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dirty="0" err="1" smtClean="0">
                <a:solidFill>
                  <a:schemeClr val="tx1"/>
                </a:solidFill>
              </a:rPr>
              <a:t>Μετρησησ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340768"/>
            <a:ext cx="8686800" cy="4824536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l-GR" dirty="0" smtClean="0">
                <a:solidFill>
                  <a:schemeClr val="tx1"/>
                </a:solidFill>
              </a:rPr>
              <a:t>Σε κάθε μέτρηση υπεισέρχεται πάντοτε ένα σφάλμα, μικρό ή μεγάλο. Το σφάλμα αυτό μπορεί να οφείλεται:</a:t>
            </a:r>
          </a:p>
          <a:p>
            <a:pPr marL="514350" indent="-514350">
              <a:buClr>
                <a:srgbClr val="FF0000"/>
              </a:buClr>
              <a:buSzPct val="100000"/>
              <a:buFont typeface="+mj-lt"/>
              <a:buAutoNum type="alphaLcPeriod"/>
            </a:pPr>
            <a:r>
              <a:rPr lang="el-GR" sz="2400" dirty="0" smtClean="0">
                <a:solidFill>
                  <a:schemeClr val="tx1"/>
                </a:solidFill>
              </a:rPr>
              <a:t>Σε ατέλειες της κατασκευής του οργάνου που χρησιμοποιούμε (ακρίβεια του οργάνου, κατάλληλη κλίμακα, κατασκευαστικές ατέλειες κτλ).</a:t>
            </a:r>
          </a:p>
          <a:p>
            <a:pPr marL="514350" indent="-514350">
              <a:buClr>
                <a:srgbClr val="FF0000"/>
              </a:buClr>
              <a:buSzPct val="100000"/>
              <a:buFont typeface="+mj-lt"/>
              <a:buAutoNum type="alphaLcPeriod"/>
            </a:pPr>
            <a:r>
              <a:rPr lang="el-GR" sz="2400" dirty="0" smtClean="0">
                <a:solidFill>
                  <a:schemeClr val="tx1"/>
                </a:solidFill>
              </a:rPr>
              <a:t>Σε λανθασμένους χειρισμούς ή σε υποκειμενικές εκτιμήσεις που μπορεί να κάνουμε κατά τη μέτρηση (στην τοποθέτηση των οργάνων μέτρησης, στην ανάγνωση της ένδειξης κτλ.).</a:t>
            </a:r>
          </a:p>
          <a:p>
            <a:pPr marL="514350" indent="-514350">
              <a:buClr>
                <a:srgbClr val="FF0000"/>
              </a:buClr>
              <a:buSzPct val="100000"/>
              <a:buFont typeface="+mj-lt"/>
              <a:buAutoNum type="alphaLcPeriod"/>
            </a:pPr>
            <a:r>
              <a:rPr lang="el-GR" sz="2400" dirty="0" smtClean="0">
                <a:solidFill>
                  <a:schemeClr val="tx1"/>
                </a:solidFill>
              </a:rPr>
              <a:t>Σε βαθύτερες αιτίες που είναι συνυφασμένες με την ίδια τη δομή και τη λειτουργία του φυσικού κόσμου. [Για παράδειγμα, δεν μπορούμε να μετρήσουμε ταυτόχρονα και με απεριόριστη ακρίβεια τη θέση και την ταχύτητα ενός ηλεκτρονίου, όσο περίπλοκες συσκευές και αν επινοήσουμε!]</a:t>
            </a:r>
            <a:endParaRPr lang="el-G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chemeClr val="tx1"/>
                </a:solidFill>
              </a:rPr>
              <a:t>ΠΕΙΡΑΜΑΤΙΚΗ ΔΙΑΔΙΚΑΣΙΑ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1554162"/>
            <a:ext cx="5491336" cy="4525963"/>
          </a:xfrm>
        </p:spPr>
        <p:txBody>
          <a:bodyPr/>
          <a:lstStyle/>
          <a:p>
            <a:pPr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l-GR" sz="2800" b="1" dirty="0" smtClean="0">
                <a:solidFill>
                  <a:schemeClr val="tx1"/>
                </a:solidFill>
              </a:rPr>
              <a:t>Απαιτούμενα όργανα και υλικά.</a:t>
            </a:r>
          </a:p>
          <a:p>
            <a:pPr lvl="0">
              <a:buClr>
                <a:srgbClr val="FF0000"/>
              </a:buClr>
              <a:buFont typeface="Arial" pitchFamily="34" charset="0"/>
              <a:buChar char="•"/>
            </a:pPr>
            <a:r>
              <a:rPr lang="el-GR" sz="2800" dirty="0" smtClean="0">
                <a:solidFill>
                  <a:schemeClr val="tx1"/>
                </a:solidFill>
              </a:rPr>
              <a:t>Χάρακας, γνώμονας, μετροταινία </a:t>
            </a:r>
          </a:p>
          <a:p>
            <a:pPr lvl="0">
              <a:buClr>
                <a:srgbClr val="FF0000"/>
              </a:buClr>
              <a:buFont typeface="Arial" pitchFamily="34" charset="0"/>
              <a:buChar char="•"/>
            </a:pPr>
            <a:r>
              <a:rPr lang="el-GR" sz="2800" dirty="0" smtClean="0">
                <a:solidFill>
                  <a:schemeClr val="tx1"/>
                </a:solidFill>
              </a:rPr>
              <a:t>Χαρτί </a:t>
            </a:r>
            <a:r>
              <a:rPr lang="el-GR" sz="2800" dirty="0" err="1" smtClean="0">
                <a:solidFill>
                  <a:schemeClr val="tx1"/>
                </a:solidFill>
              </a:rPr>
              <a:t>μιλιμετρέ</a:t>
            </a:r>
            <a:endParaRPr lang="el-GR" sz="2800" dirty="0" smtClean="0">
              <a:solidFill>
                <a:schemeClr val="tx1"/>
              </a:solidFill>
            </a:endParaRPr>
          </a:p>
          <a:p>
            <a:pPr lvl="0">
              <a:buClr>
                <a:srgbClr val="FF0000"/>
              </a:buClr>
              <a:buFont typeface="Arial" pitchFamily="34" charset="0"/>
              <a:buChar char="•"/>
            </a:pPr>
            <a:r>
              <a:rPr lang="el-GR" sz="2800" dirty="0" smtClean="0">
                <a:solidFill>
                  <a:schemeClr val="tx1"/>
                </a:solidFill>
              </a:rPr>
              <a:t>Διαφάνειες</a:t>
            </a:r>
          </a:p>
          <a:p>
            <a:pPr lvl="0">
              <a:buClr>
                <a:srgbClr val="FF0000"/>
              </a:buClr>
              <a:buFont typeface="Arial" pitchFamily="34" charset="0"/>
              <a:buChar char="•"/>
            </a:pPr>
            <a:r>
              <a:rPr lang="el-GR" sz="2800" dirty="0" smtClean="0">
                <a:solidFill>
                  <a:schemeClr val="tx1"/>
                </a:solidFill>
              </a:rPr>
              <a:t>Ογκομετρικός κύλινδρος</a:t>
            </a:r>
          </a:p>
          <a:p>
            <a:pPr lvl="0">
              <a:buClr>
                <a:srgbClr val="FF0000"/>
              </a:buClr>
              <a:buFont typeface="Arial" pitchFamily="34" charset="0"/>
              <a:buChar char="•"/>
            </a:pPr>
            <a:r>
              <a:rPr lang="el-GR" sz="2800" dirty="0" smtClean="0">
                <a:solidFill>
                  <a:schemeClr val="tx1"/>
                </a:solidFill>
              </a:rPr>
              <a:t>Νερό</a:t>
            </a:r>
          </a:p>
          <a:p>
            <a:pPr lvl="0">
              <a:buClr>
                <a:srgbClr val="FF0000"/>
              </a:buClr>
              <a:buFont typeface="Arial" pitchFamily="34" charset="0"/>
              <a:buChar char="•"/>
            </a:pPr>
            <a:r>
              <a:rPr lang="el-GR" sz="2800" dirty="0" smtClean="0">
                <a:solidFill>
                  <a:schemeClr val="tx1"/>
                </a:solidFill>
              </a:rPr>
              <a:t>Πλαστελίνη</a:t>
            </a:r>
          </a:p>
          <a:p>
            <a:endParaRPr lang="el-GR" dirty="0"/>
          </a:p>
        </p:txBody>
      </p:sp>
      <p:pic>
        <p:nvPicPr>
          <p:cNvPr id="1026" name="Εικόνα 4" descr="image8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6372200" y="1916832"/>
            <a:ext cx="2016224" cy="173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cap="small" dirty="0" err="1" smtClean="0">
                <a:solidFill>
                  <a:schemeClr val="tx1"/>
                </a:solidFill>
              </a:rPr>
              <a:t>Πειραμα</a:t>
            </a:r>
            <a:r>
              <a:rPr lang="el-GR" dirty="0" smtClean="0">
                <a:solidFill>
                  <a:schemeClr val="tx1"/>
                </a:solidFill>
              </a:rPr>
              <a:t> 1: </a:t>
            </a:r>
            <a:r>
              <a:rPr lang="el-GR" dirty="0" err="1" smtClean="0">
                <a:solidFill>
                  <a:schemeClr val="tx1"/>
                </a:solidFill>
              </a:rPr>
              <a:t>Μετρηση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dirty="0" err="1" smtClean="0">
                <a:solidFill>
                  <a:schemeClr val="tx1"/>
                </a:solidFill>
              </a:rPr>
              <a:t>μηκουσ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l-GR" sz="2400" dirty="0" smtClean="0">
                <a:solidFill>
                  <a:schemeClr val="tx1"/>
                </a:solidFill>
              </a:rPr>
              <a:t>Με τη μετροταινία μέτρησε τις διαστάσεις του θρανίου σου ή του πάγκου του εργαστηρίου. Μέτρησε κάθε διάσταση πέντε φορές. </a:t>
            </a:r>
          </a:p>
          <a:p>
            <a:pPr marL="457200" indent="-457200">
              <a:buNone/>
            </a:pPr>
            <a:r>
              <a:rPr lang="el-GR" sz="2400" dirty="0" smtClean="0">
                <a:solidFill>
                  <a:schemeClr val="tx1"/>
                </a:solidFill>
              </a:rPr>
              <a:t>	Σημείωσε στον </a:t>
            </a:r>
            <a:r>
              <a:rPr lang="el-GR" sz="2400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hlinkClick r:id="rId2" action="ppaction://hlinkpres?slideindex=1&amp;slidetitle="/>
              </a:rPr>
              <a:t>πίνακα Α</a:t>
            </a:r>
            <a:r>
              <a:rPr lang="el-GR" sz="2400" dirty="0" smtClean="0">
                <a:solidFill>
                  <a:schemeClr val="tx1"/>
                </a:solidFill>
              </a:rPr>
              <a:t> όλα τα αποτελέσματα των μετρήσεων που έκανες. </a:t>
            </a:r>
          </a:p>
          <a:p>
            <a:pPr marL="457200" indent="-457200">
              <a:buNone/>
            </a:pPr>
            <a:r>
              <a:rPr lang="el-GR" sz="2400" dirty="0" smtClean="0">
                <a:solidFill>
                  <a:schemeClr val="tx1"/>
                </a:solidFill>
              </a:rPr>
              <a:t>	Υπολόγισε τη</a:t>
            </a:r>
            <a:r>
              <a:rPr lang="el-GR" sz="2400" b="1" dirty="0" smtClean="0">
                <a:solidFill>
                  <a:schemeClr val="tx1"/>
                </a:solidFill>
              </a:rPr>
              <a:t> μέση τιμή</a:t>
            </a:r>
            <a:r>
              <a:rPr lang="el-GR" sz="2400" dirty="0" smtClean="0">
                <a:solidFill>
                  <a:schemeClr val="tx1"/>
                </a:solidFill>
              </a:rPr>
              <a:t> του μήκους κάθε διάστασης.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l-GR" sz="2400" dirty="0" smtClean="0">
                <a:solidFill>
                  <a:schemeClr val="tx1"/>
                </a:solidFill>
              </a:rPr>
              <a:t>Μέτρησε με το χάρακα το πάχος 50 εσωτερικών φύλλων του βιβλίου της Φυσικής. Υπολόγισε το πάχος που έχει το κάθε φύλλο. </a:t>
            </a:r>
          </a:p>
          <a:p>
            <a:pPr marL="457200" indent="-457200">
              <a:buNone/>
            </a:pPr>
            <a:r>
              <a:rPr lang="el-GR" sz="2400" dirty="0" smtClean="0">
                <a:solidFill>
                  <a:schemeClr val="tx1"/>
                </a:solidFill>
              </a:rPr>
              <a:t>	Καταχώρισε τα αποτελέσματα στον </a:t>
            </a:r>
            <a:r>
              <a:rPr lang="el-GR" sz="2400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hlinkClick r:id="rId2" action="ppaction://hlinkpres?slideindex=1&amp;slidetitle="/>
              </a:rPr>
              <a:t>πίνακα Α</a:t>
            </a:r>
            <a:r>
              <a:rPr lang="el-GR" sz="2400" dirty="0" smtClean="0">
                <a:solidFill>
                  <a:schemeClr val="tx1"/>
                </a:solidFill>
              </a:rPr>
              <a:t>.</a:t>
            </a:r>
            <a:endParaRPr lang="el-G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cap="small" dirty="0" err="1" smtClean="0">
                <a:solidFill>
                  <a:schemeClr val="tx1"/>
                </a:solidFill>
              </a:rPr>
              <a:t>Πειραμα</a:t>
            </a:r>
            <a:r>
              <a:rPr lang="el-GR" dirty="0" smtClean="0">
                <a:solidFill>
                  <a:schemeClr val="tx1"/>
                </a:solidFill>
              </a:rPr>
              <a:t> 2: </a:t>
            </a:r>
            <a:r>
              <a:rPr lang="el-GR" dirty="0" err="1" smtClean="0">
                <a:solidFill>
                  <a:schemeClr val="tx1"/>
                </a:solidFill>
              </a:rPr>
              <a:t>Μετρηση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dirty="0" err="1" smtClean="0">
                <a:solidFill>
                  <a:schemeClr val="tx1"/>
                </a:solidFill>
              </a:rPr>
              <a:t>εμβαδου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556793"/>
            <a:ext cx="8839200" cy="1728192"/>
          </a:xfrm>
        </p:spPr>
        <p:txBody>
          <a:bodyPr/>
          <a:lstStyle/>
          <a:p>
            <a:pPr marL="457200" lvl="2" indent="-457200"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el-GR" dirty="0" smtClean="0">
                <a:solidFill>
                  <a:schemeClr val="tx1"/>
                </a:solidFill>
              </a:rPr>
              <a:t>Χρησιμοποιώντας το χάρακα, κάνε τις κατάλληλες μετρήσεις για να υπολογίσεις το εμβαδόν του τριγώνου και του παραλληλογράμμου, που εικονίζονται στο διπλανό σχήμα. Σημείωσε τα αποτελέσματα στην αντίστοιχη στήλη του </a:t>
            </a:r>
            <a:r>
              <a:rPr lang="el-GR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hlinkClick r:id="rId2" action="ppaction://hlinkpres?slideindex=1&amp;slidetitle="/>
              </a:rPr>
              <a:t>πίνακα Β</a:t>
            </a:r>
            <a:r>
              <a:rPr lang="el-GR" dirty="0" smtClean="0">
                <a:solidFill>
                  <a:schemeClr val="tx1"/>
                </a:solidFill>
              </a:rPr>
              <a:t>.</a:t>
            </a:r>
            <a:endParaRPr lang="el-GR" sz="1600" dirty="0" smtClean="0">
              <a:solidFill>
                <a:schemeClr val="tx1"/>
              </a:solidFill>
            </a:endParaRPr>
          </a:p>
          <a:p>
            <a:endParaRPr lang="el-GR" dirty="0"/>
          </a:p>
        </p:txBody>
      </p:sp>
      <p:pic>
        <p:nvPicPr>
          <p:cNvPr id="2050" name="Εικόνα 3" descr="image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501008"/>
            <a:ext cx="2318057" cy="175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Εικόνα 2" descr="image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3429000"/>
            <a:ext cx="412495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cap="small" dirty="0" err="1" smtClean="0">
                <a:solidFill>
                  <a:schemeClr val="tx1"/>
                </a:solidFill>
              </a:rPr>
              <a:t>Πειραμα</a:t>
            </a:r>
            <a:r>
              <a:rPr lang="el-GR" dirty="0" smtClean="0">
                <a:solidFill>
                  <a:schemeClr val="tx1"/>
                </a:solidFill>
              </a:rPr>
              <a:t> 2: </a:t>
            </a:r>
            <a:r>
              <a:rPr lang="el-GR" dirty="0" err="1" smtClean="0">
                <a:solidFill>
                  <a:schemeClr val="tx1"/>
                </a:solidFill>
              </a:rPr>
              <a:t>Μετρηση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dirty="0" err="1" smtClean="0">
                <a:solidFill>
                  <a:schemeClr val="tx1"/>
                </a:solidFill>
              </a:rPr>
              <a:t>εμβαδου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556792"/>
            <a:ext cx="8623176" cy="2160239"/>
          </a:xfrm>
        </p:spPr>
        <p:txBody>
          <a:bodyPr>
            <a:normAutofit fontScale="92500" lnSpcReduction="20000"/>
          </a:bodyPr>
          <a:lstStyle/>
          <a:p>
            <a:pPr marL="514350" lvl="2" indent="-514350">
              <a:buClr>
                <a:srgbClr val="FF0000"/>
              </a:buClr>
              <a:buSzPct val="100000"/>
              <a:buFont typeface="+mj-lt"/>
              <a:buAutoNum type="arabicPeriod" startAt="2"/>
            </a:pPr>
            <a:r>
              <a:rPr lang="el-GR" sz="2600" dirty="0" smtClean="0">
                <a:solidFill>
                  <a:schemeClr val="tx1"/>
                </a:solidFill>
              </a:rPr>
              <a:t>Μέτρησε το εμβαδόν των ίδιων σχημάτων με τη βοήθεια των τετραγώνων του </a:t>
            </a:r>
            <a:r>
              <a:rPr lang="el-GR" sz="2600" dirty="0" err="1" smtClean="0">
                <a:solidFill>
                  <a:schemeClr val="tx1"/>
                </a:solidFill>
              </a:rPr>
              <a:t>μιλιμετρέ</a:t>
            </a:r>
            <a:r>
              <a:rPr lang="el-GR" sz="2600" dirty="0" smtClean="0">
                <a:solidFill>
                  <a:schemeClr val="tx1"/>
                </a:solidFill>
              </a:rPr>
              <a:t> χαρτιού. </a:t>
            </a:r>
          </a:p>
          <a:p>
            <a:pPr marL="457200" lvl="2" indent="-457200">
              <a:buClr>
                <a:srgbClr val="FF0000"/>
              </a:buClr>
              <a:buSzPct val="100000"/>
              <a:buNone/>
            </a:pPr>
            <a:r>
              <a:rPr lang="el-GR" sz="2600" dirty="0" smtClean="0">
                <a:solidFill>
                  <a:schemeClr val="tx1"/>
                </a:solidFill>
              </a:rPr>
              <a:t>	</a:t>
            </a:r>
            <a:r>
              <a:rPr lang="el-GR" dirty="0" smtClean="0">
                <a:solidFill>
                  <a:schemeClr val="tx1"/>
                </a:solidFill>
              </a:rPr>
              <a:t>Σημείωσε τα αποτελέσματα στην αντίστοιχη στήλη του </a:t>
            </a:r>
            <a:r>
              <a:rPr lang="el-GR" sz="2600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hlinkClick r:id="rId2" action="ppaction://hlinkpres?slideindex=1&amp;slidetitle="/>
              </a:rPr>
              <a:t>πίνακα Β</a:t>
            </a:r>
            <a:r>
              <a:rPr lang="el-GR" dirty="0" smtClean="0">
                <a:solidFill>
                  <a:schemeClr val="tx1"/>
                </a:solidFill>
              </a:rPr>
              <a:t>. </a:t>
            </a:r>
          </a:p>
          <a:p>
            <a:pPr marL="457200" lvl="2" indent="-457200">
              <a:buClr>
                <a:srgbClr val="FF0000"/>
              </a:buClr>
              <a:buSzPct val="100000"/>
              <a:buNone/>
            </a:pPr>
            <a:r>
              <a:rPr lang="el-GR" dirty="0" smtClean="0">
                <a:solidFill>
                  <a:schemeClr val="tx1"/>
                </a:solidFill>
              </a:rPr>
              <a:t>	Οι τιμές των εμβαδών, που έχουν προκύψει για κάθε σχήμα, είναι ίδιες; [ΝΑΙ - ΟΧΙ]. </a:t>
            </a:r>
          </a:p>
          <a:p>
            <a:pPr lvl="2">
              <a:buNone/>
            </a:pPr>
            <a:r>
              <a:rPr lang="el-GR" dirty="0" smtClean="0">
                <a:solidFill>
                  <a:schemeClr val="tx1"/>
                </a:solidFill>
              </a:rPr>
              <a:t>Αν όχι, πού αποδίδεις τη διαφορά;</a:t>
            </a:r>
          </a:p>
        </p:txBody>
      </p:sp>
      <p:pic>
        <p:nvPicPr>
          <p:cNvPr id="2050" name="Εικόνα 3" descr="image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005064"/>
            <a:ext cx="2318057" cy="175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Εικόνα 2" descr="image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3933056"/>
            <a:ext cx="412495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501</Words>
  <Application>Microsoft Office PowerPoint</Application>
  <PresentationFormat>Προβολή στην οθόνη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Διαστημικό</vt:lpstr>
      <vt:lpstr>Εργαστηριακη  ασκηση 1</vt:lpstr>
      <vt:lpstr>εννοιεσ  και  φυσικα μεγεθη</vt:lpstr>
      <vt:lpstr>Θεωρητικεσ  επισημανσεισ</vt:lpstr>
      <vt:lpstr>Διαφάνεια 4</vt:lpstr>
      <vt:lpstr>Σφαλμα Μετρησησ</vt:lpstr>
      <vt:lpstr>ΠΕΙΡΑΜΑΤΙΚΗ ΔΙΑΔΙΚΑΣΙΑ</vt:lpstr>
      <vt:lpstr>Πειραμα 1: Μετρηση μηκουσ</vt:lpstr>
      <vt:lpstr>Πειραμα 2: Μετρηση εμβαδου</vt:lpstr>
      <vt:lpstr>Πειραμα 2: Μετρηση εμβαδου</vt:lpstr>
      <vt:lpstr>Πειραμα 2: Μετρηση εμβαδου</vt:lpstr>
      <vt:lpstr>Πειραμα 3:  Μετρηση του ογκου στερεου σωματοσ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Εργαστηριακη  ασκηση 1</dc:title>
  <dc:creator>USER</dc:creator>
  <cp:lastModifiedBy>USER</cp:lastModifiedBy>
  <cp:revision>33</cp:revision>
  <dcterms:created xsi:type="dcterms:W3CDTF">2012-09-14T20:22:10Z</dcterms:created>
  <dcterms:modified xsi:type="dcterms:W3CDTF">2013-05-13T21:17:26Z</dcterms:modified>
</cp:coreProperties>
</file>