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7" r:id="rId6"/>
    <p:sldId id="273" r:id="rId7"/>
    <p:sldId id="274" r:id="rId8"/>
    <p:sldId id="275"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28168F74-8B0C-4148-81D5-AE8CCD2F187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28168F74-8B0C-4148-81D5-AE8CCD2F187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28168F74-8B0C-4148-81D5-AE8CCD2F1870}"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593A408-C016-4616-B4C5-FAC886C1AE56}" type="datetimeFigureOut">
              <a:rPr lang="el-GR" smtClean="0"/>
              <a:pPr/>
              <a:t>14/5/2013</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8168F74-8B0C-4148-81D5-AE8CCD2F1870}"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934;&#973;&#955;&#955;&#945;%20&#917;&#961;&#947;&#945;&#963;&#943;&#945;&#962;%20&#965;&#960;&#949;&#961;&#963;&#973;&#957;&#948;&#949;&#963;&#951;/&#934;&#973;&#955;&#955;&#959;%20&#917;&#961;&#947;&#945;&#963;&#943;&#945;&#962;%20%20&#945;&#963;&#954;&#951;&#963;&#951;%2010.pptx"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3528" y="836712"/>
            <a:ext cx="8458200" cy="1222375"/>
          </a:xfrm>
        </p:spPr>
        <p:txBody>
          <a:bodyPr>
            <a:normAutofit/>
          </a:bodyPr>
          <a:lstStyle/>
          <a:p>
            <a:r>
              <a:rPr lang="el-GR" b="1" dirty="0" err="1" smtClean="0">
                <a:solidFill>
                  <a:schemeClr val="tx1"/>
                </a:solidFill>
              </a:rPr>
              <a:t>Εργαστηριακη</a:t>
            </a:r>
            <a:r>
              <a:rPr lang="el-GR" b="1" dirty="0" smtClean="0">
                <a:solidFill>
                  <a:schemeClr val="tx1"/>
                </a:solidFill>
              </a:rPr>
              <a:t>  </a:t>
            </a:r>
            <a:r>
              <a:rPr lang="el-GR" b="1" dirty="0" err="1" smtClean="0">
                <a:solidFill>
                  <a:schemeClr val="tx1"/>
                </a:solidFill>
              </a:rPr>
              <a:t>ασκηση</a:t>
            </a:r>
            <a:r>
              <a:rPr lang="el-GR" b="1" dirty="0" smtClean="0">
                <a:solidFill>
                  <a:schemeClr val="tx1"/>
                </a:solidFill>
              </a:rPr>
              <a:t> </a:t>
            </a:r>
            <a:r>
              <a:rPr lang="en-US" b="1" dirty="0" smtClean="0">
                <a:solidFill>
                  <a:schemeClr val="tx1"/>
                </a:solidFill>
              </a:rPr>
              <a:t>10</a:t>
            </a:r>
            <a:endParaRPr lang="el-GR" dirty="0">
              <a:solidFill>
                <a:schemeClr val="tx1"/>
              </a:solidFill>
            </a:endParaRPr>
          </a:p>
        </p:txBody>
      </p:sp>
      <p:sp>
        <p:nvSpPr>
          <p:cNvPr id="3" name="2 - Υπότιτλος"/>
          <p:cNvSpPr>
            <a:spLocks noGrp="1"/>
          </p:cNvSpPr>
          <p:nvPr>
            <p:ph type="subTitle" idx="1"/>
          </p:nvPr>
        </p:nvSpPr>
        <p:spPr>
          <a:xfrm>
            <a:off x="899592" y="2492896"/>
            <a:ext cx="7632848" cy="914400"/>
          </a:xfrm>
        </p:spPr>
        <p:txBody>
          <a:bodyPr>
            <a:noAutofit/>
          </a:bodyPr>
          <a:lstStyle/>
          <a:p>
            <a:r>
              <a:rPr lang="el-GR" sz="2800" b="1" dirty="0" smtClean="0">
                <a:solidFill>
                  <a:schemeClr val="tx1"/>
                </a:solidFill>
                <a:effectLst>
                  <a:outerShdw blurRad="38100" dist="38100" dir="2700000" algn="tl">
                    <a:srgbClr val="000000">
                      <a:alpha val="43137"/>
                    </a:srgbClr>
                  </a:outerShdw>
                </a:effectLst>
              </a:rPr>
              <a:t>βαθμονόμηση θερμομέτρου</a:t>
            </a:r>
            <a:endParaRPr lang="el-GR"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έννοιες  και  φυσικά μεγέθη</a:t>
            </a:r>
            <a:endParaRPr lang="el-GR"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 Θέση περιεχομένου"/>
          <p:cNvSpPr>
            <a:spLocks noGrp="1"/>
          </p:cNvSpPr>
          <p:nvPr>
            <p:ph idx="1"/>
          </p:nvPr>
        </p:nvSpPr>
        <p:spPr>
          <a:xfrm>
            <a:off x="304800" y="1554162"/>
            <a:ext cx="8686800" cy="4395117"/>
          </a:xfrm>
        </p:spPr>
        <p:txBody>
          <a:bodyPr>
            <a:normAutofit lnSpcReduction="10000"/>
          </a:bodyPr>
          <a:lstStyle/>
          <a:p>
            <a:pPr>
              <a:buClr>
                <a:srgbClr val="C00000"/>
              </a:buClr>
              <a:buSzPct val="100000"/>
              <a:buFont typeface="Wingdings" pitchFamily="2" charset="2"/>
              <a:buChar char="v"/>
            </a:pPr>
            <a:r>
              <a:rPr lang="el-GR" sz="2000" b="1" dirty="0" smtClean="0">
                <a:solidFill>
                  <a:schemeClr val="tx1"/>
                </a:solidFill>
                <a:effectLst>
                  <a:outerShdw blurRad="38100" dist="38100" dir="2700000" algn="tl">
                    <a:srgbClr val="000000">
                      <a:alpha val="43137"/>
                    </a:srgbClr>
                  </a:outerShdw>
                </a:effectLst>
              </a:rPr>
              <a:t>Θερμοκρασία - Θερμόμετρο - Κλίμακα θερμοκρασίας - Θερμοκρασία πήξης του νερού - Θερμο­κρασία βρασμού του νερού</a:t>
            </a:r>
            <a:r>
              <a:rPr lang="en-US" sz="2000" b="1" dirty="0" smtClean="0">
                <a:solidFill>
                  <a:schemeClr val="tx1"/>
                </a:solidFill>
                <a:effectLst>
                  <a:outerShdw blurRad="38100" dist="38100" dir="2700000" algn="tl">
                    <a:srgbClr val="000000">
                      <a:alpha val="43137"/>
                    </a:srgbClr>
                  </a:outerShdw>
                </a:effectLst>
              </a:rPr>
              <a:t>.</a:t>
            </a:r>
          </a:p>
          <a:p>
            <a:pPr>
              <a:buClr>
                <a:srgbClr val="C00000"/>
              </a:buClr>
              <a:buSzPct val="100000"/>
              <a:buNone/>
            </a:pPr>
            <a:endParaRPr lang="el-GR" sz="2000" b="1" dirty="0" smtClean="0">
              <a:solidFill>
                <a:schemeClr val="tx1"/>
              </a:solidFill>
              <a:effectLst>
                <a:outerShdw blurRad="38100" dist="38100" dir="2700000" algn="tl">
                  <a:srgbClr val="000000">
                    <a:alpha val="43137"/>
                  </a:srgbClr>
                </a:outerShdw>
              </a:effectLst>
            </a:endParaRPr>
          </a:p>
          <a:p>
            <a:pPr>
              <a:buClr>
                <a:srgbClr val="C00000"/>
              </a:buClr>
              <a:buSzPct val="100000"/>
              <a:buFont typeface="Wingdings" pitchFamily="2" charset="2"/>
              <a:buChar char="v"/>
            </a:pPr>
            <a:r>
              <a:rPr lang="el-GR" sz="2000" b="1" dirty="0" smtClean="0">
                <a:solidFill>
                  <a:schemeClr val="tx1"/>
                </a:solidFill>
                <a:effectLst>
                  <a:outerShdw blurRad="38100" dist="38100" dir="2700000" algn="tl">
                    <a:srgbClr val="000000">
                      <a:alpha val="43137"/>
                    </a:srgbClr>
                  </a:outerShdw>
                </a:effectLst>
              </a:rPr>
              <a:t>Ο Στόχοι:</a:t>
            </a:r>
          </a:p>
          <a:p>
            <a:pPr lvl="1" indent="285750">
              <a:lnSpc>
                <a:spcPct val="150000"/>
              </a:lnSpc>
              <a:spcBef>
                <a:spcPts val="0"/>
              </a:spcBef>
              <a:buClr>
                <a:srgbClr val="C00000"/>
              </a:buClr>
              <a:buSzPct val="100000"/>
              <a:buFont typeface="+mj-lt"/>
              <a:buAutoNum type="arabicPeriod"/>
            </a:pPr>
            <a:r>
              <a:rPr lang="el-GR" sz="1900" b="1" dirty="0" smtClean="0">
                <a:solidFill>
                  <a:schemeClr val="tx1"/>
                </a:solidFill>
              </a:rPr>
              <a:t>Να προσδιορίζεις πειραματικά το σημείο «μηδέν (0 °</a:t>
            </a:r>
            <a:r>
              <a:rPr lang="en-US" sz="1900" b="1" dirty="0" smtClean="0">
                <a:solidFill>
                  <a:schemeClr val="tx1"/>
                </a:solidFill>
              </a:rPr>
              <a:t>C</a:t>
            </a:r>
            <a:r>
              <a:rPr lang="el-GR" sz="1900" b="1" dirty="0" smtClean="0">
                <a:solidFill>
                  <a:schemeClr val="tx1"/>
                </a:solidFill>
              </a:rPr>
              <a:t>)» και το σημείο «εκατό (100 °</a:t>
            </a:r>
            <a:r>
              <a:rPr lang="en-US" sz="1900" b="1" dirty="0" smtClean="0">
                <a:solidFill>
                  <a:schemeClr val="tx1"/>
                </a:solidFill>
              </a:rPr>
              <a:t>C</a:t>
            </a:r>
            <a:r>
              <a:rPr lang="el-GR" sz="1900" b="1" dirty="0" smtClean="0">
                <a:solidFill>
                  <a:schemeClr val="tx1"/>
                </a:solidFill>
              </a:rPr>
              <a:t>)», σε ένα θερμόμετρο οινοπνεύματος.</a:t>
            </a:r>
          </a:p>
          <a:p>
            <a:pPr lvl="1" indent="285750">
              <a:lnSpc>
                <a:spcPct val="150000"/>
              </a:lnSpc>
              <a:spcBef>
                <a:spcPts val="0"/>
              </a:spcBef>
              <a:buClr>
                <a:srgbClr val="C00000"/>
              </a:buClr>
              <a:buSzPct val="100000"/>
              <a:buFont typeface="+mj-lt"/>
              <a:buAutoNum type="arabicPeriod"/>
            </a:pPr>
            <a:r>
              <a:rPr lang="el-GR" sz="1900" b="1" dirty="0" smtClean="0">
                <a:solidFill>
                  <a:schemeClr val="tx1"/>
                </a:solidFill>
              </a:rPr>
              <a:t>Να κατασκευάζεις μια κλίμακα θερμοκρασίας Κελσίου.</a:t>
            </a:r>
          </a:p>
          <a:p>
            <a:pPr lvl="1" indent="285750">
              <a:lnSpc>
                <a:spcPct val="150000"/>
              </a:lnSpc>
              <a:spcBef>
                <a:spcPts val="0"/>
              </a:spcBef>
              <a:buClr>
                <a:srgbClr val="C00000"/>
              </a:buClr>
              <a:buSzPct val="100000"/>
              <a:buFont typeface="+mj-lt"/>
              <a:buAutoNum type="arabicPeriod"/>
            </a:pPr>
            <a:r>
              <a:rPr lang="el-GR" sz="1900" b="1" dirty="0" smtClean="0">
                <a:solidFill>
                  <a:schemeClr val="tx1"/>
                </a:solidFill>
              </a:rPr>
              <a:t>Να μπορείς να χρησιμοποιείς το θερμόμετρο με την κλίμακα που κατασκεύασες, για να μετράς τη θερμοκρασία ενός σώματος.</a:t>
            </a:r>
          </a:p>
          <a:p>
            <a:pPr lvl="1" indent="285750">
              <a:lnSpc>
                <a:spcPct val="150000"/>
              </a:lnSpc>
              <a:spcBef>
                <a:spcPts val="0"/>
              </a:spcBef>
              <a:buClr>
                <a:srgbClr val="C00000"/>
              </a:buClr>
              <a:buSzPct val="100000"/>
              <a:buFont typeface="+mj-lt"/>
              <a:buAutoNum type="arabicPeriod"/>
            </a:pPr>
            <a:r>
              <a:rPr lang="el-GR" sz="1900" b="1" dirty="0" smtClean="0">
                <a:solidFill>
                  <a:schemeClr val="tx1"/>
                </a:solidFill>
              </a:rPr>
              <a:t>Να συγκρίνεις την κλίμακα που κατασκεύασες με την κλίμακα θερμομέτρου του εργαστηρίου και να εξηγείς τις τυχόν διαφορές τους.</a:t>
            </a:r>
            <a:endParaRPr lang="el-GR" sz="1900"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θεωρητικές  επισημάνσεις</a:t>
            </a:r>
            <a:endParaRPr lang="el-GR" b="1"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 Θέση περιεχομένου"/>
          <p:cNvSpPr>
            <a:spLocks noGrp="1"/>
          </p:cNvSpPr>
          <p:nvPr>
            <p:ph idx="1"/>
          </p:nvPr>
        </p:nvSpPr>
        <p:spPr>
          <a:xfrm>
            <a:off x="304800" y="1554163"/>
            <a:ext cx="8686800" cy="4395117"/>
          </a:xfrm>
        </p:spPr>
        <p:txBody>
          <a:bodyPr>
            <a:normAutofit/>
          </a:bodyPr>
          <a:lstStyle/>
          <a:p>
            <a:pPr indent="342900">
              <a:lnSpc>
                <a:spcPct val="150000"/>
              </a:lnSpc>
              <a:spcBef>
                <a:spcPts val="0"/>
              </a:spcBef>
              <a:buClr>
                <a:srgbClr val="C00000"/>
              </a:buClr>
              <a:buSzPct val="100000"/>
              <a:buFont typeface="Wingdings" pitchFamily="2" charset="2"/>
              <a:buChar char="v"/>
            </a:pPr>
            <a:r>
              <a:rPr lang="el-GR" sz="1800" b="1" dirty="0" smtClean="0">
                <a:solidFill>
                  <a:schemeClr val="tx1"/>
                </a:solidFill>
              </a:rPr>
              <a:t>Μια κλίμακα θερμοκρασίας Κελσίου προσδιορίζεται από δύο χαρακτηριστικά σημεία της: Το μηδέν (συμβολικά 0 °</a:t>
            </a:r>
            <a:r>
              <a:rPr lang="en-US" sz="1800" b="1" dirty="0" smtClean="0">
                <a:solidFill>
                  <a:schemeClr val="tx1"/>
                </a:solidFill>
              </a:rPr>
              <a:t>C</a:t>
            </a:r>
            <a:r>
              <a:rPr lang="el-GR" sz="1800" b="1" dirty="0" smtClean="0">
                <a:solidFill>
                  <a:schemeClr val="tx1"/>
                </a:solidFill>
              </a:rPr>
              <a:t>), που αντιστοιχεί στη θερμοκρασία πήξης του καθαρού νερού και το εκατό (συμβολικά: 100 °</a:t>
            </a:r>
            <a:r>
              <a:rPr lang="en-US" sz="1800" b="1" dirty="0" smtClean="0">
                <a:solidFill>
                  <a:schemeClr val="tx1"/>
                </a:solidFill>
              </a:rPr>
              <a:t>C</a:t>
            </a:r>
            <a:r>
              <a:rPr lang="el-GR" sz="1800" b="1" dirty="0" smtClean="0">
                <a:solidFill>
                  <a:schemeClr val="tx1"/>
                </a:solidFill>
              </a:rPr>
              <a:t>), που αντιστοιχεί στη θερμοκρασία βρασμού του καθαρού νερού, όταν η ατμοσφαιρική πίεση είναι ίση με 1 </a:t>
            </a:r>
            <a:r>
              <a:rPr lang="en-US" sz="1800" b="1" dirty="0" err="1" smtClean="0">
                <a:solidFill>
                  <a:schemeClr val="tx1"/>
                </a:solidFill>
              </a:rPr>
              <a:t>atm</a:t>
            </a:r>
            <a:r>
              <a:rPr lang="el-GR" sz="1800" b="1" dirty="0" smtClean="0">
                <a:solidFill>
                  <a:schemeClr val="tx1"/>
                </a:solidFill>
              </a:rPr>
              <a:t>.</a:t>
            </a:r>
          </a:p>
          <a:p>
            <a:pPr indent="342900">
              <a:lnSpc>
                <a:spcPct val="150000"/>
              </a:lnSpc>
              <a:spcBef>
                <a:spcPts val="0"/>
              </a:spcBef>
              <a:buClr>
                <a:srgbClr val="C00000"/>
              </a:buClr>
              <a:buSzPct val="100000"/>
              <a:buFont typeface="Wingdings" pitchFamily="2" charset="2"/>
              <a:buChar char="v"/>
            </a:pPr>
            <a:r>
              <a:rPr lang="el-GR" sz="1800" b="1" dirty="0" smtClean="0">
                <a:solidFill>
                  <a:schemeClr val="tx1"/>
                </a:solidFill>
              </a:rPr>
              <a:t>Πρέπει, ωστόσο, να έχουμε υπόψη μας ότι:</a:t>
            </a:r>
          </a:p>
          <a:p>
            <a:pPr marL="0" indent="342900">
              <a:lnSpc>
                <a:spcPct val="150000"/>
              </a:lnSpc>
              <a:spcBef>
                <a:spcPts val="0"/>
              </a:spcBef>
              <a:buClr>
                <a:srgbClr val="C00000"/>
              </a:buClr>
              <a:buSzPct val="100000"/>
              <a:buFont typeface="Wingdings" pitchFamily="2" charset="2"/>
              <a:buChar char="§"/>
            </a:pPr>
            <a:r>
              <a:rPr lang="el-GR" sz="1800" b="1" dirty="0" smtClean="0">
                <a:solidFill>
                  <a:schemeClr val="tx1"/>
                </a:solidFill>
              </a:rPr>
              <a:t>Αν το νερό δεν είναι καθαρό, αλλά περιέχει διαλυμένα άλατα, τότε πήζει σε θερμοκρασία μικρότερη του 0 °</a:t>
            </a:r>
            <a:r>
              <a:rPr lang="en-US" sz="1800" b="1" dirty="0" smtClean="0">
                <a:solidFill>
                  <a:schemeClr val="tx1"/>
                </a:solidFill>
              </a:rPr>
              <a:t>C</a:t>
            </a:r>
            <a:r>
              <a:rPr lang="el-GR" sz="1800" b="1" dirty="0" smtClean="0">
                <a:solidFill>
                  <a:schemeClr val="tx1"/>
                </a:solidFill>
              </a:rPr>
              <a:t> και βράζει σε θερμοκρασία μεγαλύτερη των 100 °</a:t>
            </a:r>
            <a:r>
              <a:rPr lang="en-US" sz="1800" b="1" dirty="0" smtClean="0">
                <a:solidFill>
                  <a:schemeClr val="tx1"/>
                </a:solidFill>
              </a:rPr>
              <a:t>C</a:t>
            </a:r>
            <a:r>
              <a:rPr lang="el-GR" sz="1800" b="1" dirty="0" smtClean="0">
                <a:solidFill>
                  <a:schemeClr val="tx1"/>
                </a:solidFill>
              </a:rPr>
              <a:t>.</a:t>
            </a:r>
          </a:p>
          <a:p>
            <a:pPr marL="0" indent="342900">
              <a:lnSpc>
                <a:spcPct val="150000"/>
              </a:lnSpc>
              <a:spcBef>
                <a:spcPts val="0"/>
              </a:spcBef>
              <a:buClr>
                <a:srgbClr val="C00000"/>
              </a:buClr>
              <a:buSzPct val="100000"/>
              <a:buFont typeface="Wingdings" pitchFamily="2" charset="2"/>
              <a:buChar char="§"/>
            </a:pPr>
            <a:r>
              <a:rPr lang="el-GR" sz="1800" b="1" dirty="0" smtClean="0">
                <a:solidFill>
                  <a:schemeClr val="tx1"/>
                </a:solidFill>
              </a:rPr>
              <a:t>Αν η ατμοσφαιρική πίεση είναι μικρότερη της 1 </a:t>
            </a:r>
            <a:r>
              <a:rPr lang="en-US" sz="1800" b="1" dirty="0" err="1" smtClean="0">
                <a:solidFill>
                  <a:schemeClr val="tx1"/>
                </a:solidFill>
              </a:rPr>
              <a:t>atm</a:t>
            </a:r>
            <a:r>
              <a:rPr lang="el-GR" sz="1800" b="1" dirty="0" smtClean="0">
                <a:solidFill>
                  <a:schemeClr val="tx1"/>
                </a:solidFill>
              </a:rPr>
              <a:t>, όπως συμβαίνει πάνω στα βουνά, το νερό βράζει σε θερμοκρασία μικρότερη των 100 °</a:t>
            </a:r>
            <a:r>
              <a:rPr lang="en-US" sz="1800" b="1" dirty="0" smtClean="0">
                <a:solidFill>
                  <a:schemeClr val="tx1"/>
                </a:solidFill>
              </a:rPr>
              <a:t>C</a:t>
            </a:r>
            <a:r>
              <a:rPr lang="el-GR" sz="1800" b="1" dirty="0" smtClean="0">
                <a:solidFill>
                  <a:schemeClr val="tx1"/>
                </a:solidFill>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686800" cy="838200"/>
          </a:xfrm>
        </p:spPr>
        <p:txBody>
          <a:bodyPr>
            <a:normAutofit/>
          </a:bodyPr>
          <a:lstStyle/>
          <a:p>
            <a:r>
              <a:rPr lang="el-GR" cap="none" dirty="0" smtClean="0">
                <a:solidFill>
                  <a:schemeClr val="tx1"/>
                </a:solidFill>
              </a:rPr>
              <a:t>πειραματική διαδικασία</a:t>
            </a:r>
            <a:endParaRPr lang="el-GR" cap="none" dirty="0">
              <a:solidFill>
                <a:schemeClr val="tx1"/>
              </a:solidFill>
            </a:endParaRPr>
          </a:p>
        </p:txBody>
      </p:sp>
      <p:sp>
        <p:nvSpPr>
          <p:cNvPr id="3" name="2 - Θέση περιεχομένου"/>
          <p:cNvSpPr>
            <a:spLocks noGrp="1"/>
          </p:cNvSpPr>
          <p:nvPr>
            <p:ph idx="1"/>
          </p:nvPr>
        </p:nvSpPr>
        <p:spPr>
          <a:xfrm>
            <a:off x="251520" y="1196752"/>
            <a:ext cx="6067400" cy="3024336"/>
          </a:xfrm>
        </p:spPr>
        <p:txBody>
          <a:bodyPr>
            <a:normAutofit/>
          </a:bodyPr>
          <a:lstStyle/>
          <a:p>
            <a:pPr>
              <a:lnSpc>
                <a:spcPct val="150000"/>
              </a:lnSpc>
              <a:buClr>
                <a:srgbClr val="FF0000"/>
              </a:buClr>
              <a:buSzPct val="100000"/>
              <a:buFont typeface="Wingdings" pitchFamily="2" charset="2"/>
              <a:buChar char="Ø"/>
            </a:pPr>
            <a:r>
              <a:rPr lang="el-GR" sz="2200" b="1" dirty="0" smtClean="0">
                <a:solidFill>
                  <a:schemeClr val="tx1"/>
                </a:solidFill>
                <a:effectLst>
                  <a:outerShdw blurRad="38100" dist="38100" dir="2700000" algn="tl">
                    <a:srgbClr val="000000">
                      <a:alpha val="43137"/>
                    </a:srgbClr>
                  </a:outerShdw>
                </a:effectLst>
              </a:rPr>
              <a:t>Απαιτούμενα όργανα και υλικά.</a:t>
            </a:r>
            <a:endParaRPr lang="en-US" sz="2200" b="1" dirty="0" smtClean="0">
              <a:solidFill>
                <a:schemeClr val="tx1"/>
              </a:solidFill>
              <a:effectLst>
                <a:outerShdw blurRad="38100" dist="38100" dir="2700000" algn="tl">
                  <a:srgbClr val="000000">
                    <a:alpha val="43137"/>
                  </a:srgbClr>
                </a:outerShdw>
              </a:effectLst>
            </a:endParaRPr>
          </a:p>
          <a:p>
            <a:pPr>
              <a:buClr>
                <a:srgbClr val="C00000"/>
              </a:buClr>
              <a:buSzPct val="100000"/>
              <a:buFont typeface="Wingdings 2" pitchFamily="18" charset="2"/>
              <a:buChar char=""/>
            </a:pPr>
            <a:r>
              <a:rPr lang="el-GR" sz="1800" dirty="0" smtClean="0">
                <a:solidFill>
                  <a:schemeClr val="tx1"/>
                </a:solidFill>
              </a:rPr>
              <a:t> Ένα θερμόμετρο εργαστηρίου -10...110 °</a:t>
            </a:r>
            <a:r>
              <a:rPr lang="en-US" sz="1800" dirty="0" smtClean="0">
                <a:solidFill>
                  <a:schemeClr val="tx1"/>
                </a:solidFill>
              </a:rPr>
              <a:t>C</a:t>
            </a:r>
            <a:r>
              <a:rPr lang="el-GR" sz="1800" dirty="0" smtClean="0">
                <a:solidFill>
                  <a:schemeClr val="tx1"/>
                </a:solidFill>
              </a:rPr>
              <a:t> (1)</a:t>
            </a:r>
          </a:p>
          <a:p>
            <a:pPr>
              <a:buClr>
                <a:srgbClr val="C00000"/>
              </a:buClr>
              <a:buSzPct val="100000"/>
              <a:buFont typeface="Wingdings 2" pitchFamily="18" charset="2"/>
              <a:buChar char=""/>
            </a:pPr>
            <a:r>
              <a:rPr lang="el-GR" sz="1800" dirty="0" smtClean="0">
                <a:solidFill>
                  <a:schemeClr val="tx1"/>
                </a:solidFill>
              </a:rPr>
              <a:t>Ηλεκτρική εστία (2)</a:t>
            </a:r>
          </a:p>
          <a:p>
            <a:pPr>
              <a:buClr>
                <a:srgbClr val="C00000"/>
              </a:buClr>
              <a:buSzPct val="100000"/>
              <a:buFont typeface="Wingdings 2" pitchFamily="18" charset="2"/>
              <a:buChar char=""/>
            </a:pPr>
            <a:r>
              <a:rPr lang="el-GR" sz="1800" dirty="0" smtClean="0">
                <a:solidFill>
                  <a:schemeClr val="tx1"/>
                </a:solidFill>
              </a:rPr>
              <a:t>Δοχείο ζέσης 250 </a:t>
            </a:r>
            <a:r>
              <a:rPr lang="en-US" sz="1800" dirty="0" err="1" smtClean="0">
                <a:solidFill>
                  <a:schemeClr val="tx1"/>
                </a:solidFill>
              </a:rPr>
              <a:t>mL</a:t>
            </a:r>
            <a:r>
              <a:rPr lang="el-GR" sz="1800" dirty="0" smtClean="0">
                <a:solidFill>
                  <a:schemeClr val="tx1"/>
                </a:solidFill>
              </a:rPr>
              <a:t> (3)</a:t>
            </a:r>
          </a:p>
          <a:p>
            <a:pPr>
              <a:buClr>
                <a:srgbClr val="C00000"/>
              </a:buClr>
              <a:buSzPct val="100000"/>
              <a:buFont typeface="Wingdings 2" pitchFamily="18" charset="2"/>
              <a:buChar char=""/>
            </a:pPr>
            <a:r>
              <a:rPr lang="el-GR" sz="1800" dirty="0" smtClean="0">
                <a:solidFill>
                  <a:schemeClr val="tx1"/>
                </a:solidFill>
              </a:rPr>
              <a:t>Ορθοστάτης και σύνδεσμοι (4)</a:t>
            </a:r>
          </a:p>
          <a:p>
            <a:pPr>
              <a:buClr>
                <a:srgbClr val="C00000"/>
              </a:buClr>
              <a:buSzPct val="100000"/>
              <a:buFont typeface="Wingdings 2" pitchFamily="18" charset="2"/>
              <a:buChar char=""/>
            </a:pPr>
            <a:r>
              <a:rPr lang="el-GR" sz="1800" dirty="0" smtClean="0">
                <a:solidFill>
                  <a:schemeClr val="tx1"/>
                </a:solidFill>
              </a:rPr>
              <a:t>Χάρακας 30 </a:t>
            </a:r>
            <a:r>
              <a:rPr lang="en-US" sz="1800" dirty="0" smtClean="0">
                <a:solidFill>
                  <a:schemeClr val="tx1"/>
                </a:solidFill>
              </a:rPr>
              <a:t>cm</a:t>
            </a:r>
            <a:r>
              <a:rPr lang="el-GR" sz="1800" dirty="0" smtClean="0">
                <a:solidFill>
                  <a:schemeClr val="tx1"/>
                </a:solidFill>
              </a:rPr>
              <a:t> (5)</a:t>
            </a:r>
          </a:p>
          <a:p>
            <a:pPr>
              <a:buClr>
                <a:srgbClr val="C00000"/>
              </a:buClr>
              <a:buSzPct val="100000"/>
              <a:buFont typeface="Wingdings 2" pitchFamily="18" charset="2"/>
              <a:buChar char=""/>
            </a:pPr>
            <a:r>
              <a:rPr lang="el-GR" sz="1800" dirty="0" smtClean="0">
                <a:solidFill>
                  <a:schemeClr val="tx1"/>
                </a:solidFill>
              </a:rPr>
              <a:t>Τριμμένος πάγος από νερό βρύσης (6)</a:t>
            </a:r>
          </a:p>
          <a:p>
            <a:pPr>
              <a:buClr>
                <a:srgbClr val="C00000"/>
              </a:buClr>
              <a:buSzPct val="100000"/>
              <a:buFont typeface="Wingdings 2" pitchFamily="18" charset="2"/>
              <a:buChar char=""/>
            </a:pPr>
            <a:r>
              <a:rPr lang="el-GR" sz="1800" dirty="0" smtClean="0">
                <a:solidFill>
                  <a:schemeClr val="tx1"/>
                </a:solidFill>
              </a:rPr>
              <a:t>Λευκό χαρτόνι, μαρκαδόρος οινοπνεύματος, κόλλα (7)</a:t>
            </a:r>
            <a:endParaRPr lang="el-GR" sz="1800" b="1" dirty="0" smtClean="0">
              <a:solidFill>
                <a:schemeClr val="tx1"/>
              </a:solidFill>
            </a:endParaRPr>
          </a:p>
        </p:txBody>
      </p:sp>
      <p:pic>
        <p:nvPicPr>
          <p:cNvPr id="4" name="Picture 2" descr="image40"/>
          <p:cNvPicPr>
            <a:picLocks noChangeAspect="1" noChangeArrowheads="1"/>
          </p:cNvPicPr>
          <p:nvPr/>
        </p:nvPicPr>
        <p:blipFill>
          <a:blip r:embed="rId2" cstate="print">
            <a:lum bright="-10000" contrast="30000"/>
          </a:blip>
          <a:srcRect b="14230"/>
          <a:stretch>
            <a:fillRect/>
          </a:stretch>
        </p:blipFill>
        <p:spPr bwMode="auto">
          <a:xfrm>
            <a:off x="2915816" y="4365104"/>
            <a:ext cx="3415076" cy="204547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686800" cy="838200"/>
          </a:xfrm>
        </p:spPr>
        <p:txBody>
          <a:bodyPr>
            <a:normAutofit/>
          </a:bodyPr>
          <a:lstStyle/>
          <a:p>
            <a:r>
              <a:rPr lang="el-GR" cap="none" dirty="0" smtClean="0">
                <a:solidFill>
                  <a:schemeClr val="tx1"/>
                </a:solidFill>
              </a:rPr>
              <a:t>πειραματική διαδικασία</a:t>
            </a:r>
            <a:endParaRPr lang="el-GR" cap="none" dirty="0">
              <a:solidFill>
                <a:schemeClr val="tx1"/>
              </a:solidFill>
            </a:endParaRPr>
          </a:p>
        </p:txBody>
      </p:sp>
      <p:sp>
        <p:nvSpPr>
          <p:cNvPr id="3" name="2 - Θέση περιεχομένου"/>
          <p:cNvSpPr>
            <a:spLocks noGrp="1"/>
          </p:cNvSpPr>
          <p:nvPr>
            <p:ph idx="1"/>
          </p:nvPr>
        </p:nvSpPr>
        <p:spPr>
          <a:xfrm>
            <a:off x="395536" y="1772816"/>
            <a:ext cx="6120680" cy="3744416"/>
          </a:xfrm>
        </p:spPr>
        <p:txBody>
          <a:bodyPr>
            <a:normAutofit/>
          </a:bodyPr>
          <a:lstStyle/>
          <a:p>
            <a:pPr>
              <a:lnSpc>
                <a:spcPct val="150000"/>
              </a:lnSpc>
              <a:buClr>
                <a:srgbClr val="C00000"/>
              </a:buClr>
              <a:buSzPct val="100000"/>
              <a:buFont typeface="+mj-lt"/>
              <a:buAutoNum type="arabicPeriod"/>
            </a:pPr>
            <a:r>
              <a:rPr lang="el-GR" sz="1700" b="1" dirty="0" smtClean="0">
                <a:solidFill>
                  <a:schemeClr val="tx1"/>
                </a:solidFill>
              </a:rPr>
              <a:t>Συναρμολόγησε την πειραματική διάταξη που φαίνεται στην εικόνα.  </a:t>
            </a:r>
          </a:p>
          <a:p>
            <a:pPr lvl="0">
              <a:lnSpc>
                <a:spcPct val="150000"/>
              </a:lnSpc>
              <a:buClr>
                <a:srgbClr val="C00000"/>
              </a:buClr>
              <a:buSzPct val="100000"/>
              <a:buFont typeface="+mj-lt"/>
              <a:buAutoNum type="arabicPeriod"/>
            </a:pPr>
            <a:r>
              <a:rPr lang="el-GR" sz="1700" b="1" dirty="0" smtClean="0">
                <a:solidFill>
                  <a:schemeClr val="tx1"/>
                </a:solidFill>
              </a:rPr>
              <a:t>Τοποθέτησε το θερμόμετρο έτσι ώστε το κάτω άκρο του (δηλαδή το δοχείο του θερμομέτρου, με το υγρό που διαστέλλεται), να βρίσκεται ολόκληρο μέσα στον τριμμένο πάγο. Περίμενε μέχρις ότου το ελεύθερο άκρο της στήλης του υγρού του θερμομέτρου σταθεροποιηθεί. </a:t>
            </a:r>
          </a:p>
          <a:p>
            <a:pPr marL="0" indent="0">
              <a:lnSpc>
                <a:spcPct val="150000"/>
              </a:lnSpc>
              <a:spcBef>
                <a:spcPts val="0"/>
              </a:spcBef>
              <a:buClr>
                <a:srgbClr val="C00000"/>
              </a:buClr>
              <a:buSzPct val="100000"/>
              <a:buNone/>
            </a:pPr>
            <a:r>
              <a:rPr lang="el-GR" sz="1700" b="1" dirty="0" smtClean="0">
                <a:solidFill>
                  <a:schemeClr val="tx1"/>
                </a:solidFill>
              </a:rPr>
              <a:t>Όταν συμβεί αυτό, σημείωσε τη θέση του άκρου της στήλης πάνω στο γυάλινο περίβλημα του θερμομέτρου, με το μαρκαδόρο.</a:t>
            </a:r>
          </a:p>
          <a:p>
            <a:pPr lvl="0">
              <a:lnSpc>
                <a:spcPct val="150000"/>
              </a:lnSpc>
              <a:buClr>
                <a:srgbClr val="C00000"/>
              </a:buClr>
              <a:buSzPct val="100000"/>
              <a:buNone/>
            </a:pPr>
            <a:endParaRPr lang="el-GR" sz="1700" b="1" dirty="0" smtClean="0">
              <a:solidFill>
                <a:schemeClr val="tx1"/>
              </a:solidFill>
            </a:endParaRPr>
          </a:p>
        </p:txBody>
      </p:sp>
      <p:pic>
        <p:nvPicPr>
          <p:cNvPr id="2050" name="Picture 2"/>
          <p:cNvPicPr>
            <a:picLocks noChangeAspect="1" noChangeArrowheads="1"/>
          </p:cNvPicPr>
          <p:nvPr/>
        </p:nvPicPr>
        <p:blipFill>
          <a:blip r:embed="rId2" cstate="print">
            <a:lum bright="-10000" contrast="30000"/>
          </a:blip>
          <a:srcRect/>
          <a:stretch>
            <a:fillRect/>
          </a:stretch>
        </p:blipFill>
        <p:spPr bwMode="auto">
          <a:xfrm>
            <a:off x="6660232" y="2276872"/>
            <a:ext cx="2165226" cy="2771489"/>
          </a:xfrm>
          <a:prstGeom prst="rect">
            <a:avLst/>
          </a:prstGeom>
          <a:ln w="88900" cap="sq" cmpd="thickThin">
            <a:solidFill>
              <a:srgbClr val="000000"/>
            </a:solidFill>
            <a:prstDash val="solid"/>
            <a:miter lim="800000"/>
          </a:ln>
          <a:effectLst>
            <a:innerShdw blurRad="76200">
              <a:srgbClr val="000000"/>
            </a:innerShdw>
          </a:effectLst>
        </p:spPr>
      </p:pic>
      <p:pic>
        <p:nvPicPr>
          <p:cNvPr id="2051" name="Picture 3"/>
          <p:cNvPicPr>
            <a:picLocks noChangeAspect="1" noChangeArrowheads="1"/>
          </p:cNvPicPr>
          <p:nvPr/>
        </p:nvPicPr>
        <p:blipFill>
          <a:blip r:embed="rId3" cstate="print">
            <a:lum bright="-10000" contrast="30000"/>
          </a:blip>
          <a:srcRect/>
          <a:stretch>
            <a:fillRect/>
          </a:stretch>
        </p:blipFill>
        <p:spPr bwMode="auto">
          <a:xfrm>
            <a:off x="6516216" y="1052736"/>
            <a:ext cx="1266825" cy="1085850"/>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lum bright="-10000" contrast="30000"/>
          </a:blip>
          <a:srcRect/>
          <a:stretch>
            <a:fillRect/>
          </a:stretch>
        </p:blipFill>
        <p:spPr bwMode="auto">
          <a:xfrm>
            <a:off x="7740352" y="1052736"/>
            <a:ext cx="1266825" cy="1104900"/>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lum bright="-10000" contrast="30000"/>
          </a:blip>
          <a:srcRect/>
          <a:stretch>
            <a:fillRect/>
          </a:stretch>
        </p:blipFill>
        <p:spPr bwMode="auto">
          <a:xfrm>
            <a:off x="7092280" y="5229200"/>
            <a:ext cx="1257300" cy="1133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500" decel="50000" fill="hold">
                                          <p:stCondLst>
                                            <p:cond delay="0"/>
                                          </p:stCondLst>
                                        </p:cTn>
                                        <p:tgtEl>
                                          <p:spTgt spid="205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5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51"/>
                                        </p:tgtEl>
                                        <p:attrNameLst>
                                          <p:attrName>ppt_w</p:attrName>
                                        </p:attrNameLst>
                                      </p:cBhvr>
                                      <p:tavLst>
                                        <p:tav tm="0">
                                          <p:val>
                                            <p:strVal val="#ppt_w*.05"/>
                                          </p:val>
                                        </p:tav>
                                        <p:tav tm="100000">
                                          <p:val>
                                            <p:strVal val="#ppt_w"/>
                                          </p:val>
                                        </p:tav>
                                      </p:tavLst>
                                    </p:anim>
                                    <p:anim calcmode="lin" valueType="num">
                                      <p:cBhvr>
                                        <p:cTn id="10" dur="1000" fill="hold"/>
                                        <p:tgtEl>
                                          <p:spTgt spid="205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5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5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5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51"/>
                                        </p:tgtEl>
                                      </p:cBhvr>
                                    </p:animEffect>
                                  </p:childTnLst>
                                </p:cTn>
                              </p:par>
                              <p:par>
                                <p:cTn id="15" presetID="25" presetClass="entr" presetSubtype="0" fill="hold" nodeType="withEffect">
                                  <p:stCondLst>
                                    <p:cond delay="0"/>
                                  </p:stCondLst>
                                  <p:childTnLst>
                                    <p:set>
                                      <p:cBhvr>
                                        <p:cTn id="16" dur="1" fill="hold">
                                          <p:stCondLst>
                                            <p:cond delay="0"/>
                                          </p:stCondLst>
                                        </p:cTn>
                                        <p:tgtEl>
                                          <p:spTgt spid="2052"/>
                                        </p:tgtEl>
                                        <p:attrNameLst>
                                          <p:attrName>style.visibility</p:attrName>
                                        </p:attrNameLst>
                                      </p:cBhvr>
                                      <p:to>
                                        <p:strVal val="visible"/>
                                      </p:to>
                                    </p:set>
                                    <p:anim calcmode="lin" valueType="num">
                                      <p:cBhvr>
                                        <p:cTn id="17" dur="500" decel="50000" fill="hold">
                                          <p:stCondLst>
                                            <p:cond delay="0"/>
                                          </p:stCondLst>
                                        </p:cTn>
                                        <p:tgtEl>
                                          <p:spTgt spid="2052"/>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052"/>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052"/>
                                        </p:tgtEl>
                                        <p:attrNameLst>
                                          <p:attrName>ppt_w</p:attrName>
                                        </p:attrNameLst>
                                      </p:cBhvr>
                                      <p:tavLst>
                                        <p:tav tm="0">
                                          <p:val>
                                            <p:strVal val="#ppt_w*.05"/>
                                          </p:val>
                                        </p:tav>
                                        <p:tav tm="100000">
                                          <p:val>
                                            <p:strVal val="#ppt_w"/>
                                          </p:val>
                                        </p:tav>
                                      </p:tavLst>
                                    </p:anim>
                                    <p:anim calcmode="lin" valueType="num">
                                      <p:cBhvr>
                                        <p:cTn id="20" dur="1000" fill="hold"/>
                                        <p:tgtEl>
                                          <p:spTgt spid="2052"/>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052"/>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052"/>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052"/>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052"/>
                                        </p:tgtEl>
                                      </p:cBhvr>
                                    </p:animEffect>
                                  </p:childTnLst>
                                </p:cTn>
                              </p:par>
                              <p:par>
                                <p:cTn id="25" presetID="25" presetClass="entr" presetSubtype="0" fill="hold" nodeType="withEffect">
                                  <p:stCondLst>
                                    <p:cond delay="0"/>
                                  </p:stCondLst>
                                  <p:childTnLst>
                                    <p:set>
                                      <p:cBhvr>
                                        <p:cTn id="26" dur="1" fill="hold">
                                          <p:stCondLst>
                                            <p:cond delay="0"/>
                                          </p:stCondLst>
                                        </p:cTn>
                                        <p:tgtEl>
                                          <p:spTgt spid="2053"/>
                                        </p:tgtEl>
                                        <p:attrNameLst>
                                          <p:attrName>style.visibility</p:attrName>
                                        </p:attrNameLst>
                                      </p:cBhvr>
                                      <p:to>
                                        <p:strVal val="visible"/>
                                      </p:to>
                                    </p:set>
                                    <p:anim calcmode="lin" valueType="num">
                                      <p:cBhvr>
                                        <p:cTn id="27" dur="500" decel="50000" fill="hold">
                                          <p:stCondLst>
                                            <p:cond delay="0"/>
                                          </p:stCondLst>
                                        </p:cTn>
                                        <p:tgtEl>
                                          <p:spTgt spid="2053"/>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053"/>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053"/>
                                        </p:tgtEl>
                                        <p:attrNameLst>
                                          <p:attrName>ppt_w</p:attrName>
                                        </p:attrNameLst>
                                      </p:cBhvr>
                                      <p:tavLst>
                                        <p:tav tm="0">
                                          <p:val>
                                            <p:strVal val="#ppt_w*.05"/>
                                          </p:val>
                                        </p:tav>
                                        <p:tav tm="100000">
                                          <p:val>
                                            <p:strVal val="#ppt_w"/>
                                          </p:val>
                                        </p:tav>
                                      </p:tavLst>
                                    </p:anim>
                                    <p:anim calcmode="lin" valueType="num">
                                      <p:cBhvr>
                                        <p:cTn id="30" dur="1000" fill="hold"/>
                                        <p:tgtEl>
                                          <p:spTgt spid="2053"/>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053"/>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053"/>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053"/>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686800" cy="838200"/>
          </a:xfrm>
        </p:spPr>
        <p:txBody>
          <a:bodyPr>
            <a:normAutofit/>
          </a:bodyPr>
          <a:lstStyle/>
          <a:p>
            <a:r>
              <a:rPr lang="el-GR" cap="none" dirty="0" smtClean="0">
                <a:solidFill>
                  <a:schemeClr val="tx1"/>
                </a:solidFill>
              </a:rPr>
              <a:t>πειραματική διαδικασία</a:t>
            </a:r>
            <a:endParaRPr lang="el-GR" cap="none" dirty="0">
              <a:solidFill>
                <a:schemeClr val="tx1"/>
              </a:solidFill>
            </a:endParaRPr>
          </a:p>
        </p:txBody>
      </p:sp>
      <p:sp>
        <p:nvSpPr>
          <p:cNvPr id="3" name="2 - Θέση περιεχομένου"/>
          <p:cNvSpPr>
            <a:spLocks noGrp="1"/>
          </p:cNvSpPr>
          <p:nvPr>
            <p:ph idx="1"/>
          </p:nvPr>
        </p:nvSpPr>
        <p:spPr>
          <a:xfrm>
            <a:off x="395536" y="1556792"/>
            <a:ext cx="6120680" cy="4752528"/>
          </a:xfrm>
        </p:spPr>
        <p:txBody>
          <a:bodyPr>
            <a:normAutofit fontScale="92500" lnSpcReduction="10000"/>
          </a:bodyPr>
          <a:lstStyle/>
          <a:p>
            <a:pPr marL="0" lvl="0" indent="342900">
              <a:lnSpc>
                <a:spcPct val="170000"/>
              </a:lnSpc>
              <a:spcBef>
                <a:spcPts val="0"/>
              </a:spcBef>
              <a:buClr>
                <a:srgbClr val="C00000"/>
              </a:buClr>
              <a:buSzPct val="100000"/>
              <a:buFont typeface="+mj-lt"/>
              <a:buAutoNum type="arabicPeriod" startAt="3"/>
            </a:pPr>
            <a:r>
              <a:rPr lang="el-GR" sz="1800" b="1" dirty="0" smtClean="0">
                <a:solidFill>
                  <a:schemeClr val="tx1"/>
                </a:solidFill>
              </a:rPr>
              <a:t>Θέσε σε λειτουργία την ηλεκτρική εστία θέρμανσης, ώστε να μεταφέρεται θερμότητα προς το δοχείο με τον πάγο. Παρατήρησε τη στάθμη του υγρού στη στήλη του θερμομέτρου κατά τη διάρκεια της μετατροπής του πάγου σε νερό και στη συνέχεια, κατά τη θέρμανση του νερού. Ρύθμισε τη θέση του θερμομέτρου, ώστε το κάτω άκρο του (το δοχείο του με το υγρό) να είναι βυθισμένο ακριβώς κάτω από την επιφάνεια του νερού.</a:t>
            </a:r>
          </a:p>
          <a:p>
            <a:pPr marL="0" lvl="0" indent="342900">
              <a:lnSpc>
                <a:spcPct val="170000"/>
              </a:lnSpc>
              <a:spcBef>
                <a:spcPts val="0"/>
              </a:spcBef>
              <a:buClr>
                <a:srgbClr val="C00000"/>
              </a:buClr>
              <a:buSzPct val="100000"/>
              <a:buFont typeface="+mj-lt"/>
              <a:buAutoNum type="arabicPeriod" startAt="3"/>
            </a:pPr>
            <a:r>
              <a:rPr lang="el-GR" sz="1800" b="1" dirty="0" smtClean="0">
                <a:solidFill>
                  <a:schemeClr val="tx1"/>
                </a:solidFill>
              </a:rPr>
              <a:t>Όταν το νερό αρχίσει να βράζει, παρατήρησε ότι το ελεύθερο άκρο της στήλης του θερμομέτρου σταθεροποιείται σε μια ορισμένη θέση. Με πολύ προσοχή, σημείωσε τη θέση αυτή πάνω στο γυάλινο περίβλημα του θερμομέτρου, με το μαρκαδόρο.</a:t>
            </a:r>
          </a:p>
        </p:txBody>
      </p:sp>
      <p:pic>
        <p:nvPicPr>
          <p:cNvPr id="2050" name="Picture 2"/>
          <p:cNvPicPr>
            <a:picLocks noChangeAspect="1" noChangeArrowheads="1"/>
          </p:cNvPicPr>
          <p:nvPr/>
        </p:nvPicPr>
        <p:blipFill>
          <a:blip r:embed="rId2" cstate="print">
            <a:lum bright="-10000" contrast="30000"/>
          </a:blip>
          <a:srcRect/>
          <a:stretch>
            <a:fillRect/>
          </a:stretch>
        </p:blipFill>
        <p:spPr bwMode="auto">
          <a:xfrm>
            <a:off x="6660232" y="2276872"/>
            <a:ext cx="2165226" cy="2771489"/>
          </a:xfrm>
          <a:prstGeom prst="rect">
            <a:avLst/>
          </a:prstGeom>
          <a:ln w="88900" cap="sq" cmpd="thickThin">
            <a:solidFill>
              <a:srgbClr val="000000"/>
            </a:solidFill>
            <a:prstDash val="solid"/>
            <a:miter lim="800000"/>
          </a:ln>
          <a:effectLst>
            <a:innerShdw blurRad="76200">
              <a:srgbClr val="000000"/>
            </a:innerShdw>
          </a:effectLst>
        </p:spPr>
      </p:pic>
      <p:pic>
        <p:nvPicPr>
          <p:cNvPr id="2051" name="Picture 3"/>
          <p:cNvPicPr>
            <a:picLocks noChangeAspect="1" noChangeArrowheads="1"/>
          </p:cNvPicPr>
          <p:nvPr/>
        </p:nvPicPr>
        <p:blipFill>
          <a:blip r:embed="rId3" cstate="print">
            <a:lum bright="-10000" contrast="30000"/>
          </a:blip>
          <a:srcRect/>
          <a:stretch>
            <a:fillRect/>
          </a:stretch>
        </p:blipFill>
        <p:spPr bwMode="auto">
          <a:xfrm>
            <a:off x="6516216" y="1052736"/>
            <a:ext cx="1266825" cy="1085850"/>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lum bright="-10000" contrast="30000"/>
          </a:blip>
          <a:srcRect/>
          <a:stretch>
            <a:fillRect/>
          </a:stretch>
        </p:blipFill>
        <p:spPr bwMode="auto">
          <a:xfrm>
            <a:off x="7740352" y="1052736"/>
            <a:ext cx="1266825" cy="1104900"/>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lum bright="-10000" contrast="30000"/>
          </a:blip>
          <a:srcRect/>
          <a:stretch>
            <a:fillRect/>
          </a:stretch>
        </p:blipFill>
        <p:spPr bwMode="auto">
          <a:xfrm>
            <a:off x="7092280" y="5229200"/>
            <a:ext cx="1257300" cy="1133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500" decel="50000" fill="hold">
                                          <p:stCondLst>
                                            <p:cond delay="0"/>
                                          </p:stCondLst>
                                        </p:cTn>
                                        <p:tgtEl>
                                          <p:spTgt spid="205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5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51"/>
                                        </p:tgtEl>
                                        <p:attrNameLst>
                                          <p:attrName>ppt_w</p:attrName>
                                        </p:attrNameLst>
                                      </p:cBhvr>
                                      <p:tavLst>
                                        <p:tav tm="0">
                                          <p:val>
                                            <p:strVal val="#ppt_w*.05"/>
                                          </p:val>
                                        </p:tav>
                                        <p:tav tm="100000">
                                          <p:val>
                                            <p:strVal val="#ppt_w"/>
                                          </p:val>
                                        </p:tav>
                                      </p:tavLst>
                                    </p:anim>
                                    <p:anim calcmode="lin" valueType="num">
                                      <p:cBhvr>
                                        <p:cTn id="10" dur="1000" fill="hold"/>
                                        <p:tgtEl>
                                          <p:spTgt spid="205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5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5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5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51"/>
                                        </p:tgtEl>
                                      </p:cBhvr>
                                    </p:animEffect>
                                  </p:childTnLst>
                                </p:cTn>
                              </p:par>
                              <p:par>
                                <p:cTn id="15" presetID="25" presetClass="entr" presetSubtype="0" fill="hold" nodeType="withEffect">
                                  <p:stCondLst>
                                    <p:cond delay="0"/>
                                  </p:stCondLst>
                                  <p:childTnLst>
                                    <p:set>
                                      <p:cBhvr>
                                        <p:cTn id="16" dur="1" fill="hold">
                                          <p:stCondLst>
                                            <p:cond delay="0"/>
                                          </p:stCondLst>
                                        </p:cTn>
                                        <p:tgtEl>
                                          <p:spTgt spid="2052"/>
                                        </p:tgtEl>
                                        <p:attrNameLst>
                                          <p:attrName>style.visibility</p:attrName>
                                        </p:attrNameLst>
                                      </p:cBhvr>
                                      <p:to>
                                        <p:strVal val="visible"/>
                                      </p:to>
                                    </p:set>
                                    <p:anim calcmode="lin" valueType="num">
                                      <p:cBhvr>
                                        <p:cTn id="17" dur="500" decel="50000" fill="hold">
                                          <p:stCondLst>
                                            <p:cond delay="0"/>
                                          </p:stCondLst>
                                        </p:cTn>
                                        <p:tgtEl>
                                          <p:spTgt spid="2052"/>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052"/>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052"/>
                                        </p:tgtEl>
                                        <p:attrNameLst>
                                          <p:attrName>ppt_w</p:attrName>
                                        </p:attrNameLst>
                                      </p:cBhvr>
                                      <p:tavLst>
                                        <p:tav tm="0">
                                          <p:val>
                                            <p:strVal val="#ppt_w*.05"/>
                                          </p:val>
                                        </p:tav>
                                        <p:tav tm="100000">
                                          <p:val>
                                            <p:strVal val="#ppt_w"/>
                                          </p:val>
                                        </p:tav>
                                      </p:tavLst>
                                    </p:anim>
                                    <p:anim calcmode="lin" valueType="num">
                                      <p:cBhvr>
                                        <p:cTn id="20" dur="1000" fill="hold"/>
                                        <p:tgtEl>
                                          <p:spTgt spid="2052"/>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052"/>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052"/>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052"/>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052"/>
                                        </p:tgtEl>
                                      </p:cBhvr>
                                    </p:animEffect>
                                  </p:childTnLst>
                                </p:cTn>
                              </p:par>
                              <p:par>
                                <p:cTn id="25" presetID="25" presetClass="entr" presetSubtype="0" fill="hold" nodeType="withEffect">
                                  <p:stCondLst>
                                    <p:cond delay="0"/>
                                  </p:stCondLst>
                                  <p:childTnLst>
                                    <p:set>
                                      <p:cBhvr>
                                        <p:cTn id="26" dur="1" fill="hold">
                                          <p:stCondLst>
                                            <p:cond delay="0"/>
                                          </p:stCondLst>
                                        </p:cTn>
                                        <p:tgtEl>
                                          <p:spTgt spid="2053"/>
                                        </p:tgtEl>
                                        <p:attrNameLst>
                                          <p:attrName>style.visibility</p:attrName>
                                        </p:attrNameLst>
                                      </p:cBhvr>
                                      <p:to>
                                        <p:strVal val="visible"/>
                                      </p:to>
                                    </p:set>
                                    <p:anim calcmode="lin" valueType="num">
                                      <p:cBhvr>
                                        <p:cTn id="27" dur="500" decel="50000" fill="hold">
                                          <p:stCondLst>
                                            <p:cond delay="0"/>
                                          </p:stCondLst>
                                        </p:cTn>
                                        <p:tgtEl>
                                          <p:spTgt spid="2053"/>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053"/>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053"/>
                                        </p:tgtEl>
                                        <p:attrNameLst>
                                          <p:attrName>ppt_w</p:attrName>
                                        </p:attrNameLst>
                                      </p:cBhvr>
                                      <p:tavLst>
                                        <p:tav tm="0">
                                          <p:val>
                                            <p:strVal val="#ppt_w*.05"/>
                                          </p:val>
                                        </p:tav>
                                        <p:tav tm="100000">
                                          <p:val>
                                            <p:strVal val="#ppt_w"/>
                                          </p:val>
                                        </p:tav>
                                      </p:tavLst>
                                    </p:anim>
                                    <p:anim calcmode="lin" valueType="num">
                                      <p:cBhvr>
                                        <p:cTn id="30" dur="1000" fill="hold"/>
                                        <p:tgtEl>
                                          <p:spTgt spid="2053"/>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053"/>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053"/>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053"/>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686800" cy="838200"/>
          </a:xfrm>
        </p:spPr>
        <p:txBody>
          <a:bodyPr>
            <a:normAutofit/>
          </a:bodyPr>
          <a:lstStyle/>
          <a:p>
            <a:r>
              <a:rPr lang="el-GR" cap="none" dirty="0" smtClean="0">
                <a:solidFill>
                  <a:schemeClr val="tx1"/>
                </a:solidFill>
              </a:rPr>
              <a:t>πειραματική διαδικασία</a:t>
            </a:r>
            <a:endParaRPr lang="el-GR" cap="none" dirty="0">
              <a:solidFill>
                <a:schemeClr val="tx1"/>
              </a:solidFill>
            </a:endParaRPr>
          </a:p>
        </p:txBody>
      </p:sp>
      <p:sp>
        <p:nvSpPr>
          <p:cNvPr id="3" name="2 - Θέση περιεχομένου"/>
          <p:cNvSpPr>
            <a:spLocks noGrp="1"/>
          </p:cNvSpPr>
          <p:nvPr>
            <p:ph idx="1"/>
          </p:nvPr>
        </p:nvSpPr>
        <p:spPr>
          <a:xfrm>
            <a:off x="395536" y="1556792"/>
            <a:ext cx="6120680" cy="4248472"/>
          </a:xfrm>
        </p:spPr>
        <p:txBody>
          <a:bodyPr>
            <a:normAutofit/>
          </a:bodyPr>
          <a:lstStyle/>
          <a:p>
            <a:pPr marL="0" lvl="0" indent="342900">
              <a:lnSpc>
                <a:spcPct val="150000"/>
              </a:lnSpc>
              <a:buClr>
                <a:srgbClr val="C00000"/>
              </a:buClr>
              <a:buSzPct val="100000"/>
              <a:buFont typeface="+mj-lt"/>
              <a:buAutoNum type="arabicPeriod" startAt="5"/>
            </a:pPr>
            <a:r>
              <a:rPr lang="el-GR" sz="1700" b="1" dirty="0" smtClean="0">
                <a:solidFill>
                  <a:schemeClr val="tx1"/>
                </a:solidFill>
              </a:rPr>
              <a:t>Κλείσε την εστία θέρμανσης. Τοποθέτησε το θερμόμετρο πάνω σε ένα λευκό ορθογώνιο χαρτόνι. Σημείωσε πάνω στο χαρτόνι τις θέσεις του 0 °</a:t>
            </a:r>
            <a:r>
              <a:rPr lang="en-US" sz="1700" b="1" dirty="0" smtClean="0">
                <a:solidFill>
                  <a:schemeClr val="tx1"/>
                </a:solidFill>
              </a:rPr>
              <a:t>C</a:t>
            </a:r>
            <a:r>
              <a:rPr lang="el-GR" sz="1700" b="1" dirty="0" smtClean="0">
                <a:solidFill>
                  <a:schemeClr val="tx1"/>
                </a:solidFill>
              </a:rPr>
              <a:t> και του 100 °</a:t>
            </a:r>
            <a:r>
              <a:rPr lang="en-US" sz="1700" b="1" dirty="0" smtClean="0">
                <a:solidFill>
                  <a:schemeClr val="tx1"/>
                </a:solidFill>
              </a:rPr>
              <a:t>C</a:t>
            </a:r>
            <a:r>
              <a:rPr lang="el-GR" sz="1700" b="1" dirty="0" smtClean="0">
                <a:solidFill>
                  <a:schemeClr val="tx1"/>
                </a:solidFill>
              </a:rPr>
              <a:t>. Σύνδεσε τα δύο σημεία με μια ευθεία.</a:t>
            </a:r>
          </a:p>
          <a:p>
            <a:pPr marL="0" lvl="0" indent="342900">
              <a:lnSpc>
                <a:spcPct val="150000"/>
              </a:lnSpc>
              <a:buClr>
                <a:srgbClr val="C00000"/>
              </a:buClr>
              <a:buSzPct val="100000"/>
              <a:buFont typeface="+mj-lt"/>
              <a:buAutoNum type="arabicPeriod" startAt="5"/>
            </a:pPr>
            <a:r>
              <a:rPr lang="el-GR" sz="1700" b="1" dirty="0" smtClean="0">
                <a:solidFill>
                  <a:schemeClr val="tx1"/>
                </a:solidFill>
              </a:rPr>
              <a:t>Με το χάρακά σου χώρισε το ευθύγραμμο τμήμα που προέκυψε σε δέκα ίσα τμήματα. Έτσι, θα προσδιορίσεις τις θέσεις των 10 °</a:t>
            </a:r>
            <a:r>
              <a:rPr lang="en-US" sz="1700" b="1" dirty="0" smtClean="0">
                <a:solidFill>
                  <a:schemeClr val="tx1"/>
                </a:solidFill>
              </a:rPr>
              <a:t>C</a:t>
            </a:r>
            <a:r>
              <a:rPr lang="el-GR" sz="1700" b="1" dirty="0" smtClean="0">
                <a:solidFill>
                  <a:schemeClr val="tx1"/>
                </a:solidFill>
              </a:rPr>
              <a:t>, 20 °</a:t>
            </a:r>
            <a:r>
              <a:rPr lang="en-US" sz="1700" b="1" dirty="0" smtClean="0">
                <a:solidFill>
                  <a:schemeClr val="tx1"/>
                </a:solidFill>
              </a:rPr>
              <a:t>C</a:t>
            </a:r>
            <a:r>
              <a:rPr lang="el-GR" sz="1700" b="1" dirty="0" smtClean="0">
                <a:solidFill>
                  <a:schemeClr val="tx1"/>
                </a:solidFill>
              </a:rPr>
              <a:t>,..., 90 °</a:t>
            </a:r>
            <a:r>
              <a:rPr lang="en-US" sz="1700" b="1" dirty="0" smtClean="0">
                <a:solidFill>
                  <a:schemeClr val="tx1"/>
                </a:solidFill>
              </a:rPr>
              <a:t>C</a:t>
            </a:r>
            <a:r>
              <a:rPr lang="el-GR" sz="1700" b="1" dirty="0" smtClean="0">
                <a:solidFill>
                  <a:schemeClr val="tx1"/>
                </a:solidFill>
              </a:rPr>
              <a:t>. Με τον ίδιο τρόπο προσδιόρισε πάνω στο ευθύγραμμο τμήμα τις θέσεις όλων των θερμοκρασιών από 0 °</a:t>
            </a:r>
            <a:r>
              <a:rPr lang="en-US" sz="1700" b="1" dirty="0" smtClean="0">
                <a:solidFill>
                  <a:schemeClr val="tx1"/>
                </a:solidFill>
              </a:rPr>
              <a:t>C</a:t>
            </a:r>
            <a:r>
              <a:rPr lang="el-GR" sz="1700" b="1" dirty="0" smtClean="0">
                <a:solidFill>
                  <a:schemeClr val="tx1"/>
                </a:solidFill>
              </a:rPr>
              <a:t> έως 100 °</a:t>
            </a:r>
            <a:r>
              <a:rPr lang="en-US" sz="1700" b="1" dirty="0" smtClean="0">
                <a:solidFill>
                  <a:schemeClr val="tx1"/>
                </a:solidFill>
              </a:rPr>
              <a:t>C</a:t>
            </a:r>
            <a:r>
              <a:rPr lang="el-GR" sz="1700" b="1" dirty="0" smtClean="0">
                <a:solidFill>
                  <a:schemeClr val="tx1"/>
                </a:solidFill>
              </a:rPr>
              <a:t>, ανά έναν ή δύο βαθμούς. </a:t>
            </a:r>
          </a:p>
          <a:p>
            <a:pPr marL="0" lvl="0" indent="342900">
              <a:lnSpc>
                <a:spcPct val="150000"/>
              </a:lnSpc>
              <a:buClr>
                <a:srgbClr val="C00000"/>
              </a:buClr>
              <a:buSzPct val="100000"/>
              <a:buNone/>
            </a:pPr>
            <a:r>
              <a:rPr lang="el-GR" sz="1700" b="1" dirty="0" smtClean="0">
                <a:solidFill>
                  <a:schemeClr val="tx1"/>
                </a:solidFill>
              </a:rPr>
              <a:t>Έχεις κατασκευάσει μια θερμομετρική κλίμακα Κελσίου.</a:t>
            </a:r>
            <a:endParaRPr lang="el-GR" sz="1700" b="1" dirty="0">
              <a:solidFill>
                <a:schemeClr val="tx1"/>
              </a:solidFill>
            </a:endParaRPr>
          </a:p>
        </p:txBody>
      </p:sp>
      <p:pic>
        <p:nvPicPr>
          <p:cNvPr id="2050" name="Picture 2"/>
          <p:cNvPicPr>
            <a:picLocks noChangeAspect="1" noChangeArrowheads="1"/>
          </p:cNvPicPr>
          <p:nvPr/>
        </p:nvPicPr>
        <p:blipFill>
          <a:blip r:embed="rId2" cstate="print">
            <a:lum bright="-10000" contrast="30000"/>
          </a:blip>
          <a:srcRect/>
          <a:stretch>
            <a:fillRect/>
          </a:stretch>
        </p:blipFill>
        <p:spPr bwMode="auto">
          <a:xfrm>
            <a:off x="6660232" y="2276872"/>
            <a:ext cx="2165226" cy="2771489"/>
          </a:xfrm>
          <a:prstGeom prst="rect">
            <a:avLst/>
          </a:prstGeom>
          <a:ln w="88900" cap="sq" cmpd="thickThin">
            <a:solidFill>
              <a:srgbClr val="000000"/>
            </a:solidFill>
            <a:prstDash val="solid"/>
            <a:miter lim="800000"/>
          </a:ln>
          <a:effectLst>
            <a:innerShdw blurRad="76200">
              <a:srgbClr val="000000"/>
            </a:innerShdw>
          </a:effectLst>
        </p:spPr>
      </p:pic>
      <p:pic>
        <p:nvPicPr>
          <p:cNvPr id="2051" name="Picture 3"/>
          <p:cNvPicPr>
            <a:picLocks noChangeAspect="1" noChangeArrowheads="1"/>
          </p:cNvPicPr>
          <p:nvPr/>
        </p:nvPicPr>
        <p:blipFill>
          <a:blip r:embed="rId3" cstate="print">
            <a:lum bright="-10000" contrast="30000"/>
          </a:blip>
          <a:srcRect/>
          <a:stretch>
            <a:fillRect/>
          </a:stretch>
        </p:blipFill>
        <p:spPr bwMode="auto">
          <a:xfrm>
            <a:off x="6516216" y="1052736"/>
            <a:ext cx="1266825" cy="1085850"/>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lum bright="-10000" contrast="30000"/>
          </a:blip>
          <a:srcRect/>
          <a:stretch>
            <a:fillRect/>
          </a:stretch>
        </p:blipFill>
        <p:spPr bwMode="auto">
          <a:xfrm>
            <a:off x="7740352" y="1052736"/>
            <a:ext cx="1266825" cy="1104900"/>
          </a:xfrm>
          <a:prstGeom prst="rect">
            <a:avLst/>
          </a:prstGeom>
          <a:noFill/>
          <a:ln w="9525">
            <a:noFill/>
            <a:miter lim="800000"/>
            <a:headEnd/>
            <a:tailEnd/>
          </a:ln>
        </p:spPr>
      </p:pic>
      <p:pic>
        <p:nvPicPr>
          <p:cNvPr id="2053" name="Picture 5"/>
          <p:cNvPicPr>
            <a:picLocks noChangeAspect="1" noChangeArrowheads="1"/>
          </p:cNvPicPr>
          <p:nvPr/>
        </p:nvPicPr>
        <p:blipFill>
          <a:blip r:embed="rId5" cstate="print">
            <a:lum bright="-10000" contrast="30000"/>
          </a:blip>
          <a:srcRect/>
          <a:stretch>
            <a:fillRect/>
          </a:stretch>
        </p:blipFill>
        <p:spPr bwMode="auto">
          <a:xfrm>
            <a:off x="7092280" y="5229200"/>
            <a:ext cx="1257300" cy="1133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500" decel="50000" fill="hold">
                                          <p:stCondLst>
                                            <p:cond delay="0"/>
                                          </p:stCondLst>
                                        </p:cTn>
                                        <p:tgtEl>
                                          <p:spTgt spid="205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5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51"/>
                                        </p:tgtEl>
                                        <p:attrNameLst>
                                          <p:attrName>ppt_w</p:attrName>
                                        </p:attrNameLst>
                                      </p:cBhvr>
                                      <p:tavLst>
                                        <p:tav tm="0">
                                          <p:val>
                                            <p:strVal val="#ppt_w*.05"/>
                                          </p:val>
                                        </p:tav>
                                        <p:tav tm="100000">
                                          <p:val>
                                            <p:strVal val="#ppt_w"/>
                                          </p:val>
                                        </p:tav>
                                      </p:tavLst>
                                    </p:anim>
                                    <p:anim calcmode="lin" valueType="num">
                                      <p:cBhvr>
                                        <p:cTn id="10" dur="1000" fill="hold"/>
                                        <p:tgtEl>
                                          <p:spTgt spid="205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5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5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5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51"/>
                                        </p:tgtEl>
                                      </p:cBhvr>
                                    </p:animEffect>
                                  </p:childTnLst>
                                </p:cTn>
                              </p:par>
                              <p:par>
                                <p:cTn id="15" presetID="25" presetClass="entr" presetSubtype="0" fill="hold" nodeType="withEffect">
                                  <p:stCondLst>
                                    <p:cond delay="0"/>
                                  </p:stCondLst>
                                  <p:childTnLst>
                                    <p:set>
                                      <p:cBhvr>
                                        <p:cTn id="16" dur="1" fill="hold">
                                          <p:stCondLst>
                                            <p:cond delay="0"/>
                                          </p:stCondLst>
                                        </p:cTn>
                                        <p:tgtEl>
                                          <p:spTgt spid="2052"/>
                                        </p:tgtEl>
                                        <p:attrNameLst>
                                          <p:attrName>style.visibility</p:attrName>
                                        </p:attrNameLst>
                                      </p:cBhvr>
                                      <p:to>
                                        <p:strVal val="visible"/>
                                      </p:to>
                                    </p:set>
                                    <p:anim calcmode="lin" valueType="num">
                                      <p:cBhvr>
                                        <p:cTn id="17" dur="500" decel="50000" fill="hold">
                                          <p:stCondLst>
                                            <p:cond delay="0"/>
                                          </p:stCondLst>
                                        </p:cTn>
                                        <p:tgtEl>
                                          <p:spTgt spid="2052"/>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052"/>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052"/>
                                        </p:tgtEl>
                                        <p:attrNameLst>
                                          <p:attrName>ppt_w</p:attrName>
                                        </p:attrNameLst>
                                      </p:cBhvr>
                                      <p:tavLst>
                                        <p:tav tm="0">
                                          <p:val>
                                            <p:strVal val="#ppt_w*.05"/>
                                          </p:val>
                                        </p:tav>
                                        <p:tav tm="100000">
                                          <p:val>
                                            <p:strVal val="#ppt_w"/>
                                          </p:val>
                                        </p:tav>
                                      </p:tavLst>
                                    </p:anim>
                                    <p:anim calcmode="lin" valueType="num">
                                      <p:cBhvr>
                                        <p:cTn id="20" dur="1000" fill="hold"/>
                                        <p:tgtEl>
                                          <p:spTgt spid="2052"/>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052"/>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052"/>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052"/>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052"/>
                                        </p:tgtEl>
                                      </p:cBhvr>
                                    </p:animEffect>
                                  </p:childTnLst>
                                </p:cTn>
                              </p:par>
                              <p:par>
                                <p:cTn id="25" presetID="25" presetClass="entr" presetSubtype="0" fill="hold" nodeType="withEffect">
                                  <p:stCondLst>
                                    <p:cond delay="0"/>
                                  </p:stCondLst>
                                  <p:childTnLst>
                                    <p:set>
                                      <p:cBhvr>
                                        <p:cTn id="26" dur="1" fill="hold">
                                          <p:stCondLst>
                                            <p:cond delay="0"/>
                                          </p:stCondLst>
                                        </p:cTn>
                                        <p:tgtEl>
                                          <p:spTgt spid="2053"/>
                                        </p:tgtEl>
                                        <p:attrNameLst>
                                          <p:attrName>style.visibility</p:attrName>
                                        </p:attrNameLst>
                                      </p:cBhvr>
                                      <p:to>
                                        <p:strVal val="visible"/>
                                      </p:to>
                                    </p:set>
                                    <p:anim calcmode="lin" valueType="num">
                                      <p:cBhvr>
                                        <p:cTn id="27" dur="500" decel="50000" fill="hold">
                                          <p:stCondLst>
                                            <p:cond delay="0"/>
                                          </p:stCondLst>
                                        </p:cTn>
                                        <p:tgtEl>
                                          <p:spTgt spid="2053"/>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053"/>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053"/>
                                        </p:tgtEl>
                                        <p:attrNameLst>
                                          <p:attrName>ppt_w</p:attrName>
                                        </p:attrNameLst>
                                      </p:cBhvr>
                                      <p:tavLst>
                                        <p:tav tm="0">
                                          <p:val>
                                            <p:strVal val="#ppt_w*.05"/>
                                          </p:val>
                                        </p:tav>
                                        <p:tav tm="100000">
                                          <p:val>
                                            <p:strVal val="#ppt_w"/>
                                          </p:val>
                                        </p:tav>
                                      </p:tavLst>
                                    </p:anim>
                                    <p:anim calcmode="lin" valueType="num">
                                      <p:cBhvr>
                                        <p:cTn id="30" dur="1000" fill="hold"/>
                                        <p:tgtEl>
                                          <p:spTgt spid="2053"/>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053"/>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053"/>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053"/>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686800" cy="838200"/>
          </a:xfrm>
        </p:spPr>
        <p:txBody>
          <a:bodyPr>
            <a:normAutofit/>
          </a:bodyPr>
          <a:lstStyle/>
          <a:p>
            <a:r>
              <a:rPr lang="el-GR" cap="none" dirty="0" smtClean="0">
                <a:solidFill>
                  <a:schemeClr val="tx1"/>
                </a:solidFill>
              </a:rPr>
              <a:t>πειραματική διαδικασία</a:t>
            </a:r>
            <a:endParaRPr lang="el-GR" cap="none" dirty="0">
              <a:solidFill>
                <a:schemeClr val="tx1"/>
              </a:solidFill>
            </a:endParaRPr>
          </a:p>
        </p:txBody>
      </p:sp>
      <p:sp>
        <p:nvSpPr>
          <p:cNvPr id="3" name="2 - Θέση περιεχομένου"/>
          <p:cNvSpPr>
            <a:spLocks noGrp="1"/>
          </p:cNvSpPr>
          <p:nvPr>
            <p:ph idx="1"/>
          </p:nvPr>
        </p:nvSpPr>
        <p:spPr>
          <a:xfrm>
            <a:off x="395536" y="1556792"/>
            <a:ext cx="6120680" cy="4248472"/>
          </a:xfrm>
        </p:spPr>
        <p:txBody>
          <a:bodyPr>
            <a:normAutofit/>
          </a:bodyPr>
          <a:lstStyle/>
          <a:p>
            <a:pPr lvl="0">
              <a:lnSpc>
                <a:spcPct val="150000"/>
              </a:lnSpc>
              <a:buClr>
                <a:srgbClr val="C00000"/>
              </a:buClr>
              <a:buSzPct val="100000"/>
              <a:buFont typeface="+mj-lt"/>
              <a:buAutoNum type="arabicPeriod" startAt="7"/>
            </a:pPr>
            <a:r>
              <a:rPr lang="el-GR" sz="1700" b="1" dirty="0" smtClean="0">
                <a:solidFill>
                  <a:schemeClr val="tx1"/>
                </a:solidFill>
              </a:rPr>
              <a:t>Κόλλησε την κλίμακα που κατασκεύασες πάνω στο θερμόμετρο, ώστε το 0 και το 100 να αντιστοιχεί στα σημειωμένα με το μαρκαδόρο σημεία του θερμομέτρου. Με το θερμόμετρο και την κλίμακα που κόλλησες σ' αυτό, μέτρησε τη θερμοκρασία του νερού της βρύσης.</a:t>
            </a:r>
          </a:p>
          <a:p>
            <a:pPr>
              <a:lnSpc>
                <a:spcPct val="150000"/>
              </a:lnSpc>
              <a:buClr>
                <a:srgbClr val="C00000"/>
              </a:buClr>
              <a:buSzPct val="100000"/>
              <a:buFont typeface="+mj-lt"/>
              <a:buAutoNum type="arabicPeriod" startAt="7"/>
            </a:pPr>
            <a:r>
              <a:rPr lang="el-GR" sz="1700" b="1" dirty="0" smtClean="0">
                <a:solidFill>
                  <a:schemeClr val="tx1"/>
                </a:solidFill>
              </a:rPr>
              <a:t>Συμπλήρωσε </a:t>
            </a:r>
            <a:r>
              <a:rPr lang="el-GR" sz="1700" b="1" dirty="0" smtClean="0">
                <a:ln>
                  <a:solidFill>
                    <a:srgbClr val="C00000"/>
                  </a:solidFill>
                </a:ln>
                <a:solidFill>
                  <a:schemeClr val="bg2">
                    <a:lumMod val="25000"/>
                  </a:schemeClr>
                </a:solidFill>
                <a:hlinkClick r:id="rId2" action="ppaction://hlinkpres?slideindex=1&amp;slidetitle="/>
              </a:rPr>
              <a:t>το φύλλο εργασίας </a:t>
            </a:r>
            <a:r>
              <a:rPr lang="el-GR" sz="1700" b="1" dirty="0" smtClean="0">
                <a:solidFill>
                  <a:schemeClr val="tx1"/>
                </a:solidFill>
              </a:rPr>
              <a:t>του τετραδίου εργασιών</a:t>
            </a:r>
            <a:r>
              <a:rPr lang="el-GR" sz="1800" dirty="0" smtClean="0"/>
              <a:t>.</a:t>
            </a:r>
            <a:endParaRPr lang="el-GR" sz="1700" b="1" dirty="0">
              <a:solidFill>
                <a:schemeClr val="tx1"/>
              </a:solidFill>
            </a:endParaRPr>
          </a:p>
        </p:txBody>
      </p:sp>
      <p:pic>
        <p:nvPicPr>
          <p:cNvPr id="2050" name="Picture 2"/>
          <p:cNvPicPr>
            <a:picLocks noChangeAspect="1" noChangeArrowheads="1"/>
          </p:cNvPicPr>
          <p:nvPr/>
        </p:nvPicPr>
        <p:blipFill>
          <a:blip r:embed="rId3" cstate="print">
            <a:lum bright="-10000" contrast="30000"/>
          </a:blip>
          <a:srcRect/>
          <a:stretch>
            <a:fillRect/>
          </a:stretch>
        </p:blipFill>
        <p:spPr bwMode="auto">
          <a:xfrm>
            <a:off x="6660232" y="2276872"/>
            <a:ext cx="2165226" cy="2771489"/>
          </a:xfrm>
          <a:prstGeom prst="rect">
            <a:avLst/>
          </a:prstGeom>
          <a:ln w="88900" cap="sq" cmpd="thickThin">
            <a:solidFill>
              <a:srgbClr val="000000"/>
            </a:solidFill>
            <a:prstDash val="solid"/>
            <a:miter lim="800000"/>
          </a:ln>
          <a:effectLst>
            <a:innerShdw blurRad="76200">
              <a:srgbClr val="000000"/>
            </a:innerShdw>
          </a:effectLst>
        </p:spPr>
      </p:pic>
      <p:pic>
        <p:nvPicPr>
          <p:cNvPr id="2051" name="Picture 3"/>
          <p:cNvPicPr>
            <a:picLocks noChangeAspect="1" noChangeArrowheads="1"/>
          </p:cNvPicPr>
          <p:nvPr/>
        </p:nvPicPr>
        <p:blipFill>
          <a:blip r:embed="rId4" cstate="print">
            <a:lum bright="-10000" contrast="30000"/>
          </a:blip>
          <a:srcRect/>
          <a:stretch>
            <a:fillRect/>
          </a:stretch>
        </p:blipFill>
        <p:spPr bwMode="auto">
          <a:xfrm>
            <a:off x="6516216" y="1052736"/>
            <a:ext cx="1266825" cy="1085850"/>
          </a:xfrm>
          <a:prstGeom prst="rect">
            <a:avLst/>
          </a:prstGeom>
          <a:noFill/>
          <a:ln w="9525">
            <a:noFill/>
            <a:miter lim="800000"/>
            <a:headEnd/>
            <a:tailEnd/>
          </a:ln>
        </p:spPr>
      </p:pic>
      <p:pic>
        <p:nvPicPr>
          <p:cNvPr id="2052" name="Picture 4"/>
          <p:cNvPicPr>
            <a:picLocks noChangeAspect="1" noChangeArrowheads="1"/>
          </p:cNvPicPr>
          <p:nvPr/>
        </p:nvPicPr>
        <p:blipFill>
          <a:blip r:embed="rId5" cstate="print">
            <a:lum bright="-10000" contrast="30000"/>
          </a:blip>
          <a:srcRect/>
          <a:stretch>
            <a:fillRect/>
          </a:stretch>
        </p:blipFill>
        <p:spPr bwMode="auto">
          <a:xfrm>
            <a:off x="7740352" y="1052736"/>
            <a:ext cx="1266825" cy="1104900"/>
          </a:xfrm>
          <a:prstGeom prst="rect">
            <a:avLst/>
          </a:prstGeom>
          <a:noFill/>
          <a:ln w="9525">
            <a:noFill/>
            <a:miter lim="800000"/>
            <a:headEnd/>
            <a:tailEnd/>
          </a:ln>
        </p:spPr>
      </p:pic>
      <p:pic>
        <p:nvPicPr>
          <p:cNvPr id="2053" name="Picture 5"/>
          <p:cNvPicPr>
            <a:picLocks noChangeAspect="1" noChangeArrowheads="1"/>
          </p:cNvPicPr>
          <p:nvPr/>
        </p:nvPicPr>
        <p:blipFill>
          <a:blip r:embed="rId6" cstate="print">
            <a:lum bright="-10000" contrast="30000"/>
          </a:blip>
          <a:srcRect/>
          <a:stretch>
            <a:fillRect/>
          </a:stretch>
        </p:blipFill>
        <p:spPr bwMode="auto">
          <a:xfrm>
            <a:off x="7092280" y="5229200"/>
            <a:ext cx="1257300" cy="1133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500" decel="50000" fill="hold">
                                          <p:stCondLst>
                                            <p:cond delay="0"/>
                                          </p:stCondLst>
                                        </p:cTn>
                                        <p:tgtEl>
                                          <p:spTgt spid="205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5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51"/>
                                        </p:tgtEl>
                                        <p:attrNameLst>
                                          <p:attrName>ppt_w</p:attrName>
                                        </p:attrNameLst>
                                      </p:cBhvr>
                                      <p:tavLst>
                                        <p:tav tm="0">
                                          <p:val>
                                            <p:strVal val="#ppt_w*.05"/>
                                          </p:val>
                                        </p:tav>
                                        <p:tav tm="100000">
                                          <p:val>
                                            <p:strVal val="#ppt_w"/>
                                          </p:val>
                                        </p:tav>
                                      </p:tavLst>
                                    </p:anim>
                                    <p:anim calcmode="lin" valueType="num">
                                      <p:cBhvr>
                                        <p:cTn id="10" dur="1000" fill="hold"/>
                                        <p:tgtEl>
                                          <p:spTgt spid="205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5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5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5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51"/>
                                        </p:tgtEl>
                                      </p:cBhvr>
                                    </p:animEffect>
                                  </p:childTnLst>
                                </p:cTn>
                              </p:par>
                              <p:par>
                                <p:cTn id="15" presetID="25" presetClass="entr" presetSubtype="0" fill="hold" nodeType="withEffect">
                                  <p:stCondLst>
                                    <p:cond delay="0"/>
                                  </p:stCondLst>
                                  <p:childTnLst>
                                    <p:set>
                                      <p:cBhvr>
                                        <p:cTn id="16" dur="1" fill="hold">
                                          <p:stCondLst>
                                            <p:cond delay="0"/>
                                          </p:stCondLst>
                                        </p:cTn>
                                        <p:tgtEl>
                                          <p:spTgt spid="2052"/>
                                        </p:tgtEl>
                                        <p:attrNameLst>
                                          <p:attrName>style.visibility</p:attrName>
                                        </p:attrNameLst>
                                      </p:cBhvr>
                                      <p:to>
                                        <p:strVal val="visible"/>
                                      </p:to>
                                    </p:set>
                                    <p:anim calcmode="lin" valueType="num">
                                      <p:cBhvr>
                                        <p:cTn id="17" dur="500" decel="50000" fill="hold">
                                          <p:stCondLst>
                                            <p:cond delay="0"/>
                                          </p:stCondLst>
                                        </p:cTn>
                                        <p:tgtEl>
                                          <p:spTgt spid="2052"/>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052"/>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052"/>
                                        </p:tgtEl>
                                        <p:attrNameLst>
                                          <p:attrName>ppt_w</p:attrName>
                                        </p:attrNameLst>
                                      </p:cBhvr>
                                      <p:tavLst>
                                        <p:tav tm="0">
                                          <p:val>
                                            <p:strVal val="#ppt_w*.05"/>
                                          </p:val>
                                        </p:tav>
                                        <p:tav tm="100000">
                                          <p:val>
                                            <p:strVal val="#ppt_w"/>
                                          </p:val>
                                        </p:tav>
                                      </p:tavLst>
                                    </p:anim>
                                    <p:anim calcmode="lin" valueType="num">
                                      <p:cBhvr>
                                        <p:cTn id="20" dur="1000" fill="hold"/>
                                        <p:tgtEl>
                                          <p:spTgt spid="2052"/>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052"/>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052"/>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052"/>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052"/>
                                        </p:tgtEl>
                                      </p:cBhvr>
                                    </p:animEffect>
                                  </p:childTnLst>
                                </p:cTn>
                              </p:par>
                              <p:par>
                                <p:cTn id="25" presetID="25" presetClass="entr" presetSubtype="0" fill="hold" nodeType="withEffect">
                                  <p:stCondLst>
                                    <p:cond delay="0"/>
                                  </p:stCondLst>
                                  <p:childTnLst>
                                    <p:set>
                                      <p:cBhvr>
                                        <p:cTn id="26" dur="1" fill="hold">
                                          <p:stCondLst>
                                            <p:cond delay="0"/>
                                          </p:stCondLst>
                                        </p:cTn>
                                        <p:tgtEl>
                                          <p:spTgt spid="2053"/>
                                        </p:tgtEl>
                                        <p:attrNameLst>
                                          <p:attrName>style.visibility</p:attrName>
                                        </p:attrNameLst>
                                      </p:cBhvr>
                                      <p:to>
                                        <p:strVal val="visible"/>
                                      </p:to>
                                    </p:set>
                                    <p:anim calcmode="lin" valueType="num">
                                      <p:cBhvr>
                                        <p:cTn id="27" dur="500" decel="50000" fill="hold">
                                          <p:stCondLst>
                                            <p:cond delay="0"/>
                                          </p:stCondLst>
                                        </p:cTn>
                                        <p:tgtEl>
                                          <p:spTgt spid="2053"/>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053"/>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053"/>
                                        </p:tgtEl>
                                        <p:attrNameLst>
                                          <p:attrName>ppt_w</p:attrName>
                                        </p:attrNameLst>
                                      </p:cBhvr>
                                      <p:tavLst>
                                        <p:tav tm="0">
                                          <p:val>
                                            <p:strVal val="#ppt_w*.05"/>
                                          </p:val>
                                        </p:tav>
                                        <p:tav tm="100000">
                                          <p:val>
                                            <p:strVal val="#ppt_w"/>
                                          </p:val>
                                        </p:tav>
                                      </p:tavLst>
                                    </p:anim>
                                    <p:anim calcmode="lin" valueType="num">
                                      <p:cBhvr>
                                        <p:cTn id="30" dur="1000" fill="hold"/>
                                        <p:tgtEl>
                                          <p:spTgt spid="2053"/>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053"/>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053"/>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053"/>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655</Words>
  <Application>Microsoft Office PowerPoint</Application>
  <PresentationFormat>Προβολή στην οθόνη (4:3)</PresentationFormat>
  <Paragraphs>38</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Διαστημικό</vt:lpstr>
      <vt:lpstr>Εργαστηριακη  ασκηση 10</vt:lpstr>
      <vt:lpstr>έννοιες  και  φυσικά μεγέθη</vt:lpstr>
      <vt:lpstr>θεωρητικές  επισημάνσεις</vt:lpstr>
      <vt:lpstr>πειραματική διαδικασία</vt:lpstr>
      <vt:lpstr>πειραματική διαδικασία</vt:lpstr>
      <vt:lpstr>πειραματική διαδικασία</vt:lpstr>
      <vt:lpstr>πειραματική διαδικασία</vt:lpstr>
      <vt:lpstr>πειραματική διαδικασία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Εργαστηριακη  ασκηση 1</dc:title>
  <dc:creator>USER</dc:creator>
  <cp:lastModifiedBy>USER</cp:lastModifiedBy>
  <cp:revision>122</cp:revision>
  <dcterms:created xsi:type="dcterms:W3CDTF">2012-09-14T20:22:10Z</dcterms:created>
  <dcterms:modified xsi:type="dcterms:W3CDTF">2013-05-13T21:43:55Z</dcterms:modified>
</cp:coreProperties>
</file>