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2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2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11%202.pptx" TargetMode="External"/><Relationship Id="rId7" Type="http://schemas.openxmlformats.org/officeDocument/2006/relationships/image" Target="../media/image8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2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2b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1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1%201%20&#928;&#953;&#957;.&#913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l-GR" b="1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διαστολή υγρών και αερίων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636912"/>
            <a:ext cx="5112568" cy="2520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Απαιτούμενα όργανα και υλικά.</a:t>
            </a: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Συσκευή μελέτης των νόμων των αερίων, όπως αυτή που φαίνεται στην εικόνα 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Δύο ή τρία μικρά κεριά, όπως αυτά της εικόνας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  <a:endParaRPr lang="el-GR" sz="1800" b="1" dirty="0" smtClean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206084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772816"/>
            <a:ext cx="5112568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1700" b="1" dirty="0" smtClean="0">
                <a:solidFill>
                  <a:schemeClr val="tx1"/>
                </a:solidFill>
              </a:rPr>
              <a:t>Περιγραφή της συσκευής της εικόνας 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Στο εσωτερικό της συσκευής υπάρχει θάλαμος, που επικοινωνεί με τη σύριγγα. Μέσα στο θάλαμο και τη σύριγγα υπάρχει αέρας. Ο όγκος του αέρα, που υπάρχει στο θάλαμο και τη σύριγγα, μεταβάλλεται, όταν μετακινήσουμε το έμβολο της σύριγγας.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Η πίεση και η θερμοκρασία του αέρα μετρώνται από το θερμόμετρο και το πιεσόμετρο, που είναι προσαρμοσμένα στη συσκευή.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Με τη βαλβίδα που υπάρχει στο πλάι της συσκευής, μπορούμε να ελευθερώσουμε ή να παγιδεύσουμε τον αέρα που υπάρχει μέσα σ' αυτή.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206084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5112568" cy="4752528"/>
          </a:xfrm>
        </p:spPr>
        <p:txBody>
          <a:bodyPr>
            <a:noAutofit/>
          </a:bodyPr>
          <a:lstStyle/>
          <a:p>
            <a:pPr marL="0" lvl="4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Άνοιξε τη βαλβίδα και τράβηξε το έμβολο προς τα έξω, ώστε ο όγκος του αέρα μέσα στη συσκευή να είναι μέγιστος. Στη συνέχεια κλείσε τη βαλβίδα.</a:t>
            </a:r>
          </a:p>
          <a:p>
            <a:pPr marL="0" lvl="4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Θέρμανε το μεταλλικό σώμα της συσκευής με δύο ή τρία κεράκια. Με το θερμόμετρο και το πιε­σόμετρο της συσκευής, παρατήρησε την άνοδο της θερμοκρασίας και της πίεσης του αέρα, που είναι παγιδευμένος μέσα σ' αυτή.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4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Όταν η θερμοκρασία φτάσει περίπου στους 50-60 °</a:t>
            </a:r>
            <a:r>
              <a:rPr lang="en-US" sz="1700" b="1" dirty="0" smtClean="0">
                <a:solidFill>
                  <a:schemeClr val="tx1"/>
                </a:solidFill>
              </a:rPr>
              <a:t>C</a:t>
            </a:r>
            <a:r>
              <a:rPr lang="el-GR" sz="1700" b="1" dirty="0" smtClean="0">
                <a:solidFill>
                  <a:schemeClr val="tx1"/>
                </a:solidFill>
              </a:rPr>
              <a:t>, σβήσε τα κεράκια.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170080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517232"/>
            <a:ext cx="1304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517232"/>
            <a:ext cx="1314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5112568" cy="2520280"/>
          </a:xfrm>
        </p:spPr>
        <p:txBody>
          <a:bodyPr>
            <a:noAutofit/>
          </a:bodyPr>
          <a:lstStyle/>
          <a:p>
            <a:pPr marL="0" lvl="4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4"/>
            </a:pPr>
            <a:r>
              <a:rPr lang="el-GR" sz="1700" b="1" dirty="0" smtClean="0">
                <a:solidFill>
                  <a:schemeClr val="tx1"/>
                </a:solidFill>
              </a:rPr>
              <a:t>Περίμενε λίγο, μέχρις ότου διαπιστώσεις αισθητή πτώση της θερμοκρασίας και της πίεσης.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4" indent="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Τότε σημείωσε την ένδειξη της πίεσης (Ρ</a:t>
            </a:r>
            <a:r>
              <a:rPr lang="el-GR" sz="1700" b="1" baseline="-25000" dirty="0" smtClean="0">
                <a:solidFill>
                  <a:schemeClr val="tx1"/>
                </a:solidFill>
              </a:rPr>
              <a:t>0</a:t>
            </a:r>
            <a:r>
              <a:rPr lang="el-GR" sz="1700" b="1" dirty="0" smtClean="0">
                <a:solidFill>
                  <a:schemeClr val="tx1"/>
                </a:solidFill>
              </a:rPr>
              <a:t>), καθώς και τις αντίστοιχες τιμές θερμοκρασίας (θ) και όγκου (V),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 </a:t>
            </a:r>
            <a:r>
              <a:rPr lang="el-GR" sz="1700" b="1" dirty="0" smtClean="0">
                <a:solidFill>
                  <a:schemeClr val="tx1"/>
                </a:solidFill>
              </a:rPr>
              <a:t>(βλέπε Φύλλο Εργασίας).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170080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517232"/>
            <a:ext cx="1304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517232"/>
            <a:ext cx="1314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5112568" cy="4752528"/>
          </a:xfrm>
        </p:spPr>
        <p:txBody>
          <a:bodyPr>
            <a:no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5"/>
            </a:pPr>
            <a:r>
              <a:rPr lang="el-GR" sz="1700" b="1" dirty="0" smtClean="0">
                <a:solidFill>
                  <a:schemeClr val="tx1"/>
                </a:solidFill>
              </a:rPr>
              <a:t> Παρατήρησε ότι καθώς η θερμοκρασία ελαττώνεται, η πίεση του αερίου μειώνεται.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Για να μελετήσεις πώς μεταβάλλεται ο όγκος του αέρα λόγω της μεταβολής της θερμοκρασίας, υπό σταθερή πίεση, πρέπει να επαναφέρεις την πίεση στην αρχική της τιμή </a:t>
            </a:r>
            <a:r>
              <a:rPr lang="en-US" sz="1700" b="1" dirty="0" smtClean="0">
                <a:solidFill>
                  <a:schemeClr val="tx1"/>
                </a:solidFill>
              </a:rPr>
              <a:t>P</a:t>
            </a:r>
            <a:r>
              <a:rPr lang="el-GR" sz="1700" b="1" baseline="-25000" dirty="0" smtClean="0">
                <a:solidFill>
                  <a:schemeClr val="tx1"/>
                </a:solidFill>
              </a:rPr>
              <a:t>0</a:t>
            </a:r>
            <a:r>
              <a:rPr lang="el-GR" sz="1700" b="1" dirty="0" smtClean="0">
                <a:solidFill>
                  <a:schemeClr val="tx1"/>
                </a:solidFill>
              </a:rPr>
              <a:t>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Έτσι, μόλις η θερμοκρασία πέσει κατά 5 βαθμούς από την αρχική της τιμή, πίεσε το έμβολο έως ότου η πίεση επανέλθει στην αρχική της τιμή </a:t>
            </a:r>
            <a:r>
              <a:rPr lang="en-US" sz="1700" b="1" dirty="0" smtClean="0">
                <a:solidFill>
                  <a:schemeClr val="tx1"/>
                </a:solidFill>
              </a:rPr>
              <a:t>P</a:t>
            </a:r>
            <a:r>
              <a:rPr lang="el-GR" sz="1700" b="1" baseline="-25000" dirty="0" smtClean="0">
                <a:solidFill>
                  <a:schemeClr val="tx1"/>
                </a:solidFill>
              </a:rPr>
              <a:t>0</a:t>
            </a:r>
            <a:r>
              <a:rPr lang="el-GR" sz="1700" b="1" dirty="0" smtClean="0">
                <a:solidFill>
                  <a:schemeClr val="tx1"/>
                </a:solidFill>
              </a:rPr>
              <a:t>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Κατάγραψε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sz="1700" b="1" dirty="0" smtClean="0">
                <a:solidFill>
                  <a:schemeClr val="tx1"/>
                </a:solidFill>
              </a:rPr>
              <a:t> την τιμή της θερμοκρασίας και τον αντίστοιχο όγκο.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170080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517232"/>
            <a:ext cx="1304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517232"/>
            <a:ext cx="1314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5112568" cy="4752528"/>
          </a:xfrm>
        </p:spPr>
        <p:txBody>
          <a:bodyPr>
            <a:noAutofit/>
          </a:bodyPr>
          <a:lstStyle/>
          <a:p>
            <a:pPr marL="0" lvl="5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6"/>
            </a:pPr>
            <a:r>
              <a:rPr lang="el-GR" sz="1700" b="1" dirty="0" smtClean="0">
                <a:solidFill>
                  <a:schemeClr val="tx1"/>
                </a:solidFill>
              </a:rPr>
              <a:t> Επανάλαβε τη διαδικασία που περιγράφεται στο βήμα 5 ακόμα πέντε ή έξι φορές: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Μόλις η θερμοκρασία πέφτει 5 βαθμούς από την προηγούμενη τιμή της, πιέζεις το έμβολο, ώστε η πίεση να επανέλθει στην αρχική τιμή </a:t>
            </a:r>
            <a:r>
              <a:rPr lang="en-US" sz="1700" b="1" dirty="0" smtClean="0">
                <a:solidFill>
                  <a:schemeClr val="tx1"/>
                </a:solidFill>
              </a:rPr>
              <a:t>P</a:t>
            </a:r>
            <a:r>
              <a:rPr lang="el-GR" sz="1700" b="1" baseline="-25000" dirty="0" smtClean="0">
                <a:solidFill>
                  <a:schemeClr val="tx1"/>
                </a:solidFill>
              </a:rPr>
              <a:t>0</a:t>
            </a:r>
            <a:r>
              <a:rPr lang="el-GR" sz="1700" b="1" dirty="0" smtClean="0">
                <a:solidFill>
                  <a:schemeClr val="tx1"/>
                </a:solidFill>
              </a:rPr>
              <a:t>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Κατάγραψε όλες τις μετρήσεις θερμοκρασίας και αντίστοιχου όγκου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Β.</a:t>
            </a:r>
            <a:endParaRPr lang="en-US" sz="1700" b="1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hlinkClick r:id="rId3" action="ppaction://hlinkpres?slideindex=1&amp;slidetitle="/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7"/>
            </a:pPr>
            <a:r>
              <a:rPr lang="el-GR" sz="1700" b="1" dirty="0" smtClean="0">
                <a:solidFill>
                  <a:schemeClr val="tx1"/>
                </a:solidFill>
              </a:rPr>
              <a:t>Αφού ολοκληρώσεις τις μετρήσεις, άνοιξε τη βαλβίδα της συσκευής και τακτοποίησε τον πάγκο εργασίας.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7"/>
            </a:pPr>
            <a:r>
              <a:rPr lang="el-GR" sz="1700" b="1" dirty="0" smtClean="0">
                <a:solidFill>
                  <a:schemeClr val="tx1"/>
                </a:solidFill>
              </a:rPr>
              <a:t>Συμπλήρωσε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4" action="ppaction://hlinkpres?slideindex=1&amp;slidetitle="/>
              </a:rPr>
              <a:t>το φύλλο εργασίας 2 </a:t>
            </a:r>
            <a:r>
              <a:rPr lang="el-GR" sz="1700" b="1" dirty="0" smtClean="0">
                <a:solidFill>
                  <a:schemeClr val="tx1"/>
                </a:solidFill>
              </a:rPr>
              <a:t>του τετραδίου εργασιών.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b="1" dirty="0" smtClean="0"/>
              <a:t>Μελέτη της θερμικής διαστολής των αερίων, με σταθερή την πίεσή τους</a:t>
            </a:r>
            <a:endParaRPr kumimoji="0" lang="el-G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1700808"/>
            <a:ext cx="325755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517232"/>
            <a:ext cx="1304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5517232"/>
            <a:ext cx="1314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Θερμότητα (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Θερμοκρασία (θ) - Όγκος σώματος (V) - Θερμική διαστολή του όγκου - Θερμική συστολή του όγκου - Πίεση αερίου (Ρ)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Στόχοι:</a:t>
            </a:r>
          </a:p>
          <a:p>
            <a:pPr>
              <a:buNone/>
            </a:pPr>
            <a:r>
              <a:rPr lang="el-GR" sz="1900" b="1" dirty="0" smtClean="0">
                <a:solidFill>
                  <a:schemeClr val="tx1"/>
                </a:solidFill>
              </a:rPr>
              <a:t>Να χρησιμοποιείς κατάλληλες πειραματικές διατάξεις και να δείχνεις πειραματικά ότι:</a:t>
            </a:r>
          </a:p>
          <a:p>
            <a:pPr marL="0" lvl="1" indent="285750">
              <a:lnSpc>
                <a:spcPct val="16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Όταν η θερμοκρασία υγρού σώματος αυξάνεται, ο όγκος του αυξάνεται και όταν η θερμοκρασία του μειώνεται, ο όγκος του μειώνεται.</a:t>
            </a:r>
          </a:p>
          <a:p>
            <a:pPr marL="0" lvl="1" indent="285750">
              <a:lnSpc>
                <a:spcPct val="16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Η μεταβολή του όγκου υγρού σώματος είναι ανάλογη της μεταβολής της θερμοκρασίας του.</a:t>
            </a:r>
          </a:p>
          <a:p>
            <a:pPr marL="0" lvl="1" indent="285750">
              <a:lnSpc>
                <a:spcPct val="16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Όταν η πίεση ενός αερίου διατηρείται σταθερή, τότε: αν αυξήσεις τη θερμοκρασία του, ο όγκος του αυξάνεται, αν τη μειώσεις, ο όγκος του ελαττώνεται.</a:t>
            </a:r>
          </a:p>
          <a:p>
            <a:pPr marL="0" lvl="1" indent="285750">
              <a:lnSpc>
                <a:spcPct val="16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Η μεταβολή του όγκου του αερίου, εφόσον η πίεσή του διατηρείται σταθερή, είναι ανάλογη της μεταβολής της θερμοκρασίας του.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951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Όταν αυξάνουμε τη θερμοκρασία ενός σώματος, τότε ο όγκος του μεγαλώνει. </a:t>
            </a:r>
          </a:p>
          <a:p>
            <a:pPr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Αν, αντίθετα την ελαττώσουμε, τότε ο όγκος του θα μειωθεί. </a:t>
            </a:r>
          </a:p>
          <a:p>
            <a:pPr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Τα φαινόμενα αυτά ονομάζονται θερμική διαστολή και συστολή, αντίστοιχα.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Η μεταβολή του όγκου (Δ</a:t>
            </a:r>
            <a:r>
              <a:rPr lang="en-US" sz="1800" b="1" dirty="0" smtClean="0">
                <a:solidFill>
                  <a:schemeClr val="tx1"/>
                </a:solidFill>
              </a:rPr>
              <a:t>V</a:t>
            </a:r>
            <a:r>
              <a:rPr lang="el-GR" sz="1800" b="1" dirty="0" smtClean="0">
                <a:solidFill>
                  <a:schemeClr val="tx1"/>
                </a:solidFill>
              </a:rPr>
              <a:t>) ενός σώματος, όταν η θερμοκρασία του μεταβάλλεται κατά </a:t>
            </a:r>
            <a:r>
              <a:rPr lang="el-GR" sz="1800" b="1" dirty="0" err="1" smtClean="0">
                <a:solidFill>
                  <a:schemeClr val="tx1"/>
                </a:solidFill>
              </a:rPr>
              <a:t>Δθ</a:t>
            </a:r>
            <a:r>
              <a:rPr lang="el-GR" sz="1800" b="1" dirty="0" smtClean="0">
                <a:solidFill>
                  <a:schemeClr val="tx1"/>
                </a:solidFill>
              </a:rPr>
              <a:t> βαθμούς Κελσίου, είναι ανάλογη του </a:t>
            </a:r>
            <a:r>
              <a:rPr lang="el-GR" sz="1800" b="1" dirty="0" err="1" smtClean="0">
                <a:solidFill>
                  <a:schemeClr val="tx1"/>
                </a:solidFill>
              </a:rPr>
              <a:t>Δθ</a:t>
            </a:r>
            <a:r>
              <a:rPr lang="el-GR" sz="1800" b="1" dirty="0" smtClean="0">
                <a:solidFill>
                  <a:schemeClr val="tx1"/>
                </a:solidFill>
              </a:rPr>
              <a:t> και του αρχικού του όγκου (V). Αυτός ο φυσικός νόμος εκφράζεται στη γλώσσα των Μαθηματικών από την εξίσωση:</a:t>
            </a:r>
          </a:p>
          <a:p>
            <a:pPr algn="ctr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Δ</a:t>
            </a:r>
            <a:r>
              <a:rPr lang="en-US" sz="1800" b="1" dirty="0" smtClean="0">
                <a:solidFill>
                  <a:schemeClr val="tx1"/>
                </a:solidFill>
              </a:rPr>
              <a:t>V</a:t>
            </a:r>
            <a:r>
              <a:rPr lang="el-GR" sz="1800" b="1" dirty="0" smtClean="0">
                <a:solidFill>
                  <a:schemeClr val="tx1"/>
                </a:solidFill>
              </a:rPr>
              <a:t>=β·</a:t>
            </a:r>
            <a:r>
              <a:rPr lang="en-US" sz="1800" b="1" dirty="0" smtClean="0">
                <a:solidFill>
                  <a:schemeClr val="tx1"/>
                </a:solidFill>
              </a:rPr>
              <a:t> V∙ </a:t>
            </a:r>
            <a:r>
              <a:rPr lang="el-GR" sz="1800" b="1" dirty="0" smtClean="0">
                <a:solidFill>
                  <a:schemeClr val="tx1"/>
                </a:solidFill>
              </a:rPr>
              <a:t>ΔΘ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Η ποσότητα β είναι μια σταθερά, που εξαρτάται από το υλικό του σώματος, και ονομάζεται συντελεστής διαστολής. Για παράδειγμα, ο συντελεστής διαστολής για το νερό έχει την τιμή 2,1</a:t>
            </a:r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r>
              <a:rPr lang="el-GR" sz="1800" b="1" dirty="0" smtClean="0">
                <a:solidFill>
                  <a:schemeClr val="tx1"/>
                </a:solidFill>
              </a:rPr>
              <a:t>10</a:t>
            </a:r>
            <a:r>
              <a:rPr lang="el-GR" sz="1800" b="1" baseline="30000" dirty="0" smtClean="0">
                <a:solidFill>
                  <a:schemeClr val="tx1"/>
                </a:solidFill>
              </a:rPr>
              <a:t>-4</a:t>
            </a:r>
            <a:r>
              <a:rPr lang="el-GR" sz="1800" b="1" dirty="0" smtClean="0">
                <a:solidFill>
                  <a:schemeClr val="tx1"/>
                </a:solidFill>
              </a:rPr>
              <a:t>, ενώ το οινόπνευμα 11,2x10</a:t>
            </a:r>
            <a:r>
              <a:rPr lang="el-GR" sz="1800" b="1" baseline="30000" dirty="0" smtClean="0">
                <a:solidFill>
                  <a:schemeClr val="tx1"/>
                </a:solidFill>
              </a:rPr>
              <a:t>-4</a:t>
            </a:r>
            <a:r>
              <a:rPr lang="el-GR" sz="1800" b="1" dirty="0" smtClean="0">
                <a:solidFill>
                  <a:schemeClr val="tx1"/>
                </a:solidFill>
              </a:rPr>
              <a:t> (στο Διεθνές Σύστημα μονάδων).</a:t>
            </a:r>
          </a:p>
          <a:p>
            <a:pPr>
              <a:lnSpc>
                <a:spcPct val="150000"/>
              </a:lnSpc>
              <a:buNone/>
            </a:pPr>
            <a:endParaRPr lang="el-GR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844824"/>
            <a:ext cx="7291536" cy="27389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Όταν μελετάμε τη διαστολή των αερίων, πρέπει να είμαστε ιδιαίτερα προσεκτικοί: Όταν μεταβάλλεται η θερμοκρασία ενός αερίου, τότε είναι δυνατόν να μεταβληθεί ο όγκος του αλλά και η πίεσή του.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Η μεταβολή του όγκου ενός αερίου είναι ανάλογη της μεταβολής της θερμοκρασίας του και του αρχικού του όγκου, μόνον όταν φροντίσουμε η πίεσή του να διατηρείται σταθερή</a:t>
            </a:r>
            <a:r>
              <a:rPr lang="el-GR" sz="1800" dirty="0" smtClean="0"/>
              <a:t>.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5563344" cy="35310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Αυτό επιτυγχάνεται με τη βοήθεια κατάλληλων συσκευών, όπως αυτή που φαίνεται στην εικόνα.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Η συσκευή αυτή έχει και ένα όργανο μέτρησης της πίεσης του αερίου που βρίσκεται στο εσωτερικό της (πιεσόμετρο), έτσι ώστε να μπορούμε να ελέγχουμε την τιμή της</a:t>
            </a:r>
            <a:endParaRPr lang="el-GR" sz="18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156176" y="1916832"/>
            <a:ext cx="2641882" cy="30899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5112568" cy="39604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Απαιτούμενα όργανα και υλικά.</a:t>
            </a: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Πυρίμαχη ογκομετρική φιάλη 1000 </a:t>
            </a:r>
            <a:r>
              <a:rPr lang="en-US" sz="1800" b="1" dirty="0" err="1" smtClean="0">
                <a:solidFill>
                  <a:schemeClr val="tx1"/>
                </a:solidFill>
              </a:rPr>
              <a:t>mL</a:t>
            </a:r>
            <a:r>
              <a:rPr lang="el-GR" sz="1800" b="1" dirty="0" smtClean="0">
                <a:solidFill>
                  <a:schemeClr val="tx1"/>
                </a:solidFill>
              </a:rPr>
              <a:t> (ΧΗ295.9), με μακρύ λαιμό μήκους περίπου 18-20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και διάμετρο 2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(1)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Θερμόμετρο εργαστηρίου </a:t>
            </a: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l-GR" sz="1800" b="1" dirty="0" smtClean="0">
                <a:solidFill>
                  <a:schemeClr val="tx1"/>
                </a:solidFill>
              </a:rPr>
              <a:t>-10... 110 °</a:t>
            </a:r>
            <a:r>
              <a:rPr lang="en-US" sz="1800" b="1" dirty="0" smtClean="0">
                <a:solidFill>
                  <a:schemeClr val="tx1"/>
                </a:solidFill>
              </a:rPr>
              <a:t>C</a:t>
            </a:r>
            <a:r>
              <a:rPr lang="el-GR" sz="1800" b="1" dirty="0" smtClean="0">
                <a:solidFill>
                  <a:schemeClr val="tx1"/>
                </a:solidFill>
              </a:rPr>
              <a:t> (2)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Ηλεκτρική εστία (3)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Ορθοστάτης και σύνδεσμοι (4)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Χάρακας 20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(5)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800" b="1" dirty="0" smtClean="0">
                <a:solidFill>
                  <a:schemeClr val="tx1"/>
                </a:solidFill>
              </a:rPr>
              <a:t>Κολλητική χαρτοταινία και μαρκαδόρος (6)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Μελέτη της θερμικής διαστολής υγρού σώματος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26262" y="2636912"/>
            <a:ext cx="3188515" cy="29523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6048672" cy="3960440"/>
          </a:xfrm>
        </p:spPr>
        <p:txBody>
          <a:bodyPr>
            <a:noAutofit/>
          </a:bodyPr>
          <a:lstStyle/>
          <a:p>
            <a:pPr marL="0" lvl="2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Κόλλησε κατά μήκος του λαιμού της φιάλης ένα κομμάτι κολλητικής χαρτοταινίας. Με τη βοήθεια του χάρακα, σχεδίασε μια κλίμακα μηκών πάνω στη χαρτοταινία (για παράδειγμα ανά 0,5 </a:t>
            </a:r>
            <a:r>
              <a:rPr lang="en-US" sz="1700" b="1" dirty="0" smtClean="0">
                <a:solidFill>
                  <a:schemeClr val="tx1"/>
                </a:solidFill>
              </a:rPr>
              <a:t>cm</a:t>
            </a:r>
            <a:r>
              <a:rPr lang="el-GR" sz="1700" b="1" dirty="0" smtClean="0">
                <a:solidFill>
                  <a:schemeClr val="tx1"/>
                </a:solidFill>
              </a:rPr>
              <a:t>).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2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Φρόντισε ώστε το μηδέν της κλίμακας να ταυτίζεται με τη χαραγή της φιάλης (εικόνα ). [Η χαραγή της φιάλης δηλώνει ότι το περιεχόμενο της μέχρι το σημείο αυτό είναι ακριβώς 1000 </a:t>
            </a:r>
            <a:r>
              <a:rPr lang="en-US" sz="1700" b="1" dirty="0" err="1" smtClean="0">
                <a:solidFill>
                  <a:schemeClr val="tx1"/>
                </a:solidFill>
              </a:rPr>
              <a:t>mL</a:t>
            </a:r>
            <a:r>
              <a:rPr lang="el-GR" sz="1700" b="1" dirty="0" smtClean="0">
                <a:solidFill>
                  <a:schemeClr val="tx1"/>
                </a:solidFill>
              </a:rPr>
              <a:t>].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2"/>
            </a:pPr>
            <a:r>
              <a:rPr lang="el-GR" sz="1700" b="1" dirty="0" smtClean="0">
                <a:solidFill>
                  <a:schemeClr val="tx1"/>
                </a:solidFill>
              </a:rPr>
              <a:t>Γέμισε τη φιάλη μέχρι τη χαραγή με νερό βρύσης. Τοποθέτησέ την πάνω στην εστία θέρμανσης.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Βύθισε μέσα στο νερό το θερμόμετρο, όπως φαίνεται στην εικόνα 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  <a:endParaRPr lang="el-GR" sz="1700" b="1" dirty="0" smtClean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Μελέτη της θερμικής διαστολής υγρού σώματος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444208" y="1988840"/>
            <a:ext cx="2448526" cy="3254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020272" y="5373216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988840"/>
            <a:ext cx="6048672" cy="3168352"/>
          </a:xfrm>
        </p:spPr>
        <p:txBody>
          <a:bodyPr>
            <a:noAutofit/>
          </a:bodyPr>
          <a:lstStyle/>
          <a:p>
            <a:pPr marL="0" lvl="2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l-GR" sz="1700" b="1" dirty="0" smtClean="0">
                <a:solidFill>
                  <a:schemeClr val="tx1"/>
                </a:solidFill>
              </a:rPr>
              <a:t>Παρατήρησε ότι η στάθμη του νερού βρίσκεται στο μηδέν της κλίμακας της χαρτοταινίας.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Σημείωσε στην πρώτη γραμμή του πίνακα Α του φύλλου εργασίας, την ένδειξη του θερμομέτρου και τη θέση της στάθμης του νερού.</a:t>
            </a:r>
          </a:p>
          <a:p>
            <a:pPr marL="0" lvl="2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4"/>
            </a:pPr>
            <a:r>
              <a:rPr lang="el-GR" sz="1700" b="1" dirty="0" smtClean="0">
                <a:solidFill>
                  <a:schemeClr val="tx1"/>
                </a:solidFill>
              </a:rPr>
              <a:t>Θέσε σε λειτουργία την εστία θέρμανσης.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Παρατήρησε ότι καθώς αυξάνεται η θερμοκρασία του νερού, η στάθμη του ανέρχεται: Ο όγκος του νερού διαστέλλεται.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Μελέτη της θερμικής διαστολής υγρού σώματος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444208" y="1988840"/>
            <a:ext cx="2448526" cy="3254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020272" y="5373216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6048672" cy="4392488"/>
          </a:xfrm>
        </p:spPr>
        <p:txBody>
          <a:bodyPr>
            <a:noAutofit/>
          </a:bodyPr>
          <a:lstStyle/>
          <a:p>
            <a:pPr marL="0" lvl="1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5"/>
            </a:pPr>
            <a:r>
              <a:rPr lang="el-GR" sz="1700" b="1" dirty="0" smtClean="0">
                <a:solidFill>
                  <a:schemeClr val="tx1"/>
                </a:solidFill>
              </a:rPr>
              <a:t>Όταν η στάθμη του νερού φτάσει στο 1 </a:t>
            </a:r>
            <a:r>
              <a:rPr lang="en-US" sz="1700" b="1" dirty="0" smtClean="0">
                <a:solidFill>
                  <a:schemeClr val="tx1"/>
                </a:solidFill>
              </a:rPr>
              <a:t>cm</a:t>
            </a:r>
            <a:r>
              <a:rPr lang="el-GR" sz="1700" b="1" dirty="0" smtClean="0">
                <a:solidFill>
                  <a:schemeClr val="tx1"/>
                </a:solidFill>
              </a:rPr>
              <a:t> της κλίμακας, παρατήρησε την ένδειξη του θερμομέτρου. Κατάγραψε την τιμή της θερμοκρασίας στην πρώτη στήλη του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</a:t>
            </a:r>
            <a:r>
              <a:rPr lang="el-GR" sz="1700" b="1" dirty="0" smtClean="0">
                <a:solidFill>
                  <a:schemeClr val="tx1"/>
                </a:solidFill>
              </a:rPr>
              <a:t>, στο φύλλο εργασίας του τετραδίου.</a:t>
            </a:r>
          </a:p>
          <a:p>
            <a:pPr marL="0" lvl="3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6"/>
            </a:pPr>
            <a:r>
              <a:rPr lang="el-GR" sz="1700" b="1" dirty="0" smtClean="0">
                <a:solidFill>
                  <a:schemeClr val="tx1"/>
                </a:solidFill>
              </a:rPr>
              <a:t>Επανάλαβε την ίδια διαδικασία όταν η στάθμη του νερού φτάσει στις θέσεις 2, 3, 4, 5 και 6</a:t>
            </a:r>
            <a:r>
              <a:rPr lang="en-US" sz="1700" b="1" dirty="0" smtClean="0">
                <a:solidFill>
                  <a:schemeClr val="tx1"/>
                </a:solidFill>
              </a:rPr>
              <a:t>cm</a:t>
            </a:r>
            <a:r>
              <a:rPr lang="el-GR" sz="1700" b="1" dirty="0" smtClean="0">
                <a:solidFill>
                  <a:schemeClr val="tx1"/>
                </a:solidFill>
              </a:rPr>
              <a:t> της κλίμακας.</a:t>
            </a:r>
          </a:p>
          <a:p>
            <a:pPr marL="0" lvl="3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6"/>
            </a:pPr>
            <a:r>
              <a:rPr lang="el-GR" sz="1700" b="1" dirty="0" smtClean="0">
                <a:solidFill>
                  <a:schemeClr val="tx1"/>
                </a:solidFill>
              </a:rPr>
              <a:t>Κλείσε την εστία θέρμανσης.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3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Περίμενε μέχρις ότου κρυώσει το νερό και μόνον τότε αποσυναρμολόγησε την πειραματική διάταξη και τακτοποίησε τον πάγκο εργασίας.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lvl="3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8"/>
            </a:pPr>
            <a:r>
              <a:rPr lang="el-GR" sz="1700" b="1" dirty="0" smtClean="0">
                <a:solidFill>
                  <a:schemeClr val="tx1"/>
                </a:solidFill>
              </a:rPr>
              <a:t>Συμπλήρωσε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το φύλλο εργασίας 1 </a:t>
            </a:r>
            <a:r>
              <a:rPr lang="el-GR" sz="1700" b="1" dirty="0" smtClean="0">
                <a:solidFill>
                  <a:schemeClr val="tx1"/>
                </a:solidFill>
              </a:rPr>
              <a:t>του τετραδίου εργασιών.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124744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Μελέτη της θερμικής διαστολής υγρού σώματος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444208" y="1988840"/>
            <a:ext cx="2448526" cy="3254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020272" y="5373216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1279</Words>
  <Application>Microsoft Office PowerPoint</Application>
  <PresentationFormat>Προβολή στην οθόνη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Διαστημικό</vt:lpstr>
      <vt:lpstr>Εργαστηριακη  ασκηση 11</vt:lpstr>
      <vt:lpstr>έννοιες  και  φυσικά μεγέθη</vt:lpstr>
      <vt:lpstr>θεωρητικές  επισημάνσεις</vt:lpstr>
      <vt:lpstr>θεωρητικές  επισημάνσεις</vt:lpstr>
      <vt:lpstr>θεωρητικές  επισημάνσεις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  <vt:lpstr>πειραματική διαδικασία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142</cp:revision>
  <dcterms:created xsi:type="dcterms:W3CDTF">2012-09-14T20:22:10Z</dcterms:created>
  <dcterms:modified xsi:type="dcterms:W3CDTF">2013-05-13T21:51:11Z</dcterms:modified>
</cp:coreProperties>
</file>