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87" r:id="rId6"/>
    <p:sldId id="261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2%201b.pptx" TargetMode="External"/><Relationship Id="rId4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2%201a.ppt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2%201a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12%201b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222375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1"/>
                </a:solidFill>
              </a:rPr>
              <a:t>Εργαστηριακη</a:t>
            </a:r>
            <a:r>
              <a:rPr lang="el-GR" b="1" dirty="0" smtClean="0">
                <a:solidFill>
                  <a:schemeClr val="tx1"/>
                </a:solidFill>
              </a:rPr>
              <a:t>  </a:t>
            </a:r>
            <a:r>
              <a:rPr lang="el-GR" b="1" dirty="0" err="1" smtClean="0">
                <a:solidFill>
                  <a:schemeClr val="tx1"/>
                </a:solidFill>
              </a:rPr>
              <a:t>ασκηση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12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632848" cy="9144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</a:rPr>
              <a:t>μετατροπή φάσης-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l-GR" sz="2800" b="1" dirty="0" smtClean="0">
                <a:solidFill>
                  <a:schemeClr val="tx1"/>
                </a:solidFill>
              </a:rPr>
              <a:t>βρασμός 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έννοιες  και  φυσικά μεγέθη</a:t>
            </a:r>
            <a:endParaRPr lang="el-GR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011616" cy="439511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Θερμότητα (</a:t>
            </a:r>
            <a:r>
              <a:rPr lang="en-US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l-G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Θερμοκρασία (θ) - Χρόνος (</a:t>
            </a:r>
            <a:r>
              <a:rPr lang="en-US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l-GR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Βρασμός - Θερμότητα βρασμού - Θερμοκρασία βρασμού</a:t>
            </a:r>
            <a:r>
              <a:rPr lang="en-US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l-GR" sz="2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Στόχοι: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  <a:buNone/>
            </a:pPr>
            <a:endParaRPr lang="el-G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6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700" b="1" dirty="0" smtClean="0">
                <a:solidFill>
                  <a:schemeClr val="tx1"/>
                </a:solidFill>
              </a:rPr>
              <a:t>Να επιβεβαιώνεις πειραματικά ότι κατά τη διάρκεια του βρασμού ενός σώματος η θερμοκρασία του διατηρείται σταθερή, αν και μεταφέρεται σ' αυτό θερμότητα.</a:t>
            </a:r>
          </a:p>
          <a:p>
            <a:pPr marL="0" lvl="6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700" b="1" dirty="0" smtClean="0">
                <a:solidFill>
                  <a:schemeClr val="tx1"/>
                </a:solidFill>
              </a:rPr>
              <a:t>Να μετράς τη θερμοκρασία βρασμού ενός υγρού σώματος και να επιβεβαιώνεις πειραματικά ότι  η θερμοκρασία βρασμού εξαρτάται από το είδος και τη σύσταση του σώματος.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844824"/>
            <a:ext cx="8686800" cy="30989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Ο βρασμός πραγματοποιείται σε ανοικτό δοχείο.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Κατά το βρασμό παρατηρείται μετατροπή του υγρού σε αέριο από όλη την έκταση του υγρού.</a:t>
            </a: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Για να πραγματοποιηθεί η μεταβολή αυτή, το σώμα πρέπει να απορροφήσει ένα συγκεκριμένο ανά μονάδα μάζας ποσό θερμότητας, που ονομάζεται θερμότητα βρασμού.</a:t>
            </a:r>
            <a:endParaRPr lang="en-US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844824"/>
            <a:ext cx="7291536" cy="3240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Ολόκληρο το ποσό της θερμότητας βρασμού χρησιμοποιείται αποκλειστικά για τη μετατροπή του υγρού σε αέριο και κατά συνέπεια, δεν προκαλεί καμιά μεταβολή στη θερμοκρασία του σώματος.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Επομένως σε όλη τη διάρκεια του βρασμού η θερμοκρασία διατηρείται σταθερή.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Η σταθερή θερμοκρασία, στην οποία βράζει ένα σώμα, είναι χαρακτηριστική του σώματος και ονομάζεται θερμοκρασία βρασμού.</a:t>
            </a:r>
            <a:endParaRPr lang="el-GR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1125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1800" b="1" dirty="0" smtClean="0">
                <a:solidFill>
                  <a:schemeClr val="tx1"/>
                </a:solidFill>
              </a:rPr>
              <a:t>Σε αυτή την εργαστηριακή άσκηση: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l-GR" sz="1800" b="1" dirty="0" smtClean="0">
                <a:solidFill>
                  <a:schemeClr val="tx1"/>
                </a:solidFill>
              </a:rPr>
              <a:t> </a:t>
            </a:r>
            <a:r>
              <a:rPr lang="el-GR" sz="1700" b="1" dirty="0" smtClean="0">
                <a:solidFill>
                  <a:schemeClr val="tx1"/>
                </a:solidFill>
              </a:rPr>
              <a:t>Μελετάμε πειραματικά πώς μεταβάλλεται η θερμοκρασία μιας ποσότητας νερού σε συνάρτηση με τη θερμότητα που του προσφέρουμε.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l-GR" sz="1700" b="1" dirty="0" smtClean="0">
                <a:solidFill>
                  <a:schemeClr val="tx1"/>
                </a:solidFill>
              </a:rPr>
              <a:t> Επιβεβαιώνουμε πειραματικά ότι κατά τη διάρκεια του βρασμού η θερμοκρασία του νερού διατηρείται σταθερή και τη μετράμε.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l-GR" sz="1700" b="1" dirty="0" smtClean="0">
                <a:solidFill>
                  <a:schemeClr val="tx1"/>
                </a:solidFill>
              </a:rPr>
              <a:t>Επιβεβαιώνουμε ότι κατά το βρασμό η μάζα του υγρού ελαττώνεται, λόγω της μετατροπής του σε ατμό (αέριο).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l-GR" sz="1700" b="1" dirty="0" smtClean="0">
                <a:solidFill>
                  <a:schemeClr val="tx1"/>
                </a:solidFill>
              </a:rPr>
              <a:t> Επαναλαμβάνουμε τα παραπάνω με διάλυμα αλατόνερου και επισημαίνουμε τη διαφορά της θερμοκρασίας βρασμού του αλατόνερου από αυτή του καθαρού νερού.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l-GR" sz="1700" b="1" dirty="0" smtClean="0">
                <a:solidFill>
                  <a:schemeClr val="tx1"/>
                </a:solidFill>
              </a:rPr>
              <a:t> Υπολογίζουμε τη θερμότητα βρασμού του νερού.</a:t>
            </a:r>
            <a:endParaRPr lang="el-GR" sz="1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772816"/>
            <a:ext cx="5544616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Απαιτούμενα όργανα και υλικά.</a:t>
            </a:r>
            <a:endParaRPr lang="en-US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Θερμόμετρο </a:t>
            </a:r>
            <a:r>
              <a:rPr lang="en-US" sz="1700" b="1" dirty="0" smtClean="0">
                <a:solidFill>
                  <a:schemeClr val="tx1"/>
                </a:solidFill>
              </a:rPr>
              <a:t>  </a:t>
            </a:r>
            <a:r>
              <a:rPr lang="el-GR" sz="1700" b="1" dirty="0" smtClean="0">
                <a:solidFill>
                  <a:schemeClr val="tx1"/>
                </a:solidFill>
              </a:rPr>
              <a:t>-10...110 °</a:t>
            </a:r>
            <a:r>
              <a:rPr lang="en-US" sz="1700" b="1" dirty="0" smtClean="0">
                <a:solidFill>
                  <a:schemeClr val="tx1"/>
                </a:solidFill>
              </a:rPr>
              <a:t>C</a:t>
            </a:r>
            <a:r>
              <a:rPr lang="el-GR" sz="1700" b="1" dirty="0" smtClean="0">
                <a:solidFill>
                  <a:schemeClr val="tx1"/>
                </a:solidFill>
              </a:rPr>
              <a:t> (1)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0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Δοχείο ζέσης 300 </a:t>
            </a:r>
            <a:r>
              <a:rPr lang="en-US" sz="1700" b="1" dirty="0" err="1" smtClean="0">
                <a:solidFill>
                  <a:schemeClr val="tx1"/>
                </a:solidFill>
              </a:rPr>
              <a:t>mL</a:t>
            </a:r>
            <a:r>
              <a:rPr lang="el-GR" sz="1700" b="1" dirty="0" smtClean="0">
                <a:solidFill>
                  <a:schemeClr val="tx1"/>
                </a:solidFill>
              </a:rPr>
              <a:t> (2)</a:t>
            </a:r>
          </a:p>
          <a:p>
            <a:pPr marL="0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Βάση στήριξης, ορθοστάτης, σύνδεσμοι, μεταλλικοί ράβδοι 80 και 30 </a:t>
            </a:r>
            <a:r>
              <a:rPr lang="en-US" sz="1700" b="1" dirty="0" smtClean="0">
                <a:solidFill>
                  <a:schemeClr val="tx1"/>
                </a:solidFill>
              </a:rPr>
              <a:t>cm</a:t>
            </a:r>
            <a:r>
              <a:rPr lang="el-GR" sz="1700" b="1" dirty="0" smtClean="0">
                <a:solidFill>
                  <a:schemeClr val="tx1"/>
                </a:solidFill>
              </a:rPr>
              <a:t> (3)</a:t>
            </a:r>
          </a:p>
          <a:p>
            <a:pPr marL="0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Εστία θέρμανσης (4)</a:t>
            </a:r>
          </a:p>
          <a:p>
            <a:pPr marL="0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Χρονόμετρο (5)</a:t>
            </a:r>
          </a:p>
          <a:p>
            <a:pPr marL="0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Ζυγός (6)</a:t>
            </a:r>
          </a:p>
          <a:p>
            <a:pPr marL="0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Wingdings 2" pitchFamily="18" charset="2"/>
              <a:buChar char="P"/>
            </a:pPr>
            <a:r>
              <a:rPr lang="el-GR" sz="1700" b="1" dirty="0" smtClean="0">
                <a:solidFill>
                  <a:schemeClr val="tx1"/>
                </a:solidFill>
              </a:rPr>
              <a:t>Νερό βρύσης, αλάτι, θερμομονωτικό πανί ή γάντι (7)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868144" y="2132856"/>
            <a:ext cx="2858314" cy="29596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3068960"/>
            <a:ext cx="6048672" cy="1368152"/>
          </a:xfrm>
        </p:spPr>
        <p:txBody>
          <a:bodyPr>
            <a:noAutofit/>
          </a:bodyPr>
          <a:lstStyle/>
          <a:p>
            <a:pPr marL="0" lvl="7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l-GR" sz="1700" b="1" dirty="0" smtClean="0">
                <a:solidFill>
                  <a:schemeClr val="tx1"/>
                </a:solidFill>
              </a:rPr>
              <a:t>Άναψε την εστία και ρύθμισε την, ώστε η παροχή θερμότητας να είναι ήπια. Όταν παρατηρήσεις άνοδο της θερμοκρασίας που δείχνει το θερμόμετρο, βάλε σε λειτουργία το χρονόμετρο. </a:t>
            </a:r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88640"/>
            <a:ext cx="88569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1: </a:t>
            </a:r>
            <a:r>
              <a:rPr lang="el-GR" sz="2000" b="1" dirty="0" smtClean="0"/>
              <a:t>Βρασμός του νερού. Μέτρηση της θερμοκρασίας βρασμού του νερού</a:t>
            </a:r>
            <a:endParaRPr kumimoji="0" lang="el-G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732240" y="1484784"/>
            <a:ext cx="2206619" cy="27106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95536" y="1628800"/>
            <a:ext cx="1080120" cy="10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Ορθογώνιο"/>
          <p:cNvSpPr/>
          <p:nvPr/>
        </p:nvSpPr>
        <p:spPr>
          <a:xfrm>
            <a:off x="251520" y="5085184"/>
            <a:ext cx="8712968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l-GR" sz="1700" b="1" i="1" dirty="0" smtClean="0"/>
              <a:t>Σημείωση:</a:t>
            </a:r>
            <a:r>
              <a:rPr lang="el-GR" sz="1700" b="1" dirty="0" smtClean="0"/>
              <a:t> Πρόσεξε, ώστε η παρεχόμενη θερμότητα ανά λεπτό από την εστία να είναι σταθερή, έτσι ώστε κάθε λεπτό να μεταφέρεται στο νερό το ίδιο, σταθερό, ποσό θερμότητας.</a:t>
            </a:r>
          </a:p>
          <a:p>
            <a:pPr marL="0" lvl="7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endParaRPr lang="el-GR" sz="1700" b="1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1547664" y="1124744"/>
            <a:ext cx="4968552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700" b="1" dirty="0" smtClean="0"/>
              <a:t>Συναρμολόγησε τη διάταξη που παριστάνει η εικόνα .</a:t>
            </a:r>
            <a:endParaRPr lang="en-US" sz="1700" b="1" dirty="0" smtClean="0"/>
          </a:p>
          <a:p>
            <a:pPr marL="0" lvl="7" indent="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700" b="1" dirty="0" smtClean="0"/>
              <a:t>Ζύγισε το δοχείο ζέσης και κατάγραψε τη μάζα του (βλ.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hlinkClick r:id="rId4" action="ppaction://hlinkpres?slideindex=1&amp;slidetitle="/>
              </a:rPr>
              <a:t>φύλλο εργασίας</a:t>
            </a:r>
            <a:r>
              <a:rPr lang="el-GR" sz="1700" b="1" dirty="0" smtClean="0"/>
              <a:t>). Ρίξε μέσα στο δοχείο 200 </a:t>
            </a:r>
            <a:r>
              <a:rPr lang="en-US" sz="1700" b="1" dirty="0" smtClean="0"/>
              <a:t>g </a:t>
            </a:r>
            <a:r>
              <a:rPr lang="el-GR" sz="1700" b="1" dirty="0" smtClean="0"/>
              <a:t>νερό βρύσης.</a:t>
            </a:r>
            <a:endParaRPr lang="en-US" sz="1700" b="1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395536" y="4437112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700" b="1" dirty="0" smtClean="0"/>
              <a:t>Λάβε μετρήσεις της θερμοκρασίας ανά 1 </a:t>
            </a:r>
            <a:r>
              <a:rPr lang="en-US" sz="1700" b="1" dirty="0" smtClean="0"/>
              <a:t>min</a:t>
            </a:r>
            <a:r>
              <a:rPr lang="el-GR" sz="1700" b="1" dirty="0" smtClean="0"/>
              <a:t> και κατάγραψέ τις στον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hlinkClick r:id="rId5" action="ppaction://hlinkpres?slideindex=1&amp;slidetitle="/>
              </a:rPr>
              <a:t>πίνακα Α </a:t>
            </a:r>
            <a:r>
              <a:rPr lang="el-GR" sz="1700" b="1" dirty="0" smtClean="0"/>
              <a:t>του φύλλου εργασίας.</a:t>
            </a:r>
            <a:endParaRPr lang="el-G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88640"/>
            <a:ext cx="88569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1: </a:t>
            </a:r>
            <a:r>
              <a:rPr lang="el-GR" sz="2000" b="1" dirty="0" smtClean="0"/>
              <a:t>Βρασμός του νερού. Μέτρηση της θερμοκρασίας βρασμού του νερού</a:t>
            </a:r>
            <a:endParaRPr kumimoji="0" lang="el-G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732240" y="1484784"/>
            <a:ext cx="2206619" cy="27106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95536" y="1628800"/>
            <a:ext cx="1080120" cy="10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Ορθογώνιο"/>
          <p:cNvSpPr/>
          <p:nvPr/>
        </p:nvSpPr>
        <p:spPr>
          <a:xfrm>
            <a:off x="179512" y="5445224"/>
            <a:ext cx="87129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+mj-lt"/>
              <a:buAutoNum type="arabicPeriod" startAt="5"/>
            </a:pPr>
            <a:r>
              <a:rPr lang="el-GR" sz="1700" b="1" dirty="0" smtClean="0"/>
              <a:t>Ζύγισε πάλι το δοχείο με το νερό και υπολόγισε τη μάζα του νερού που έχει απομείνει, καθώς και αυτού που έχει γίνει ατμός. Κατάγραψε τις μετρήσεις σου στο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hlinkClick r:id="rId4" action="ppaction://hlinkpres?slideindex=1&amp;slidetitle="/>
              </a:rPr>
              <a:t>φύλλο εργασίας</a:t>
            </a:r>
            <a:r>
              <a:rPr lang="el-GR" sz="1700" b="1" dirty="0" smtClean="0"/>
              <a:t>.</a:t>
            </a:r>
            <a:endParaRPr lang="en-US" sz="1700" b="1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1619672" y="1484784"/>
            <a:ext cx="4968552" cy="1614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 startAt="4"/>
            </a:pPr>
            <a:r>
              <a:rPr lang="el-GR" sz="1700" b="1" dirty="0" smtClean="0"/>
              <a:t>Από τη στιγμή που αρχίζει ο βρασμός λάβε ακόμα 5 μετρήσεις. </a:t>
            </a:r>
            <a:endParaRPr lang="en-US" sz="1700" b="1" dirty="0" smtClean="0"/>
          </a:p>
          <a:p>
            <a:pPr>
              <a:lnSpc>
                <a:spcPct val="150000"/>
              </a:lnSpc>
            </a:pPr>
            <a:r>
              <a:rPr lang="el-GR" sz="1700" b="1" dirty="0" smtClean="0"/>
              <a:t>Μόλις λάβεις την τελευταία μέτρηση, σβήσε αμέσως την εστία και σταμάτησε το χρονόμετρο.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323528" y="3212976"/>
            <a:ext cx="6264696" cy="2133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el-GR" sz="1700" b="1" i="1" dirty="0" smtClean="0"/>
              <a:t>Επισήμανση:</a:t>
            </a:r>
            <a:r>
              <a:rPr lang="el-GR" sz="1700" b="1" dirty="0" smtClean="0"/>
              <a:t> Ο ολικός χρόνος μέτρησης στο πείραμα 1 πρέπει να είναι υπερδιπλάσιος του χρόνου που αφήνουμε να βράσει το νερό. Δηλαδή, αν αφήσουμε το νερό να βράζει επί</a:t>
            </a:r>
            <a:r>
              <a:rPr lang="en-US" sz="1700" b="1" dirty="0" smtClean="0"/>
              <a:t> </a:t>
            </a:r>
            <a:r>
              <a:rPr lang="el-GR" sz="1700" b="1" dirty="0" smtClean="0"/>
              <a:t>5 </a:t>
            </a:r>
            <a:r>
              <a:rPr lang="en-US" sz="1700" b="1" dirty="0" smtClean="0"/>
              <a:t>min</a:t>
            </a:r>
            <a:r>
              <a:rPr lang="el-GR" sz="1700" b="1" dirty="0" smtClean="0"/>
              <a:t>, ο χρόνος από τη στιγμή που ανάψαμε το λύχνο και αρχίσαμε τις μετρήσεις μέχρι τη στιγμή που πήραμε την τελευταία μέτρηση και σβήσαμε το λύχνο, πρέπει να είναι πάνω από 10 </a:t>
            </a:r>
            <a:r>
              <a:rPr lang="en-US" sz="1700" b="1" dirty="0" smtClean="0"/>
              <a:t>min</a:t>
            </a:r>
            <a:r>
              <a:rPr lang="el-GR" sz="17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7016" y="188640"/>
            <a:ext cx="88569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Πείραμα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2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Book Antiqua" pitchFamily="18" charset="0"/>
                <a:cs typeface="Arial" pitchFamily="34" charset="0"/>
              </a:rPr>
              <a:t>: </a:t>
            </a:r>
            <a:r>
              <a:rPr lang="el-GR" sz="2000" b="1" dirty="0" smtClean="0"/>
              <a:t>Εξάρτηση της θερμοκρασίας βρασμού από τη σύσταση του σώματος</a:t>
            </a:r>
            <a:endParaRPr kumimoji="0" lang="el-G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732240" y="1484784"/>
            <a:ext cx="2206619" cy="27106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95536" y="1628800"/>
            <a:ext cx="1080120" cy="10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- Ορθογώνιο"/>
          <p:cNvSpPr/>
          <p:nvPr/>
        </p:nvSpPr>
        <p:spPr>
          <a:xfrm>
            <a:off x="467544" y="2708920"/>
            <a:ext cx="612068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 indent="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l-GR" sz="1700" b="1" dirty="0" smtClean="0"/>
              <a:t>Επανάλαβε τις δραστηριότητες 1 έως 4 χρησιμοποιώντας στη θέση του νερού αλατόνερο. </a:t>
            </a:r>
            <a:endParaRPr lang="en-US" sz="1700" b="1" dirty="0" smtClean="0"/>
          </a:p>
          <a:p>
            <a:pPr marL="0" lvl="8" indent="457200">
              <a:lnSpc>
                <a:spcPct val="150000"/>
              </a:lnSpc>
              <a:buClr>
                <a:srgbClr val="C00000"/>
              </a:buClr>
            </a:pPr>
            <a:r>
              <a:rPr lang="el-GR" sz="1700" b="1" dirty="0" smtClean="0"/>
              <a:t>(Σε 200 </a:t>
            </a:r>
            <a:r>
              <a:rPr lang="en-US" sz="1700" b="1" dirty="0" smtClean="0"/>
              <a:t>g</a:t>
            </a:r>
            <a:r>
              <a:rPr lang="el-GR" sz="1700" b="1" dirty="0" smtClean="0"/>
              <a:t> νερού ρίξε 50 </a:t>
            </a:r>
            <a:r>
              <a:rPr lang="en-US" sz="1700" b="1" dirty="0" smtClean="0"/>
              <a:t>g</a:t>
            </a:r>
            <a:r>
              <a:rPr lang="el-GR" sz="1700" b="1" dirty="0" smtClean="0"/>
              <a:t> αλάτι και ανακάτεψε το διάλυμα). </a:t>
            </a:r>
            <a:endParaRPr lang="en-US" sz="1700" b="1" dirty="0" smtClean="0"/>
          </a:p>
          <a:p>
            <a:pPr marL="0" lvl="8" indent="457200">
              <a:lnSpc>
                <a:spcPct val="150000"/>
              </a:lnSpc>
              <a:buClr>
                <a:srgbClr val="C00000"/>
              </a:buClr>
            </a:pPr>
            <a:r>
              <a:rPr lang="el-GR" sz="1700" b="1" dirty="0" smtClean="0"/>
              <a:t>Λάβε αντίστοιχες μετρήσεις και συμπλήρωσε τον πίνακα Β του φύλλου εργασίας.</a:t>
            </a:r>
          </a:p>
          <a:p>
            <a:pPr indent="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 startAt="2"/>
            </a:pPr>
            <a:r>
              <a:rPr lang="el-GR" sz="1700" b="1" dirty="0" smtClean="0"/>
              <a:t>Συμπλήρωσε </a:t>
            </a:r>
            <a:r>
              <a:rPr lang="el-GR" sz="1700" b="1" dirty="0" smtClean="0">
                <a:ln>
                  <a:solidFill>
                    <a:srgbClr val="C00000"/>
                  </a:solidFill>
                </a:ln>
                <a:hlinkClick r:id="rId4" action="ppaction://hlinkpres?slideindex=1&amp;slidetitle="/>
              </a:rPr>
              <a:t>το φύλλο εργασίας </a:t>
            </a:r>
            <a:r>
              <a:rPr lang="el-GR" sz="1700" b="1" dirty="0" smtClean="0"/>
              <a:t>του τετραδίου εργασιών.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685</Words>
  <Application>Microsoft Office PowerPoint</Application>
  <PresentationFormat>Προβολή στην οθόνη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Διαστημικό</vt:lpstr>
      <vt:lpstr>Εργαστηριακη  ασκηση 12</vt:lpstr>
      <vt:lpstr>έννοιες  και  φυσικά μεγέθη</vt:lpstr>
      <vt:lpstr>θεωρητικές  επισημάνσεις</vt:lpstr>
      <vt:lpstr>θεωρητικές  επισημάνσεις</vt:lpstr>
      <vt:lpstr>θεωρητικές  επισημάνσεις</vt:lpstr>
      <vt:lpstr>πειραματική διαδικασία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 ασκηση 1</dc:title>
  <dc:creator>USER</dc:creator>
  <cp:lastModifiedBy>USER</cp:lastModifiedBy>
  <cp:revision>153</cp:revision>
  <dcterms:created xsi:type="dcterms:W3CDTF">2012-09-14T20:22:10Z</dcterms:created>
  <dcterms:modified xsi:type="dcterms:W3CDTF">2013-05-13T21:53:45Z</dcterms:modified>
</cp:coreProperties>
</file>