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87" r:id="rId6"/>
    <p:sldId id="261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3%201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3%202.ppt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13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μεταφορά θερμότητας με ακτινοβολία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39511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Θερμότητα (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Θερμοκρασία (θ) - Ακτινοβολία - Χρόνος (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Στόχοι: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Να δείχνεις πειραματικά ότι: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Το ποσό της ενέργειας που ακτινοβολεί ένα σώμα κάθε δευτερόλεπτο ελαττώνεται όταν ελαττώνεται η θερμοκρασία του σώματος.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Τα σώματα που έχουν σκουρόχρωμες και τραχιές επιφάνειες ακτινοβολούν στον ίδιο χρόνο, μεγαλύτερα ποσά ενέργειας από σώματα ίσης θερμοκρασίας, που έχουν το ίδιο μέγεθος και σχήμα, αλλά ανοιχτόχρωμες και λείες επιφάνειες.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30989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Κάθε σώμα ακτινοβολεί προς το περιβάλλον του θερμότητα. Ταυτόχρονα, απορροφά ποσά θερμότητας που εκπέμπονται προς αυτό με ακτινοβολία, από τα γειτονικά του σώματα.</a:t>
            </a:r>
          </a:p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Όταν η θερμοκρασία του σώματος είναι ίδια με τη θερμοκρασία των σωμάτων που το περιβάλλουν, τότε η θερμότητα που εκπέμπει και η θερμότητα που απορροφά με ακτινοβολία κάθε δευτερόλεπτο, είναι ίσες.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Επομένως η θερμική του ενέργεια και η θερμοκρασία του διατηρούνται σταθερές.</a:t>
            </a:r>
            <a:endParaRPr lang="en-US" sz="17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44824"/>
            <a:ext cx="7848872" cy="23042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Όταν το σώμα έχει υψηλότερη θερμοκρασία από το περιβάλλον του, τότε κάθε δευτερόλεπτο εκπέμπει περισσότερη θερμότητα απ' όση απορροφά.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Το αποτέλεσμα αυτής της θερμικής ανταλλαγής είναι η συνεχής μείωση της θερμικής του ενέργειας και επομένως η διαρκής πτώση της θερμοκρασίας του.</a:t>
            </a:r>
            <a:endParaRPr lang="en-US" sz="17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Ένα σώμα έχει θερμοκρασία υψηλότερη από το περιβάλλον του.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Πώς θα υπολογίσουμε τη θερμότητα που εκπέμπει το σώμα προς το περιβάλλον του με ακτινοβολία;</a:t>
            </a:r>
          </a:p>
          <a:p>
            <a:pPr>
              <a:lnSpc>
                <a:spcPct val="150000"/>
              </a:lnSpc>
            </a:pPr>
            <a:r>
              <a:rPr lang="el-GR" sz="1700" b="1" dirty="0" smtClean="0">
                <a:solidFill>
                  <a:schemeClr val="tx1"/>
                </a:solidFill>
              </a:rPr>
              <a:t>Σύμφωνα με την εξίσωση της θερμιδομετρίας,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Q</a:t>
            </a:r>
            <a:r>
              <a:rPr lang="el-GR" sz="1700" b="1" dirty="0" smtClean="0">
                <a:solidFill>
                  <a:schemeClr val="tx1"/>
                </a:solidFill>
              </a:rPr>
              <a:t>=</a:t>
            </a:r>
            <a:r>
              <a:rPr lang="en-US" sz="1700" b="1" dirty="0" smtClean="0">
                <a:solidFill>
                  <a:schemeClr val="tx1"/>
                </a:solidFill>
              </a:rPr>
              <a:t>c ∙m ∙ </a:t>
            </a:r>
            <a:r>
              <a:rPr lang="el-GR" sz="1700" b="1" dirty="0" err="1" smtClean="0">
                <a:solidFill>
                  <a:schemeClr val="tx1"/>
                </a:solidFill>
              </a:rPr>
              <a:t>Δθ</a:t>
            </a:r>
            <a:endParaRPr lang="el-GR" sz="1700" b="1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η ενέργεια που χάνει ένα σώμα με τη μορφή θερμότητας είναι ανάλογη με τη μεταβολή της θερμοκρασίας του. 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Έτσι, για να υπολογίσω την ενέργεια που χάνει ένα σώμα σε ορισμένο χρόνο, αρκεί να μετρήσω τη μεταβολή της θερμοκρασίας του (</a:t>
            </a:r>
            <a:r>
              <a:rPr lang="el-GR" sz="1700" b="1" dirty="0" err="1" smtClean="0">
                <a:solidFill>
                  <a:schemeClr val="tx1"/>
                </a:solidFill>
              </a:rPr>
              <a:t>Δθ</a:t>
            </a:r>
            <a:r>
              <a:rPr lang="el-GR" sz="1700" b="1" dirty="0" smtClean="0">
                <a:solidFill>
                  <a:schemeClr val="tx1"/>
                </a:solidFill>
              </a:rPr>
              <a:t>) στο χρόνο αυτό</a:t>
            </a:r>
            <a:r>
              <a:rPr lang="el-GR" sz="1800" dirty="0" smtClean="0"/>
              <a:t>.</a:t>
            </a:r>
            <a:endParaRPr lang="el-GR" sz="1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5544616" cy="41764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Απαιτούμενα όργανα και υλικά.</a:t>
            </a: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Δύο δοχεία ζέσης 250 </a:t>
            </a:r>
            <a:r>
              <a:rPr lang="en-US" sz="1700" b="1" dirty="0" err="1" smtClean="0">
                <a:solidFill>
                  <a:schemeClr val="tx1"/>
                </a:solidFill>
              </a:rPr>
              <a:t>mL</a:t>
            </a:r>
            <a:r>
              <a:rPr lang="el-GR" sz="1700" b="1" dirty="0" smtClean="0">
                <a:solidFill>
                  <a:schemeClr val="tx1"/>
                </a:solidFill>
              </a:rPr>
              <a:t> (1)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Ογκομετρικός κύλινδρος (2)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Τρία ίδιου μεγέθους και σχήματος μεταλλικά δοχεία. </a:t>
            </a:r>
          </a:p>
          <a:p>
            <a:pPr marL="0" indent="0">
              <a:lnSpc>
                <a:spcPct val="150000"/>
              </a:lnSpc>
              <a:buClr>
                <a:srgbClr val="C00000"/>
              </a:buClr>
              <a:buSzPct val="100000"/>
              <a:buNone/>
            </a:pPr>
            <a:r>
              <a:rPr lang="el-GR" sz="1700" b="1" dirty="0" smtClean="0">
                <a:solidFill>
                  <a:schemeClr val="tx1"/>
                </a:solidFill>
              </a:rPr>
              <a:t>Τα δύο με λείες και ανοιχτόχρωμες επιφάνειες, το τρίτο με τραχιά και σκουρόχρωμη (3)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Δύο θερμόμετρα εργαστηρίου   -10 ...110 °</a:t>
            </a:r>
            <a:r>
              <a:rPr lang="en-US" sz="1700" b="1" dirty="0" smtClean="0">
                <a:solidFill>
                  <a:schemeClr val="tx1"/>
                </a:solidFill>
              </a:rPr>
              <a:t>C</a:t>
            </a:r>
            <a:r>
              <a:rPr lang="el-GR" sz="1700" b="1" dirty="0" smtClean="0">
                <a:solidFill>
                  <a:schemeClr val="tx1"/>
                </a:solidFill>
              </a:rPr>
              <a:t> (4)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Εστία θέρμανσης (5)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Χρονόμετρο (6)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868144" y="2060848"/>
            <a:ext cx="3018458" cy="24770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7 - Ορθογώνιο"/>
          <p:cNvSpPr/>
          <p:nvPr/>
        </p:nvSpPr>
        <p:spPr>
          <a:xfrm>
            <a:off x="251520" y="530120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b="1" dirty="0" smtClean="0"/>
              <a:t>   Ένα κομμάτι </a:t>
            </a:r>
            <a:r>
              <a:rPr lang="el-GR" b="1" dirty="0" err="1" smtClean="0"/>
              <a:t>φελιζόλ</a:t>
            </a:r>
            <a:r>
              <a:rPr lang="el-GR" b="1" dirty="0" smtClean="0"/>
              <a:t>, διαστάσεων περίπου 30x20 </a:t>
            </a:r>
            <a:r>
              <a:rPr lang="en-US" b="1" dirty="0" smtClean="0"/>
              <a:t>cm</a:t>
            </a:r>
            <a:r>
              <a:rPr lang="el-GR" b="1" dirty="0" smtClean="0"/>
              <a:t>, νερό βρύσης, </a:t>
            </a:r>
            <a:r>
              <a:rPr lang="el-GR" b="1" dirty="0" err="1" smtClean="0"/>
              <a:t>αντιθερμικό</a:t>
            </a:r>
            <a:r>
              <a:rPr lang="el-GR" b="1" dirty="0" smtClean="0"/>
              <a:t> γάντι ή πανί, απορροφητικό χαρτί  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1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</a:t>
            </a:r>
            <a:r>
              <a:rPr lang="el-GR" sz="2000" b="1" dirty="0" smtClean="0"/>
              <a:t>Εξάρτηση της ακτινοβολούμενης θερμότητας από τη θερμοκρασία του σώματος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1547664" y="1772816"/>
            <a:ext cx="496855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Συναρμολόγησε την πειραματική διάταξη που εικονίζεται στην εικόνα.</a:t>
            </a:r>
          </a:p>
        </p:txBody>
      </p:sp>
      <p:pic>
        <p:nvPicPr>
          <p:cNvPr id="3074" name="Picture 2" descr="image58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 b="8672"/>
          <a:stretch>
            <a:fillRect/>
          </a:stretch>
        </p:blipFill>
        <p:spPr bwMode="auto">
          <a:xfrm>
            <a:off x="6804248" y="1628800"/>
            <a:ext cx="1970088" cy="2376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13 - Ορθογώνιο"/>
          <p:cNvSpPr/>
          <p:nvPr/>
        </p:nvSpPr>
        <p:spPr>
          <a:xfrm>
            <a:off x="467544" y="2852936"/>
            <a:ext cx="6318448" cy="2006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 startAt="2"/>
            </a:pPr>
            <a:r>
              <a:rPr lang="el-GR" sz="1700" b="1" dirty="0" smtClean="0"/>
              <a:t>Τα δοχεία Α και Β έχουν το ίδιο σχήμα, μέγεθος και είδος επιφανειών. Ζέστανε νερό σε δύο διαφορετικές θερμοκρασίες (π.χ. 50 και 70 °</a:t>
            </a:r>
            <a:r>
              <a:rPr lang="en-US" sz="1700" b="1" dirty="0" smtClean="0"/>
              <a:t>C</a:t>
            </a:r>
            <a:r>
              <a:rPr lang="el-GR" sz="1700" b="1" dirty="0" smtClean="0"/>
              <a:t>) και ρίξε ίσες ποσότητες και στα δύο δοχεία. Αν η χωρητικότητα των δοχείων είναι π.χ. 200 </a:t>
            </a:r>
            <a:r>
              <a:rPr lang="en-US" sz="1700" b="1" dirty="0" err="1" smtClean="0"/>
              <a:t>mL</a:t>
            </a:r>
            <a:r>
              <a:rPr lang="el-GR" sz="1700" b="1" dirty="0" smtClean="0"/>
              <a:t>, ρίξε με τη βοήθεια του ογκομετρικού κυλίνδρου, 150 </a:t>
            </a:r>
            <a:r>
              <a:rPr lang="en-US" sz="1700" b="1" dirty="0" err="1" smtClean="0"/>
              <a:t>mL</a:t>
            </a:r>
            <a:r>
              <a:rPr lang="el-GR" sz="1700" b="1" dirty="0" smtClean="0"/>
              <a:t> νερό στο καθένα.</a:t>
            </a:r>
            <a:endParaRPr lang="en-US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1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</a:t>
            </a:r>
            <a:r>
              <a:rPr lang="el-GR" sz="2000" b="1" dirty="0" smtClean="0"/>
              <a:t>Εξάρτηση της ακτινοβολούμενης θερμότητας από τη θερμοκρασία του σώματος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image58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 b="8672"/>
          <a:stretch>
            <a:fillRect/>
          </a:stretch>
        </p:blipFill>
        <p:spPr bwMode="auto">
          <a:xfrm>
            <a:off x="6804248" y="1628800"/>
            <a:ext cx="1970088" cy="2376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13 - Ορθογώνιο"/>
          <p:cNvSpPr/>
          <p:nvPr/>
        </p:nvSpPr>
        <p:spPr>
          <a:xfrm>
            <a:off x="467544" y="2852936"/>
            <a:ext cx="6318448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Τοποθέτησε τα δοχεία πάνω στο </a:t>
            </a:r>
            <a:r>
              <a:rPr lang="el-GR" sz="1700" b="1" dirty="0" err="1" smtClean="0"/>
              <a:t>φελιζόλ</a:t>
            </a:r>
            <a:r>
              <a:rPr lang="el-GR" sz="1700" b="1" dirty="0" smtClean="0"/>
              <a:t>.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Βάλε σε λειτουργία το χρονόμετρο και πάρε τις ενδείξεις των δύο θερμομέτρων κάθε ένα λεπτό. </a:t>
            </a:r>
          </a:p>
          <a:p>
            <a:pPr marL="342900" lvl="0" indent="-342900">
              <a:lnSpc>
                <a:spcPct val="150000"/>
              </a:lnSpc>
            </a:pPr>
            <a:r>
              <a:rPr lang="el-GR" sz="1700" b="1" dirty="0" err="1" smtClean="0"/>
              <a:t>Κατέγραψέ</a:t>
            </a:r>
            <a:r>
              <a:rPr lang="el-GR" sz="1700" b="1" dirty="0" smtClean="0"/>
              <a:t> τις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4" action="ppaction://hlinkpres?slideindex=1&amp;slidetitle="/>
              </a:rPr>
              <a:t>πίνακα Α </a:t>
            </a:r>
            <a:r>
              <a:rPr lang="el-GR" sz="1700" b="1" dirty="0" smtClean="0"/>
              <a:t>του φύλλου εργασίας.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 startAt="5"/>
            </a:pPr>
            <a:r>
              <a:rPr lang="el-GR" sz="1700" b="1" dirty="0" smtClean="0"/>
              <a:t>Συμπλήρωσε το φύλλο εργασίας του πειράματος.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2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: </a:t>
            </a:r>
            <a:r>
              <a:rPr lang="el-GR" sz="2000" b="1" dirty="0" smtClean="0"/>
              <a:t>Εξάρτηση της ακτινοβολούμενης θερμότητας από το είδος της επιφάνειας του σώματος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- Ορθογώνιο"/>
          <p:cNvSpPr/>
          <p:nvPr/>
        </p:nvSpPr>
        <p:spPr>
          <a:xfrm>
            <a:off x="1619672" y="1484784"/>
            <a:ext cx="7128792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Πάρε δύο δοχεία Α και Β που έχουν το ίδιο σχήμα και μέγεθος. Το Α έχει λεία και στιλπνή επιφάνεια, ενώ το Β σκούρα και τραχιά.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Με τη βοήθεια του ογκομετρικού κυλίνδρου, ρίξε ίσες ποσότητες νερού και στα δύο δοχεία (150 </a:t>
            </a:r>
            <a:r>
              <a:rPr lang="en-US" sz="1700" b="1" dirty="0" err="1" smtClean="0"/>
              <a:t>mL</a:t>
            </a:r>
            <a:r>
              <a:rPr lang="el-GR" sz="1700" b="1" dirty="0" smtClean="0"/>
              <a:t> στο καθένα, αν η χωρητικότητα των δοχείων είναι 200 </a:t>
            </a:r>
            <a:r>
              <a:rPr lang="en-US" sz="1700" b="1" dirty="0" err="1" smtClean="0"/>
              <a:t>mL</a:t>
            </a:r>
            <a:r>
              <a:rPr lang="el-GR" sz="1700" b="1" dirty="0" smtClean="0"/>
              <a:t>). Ζέστανε τα δοχεία με το νερό στην ίδια εστία θέρμανσης, μέχρις ότου η θερμοκρασία του νερού φτάσει και στα δύο δοχεία στην ίδια τιμή, για παράδειγμα στους 70</a:t>
            </a:r>
            <a:r>
              <a:rPr lang="el-GR" sz="1700" b="1" baseline="30000" dirty="0" smtClean="0"/>
              <a:t>ο</a:t>
            </a:r>
            <a:r>
              <a:rPr lang="el-GR" sz="1700" b="1" dirty="0" smtClean="0"/>
              <a:t> </a:t>
            </a:r>
            <a:r>
              <a:rPr lang="en-US" sz="1700" b="1" dirty="0" smtClean="0"/>
              <a:t>C</a:t>
            </a:r>
            <a:endParaRPr lang="el-GR" sz="1700" b="1" dirty="0" smtClean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 Τοποθέτησε τα δύο δοχεία πάνω στο </a:t>
            </a:r>
            <a:r>
              <a:rPr lang="el-GR" sz="1700" b="1" dirty="0" err="1" smtClean="0"/>
              <a:t>φελιζόλ</a:t>
            </a:r>
            <a:r>
              <a:rPr lang="el-GR" sz="1700" b="1" dirty="0" smtClean="0"/>
              <a:t>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Βάλε σε λειτουργία το χρονόμετρο και κατάγραψε κάθε ένα λεπτό τις ενδείξεις των θερμομέτρων,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3" action="ppaction://hlinkpres?slideindex=1&amp;slidetitle="/>
              </a:rPr>
              <a:t>πίνακα Β </a:t>
            </a:r>
            <a:r>
              <a:rPr lang="el-GR" sz="1700" b="1" dirty="0" smtClean="0"/>
              <a:t>του φύλλου εργασίας.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Συμπλήρωσε το φύλλο εργασίας του πειράματος.</a:t>
            </a:r>
            <a:endParaRPr lang="el-GR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667</Words>
  <Application>Microsoft Office PowerPoint</Application>
  <PresentationFormat>Προβολή στην οθόνη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Διαστημικό</vt:lpstr>
      <vt:lpstr>Εργαστηριακη  ασκηση 13</vt:lpstr>
      <vt:lpstr>έννοιες  και  φυσικά μεγέθη</vt:lpstr>
      <vt:lpstr>θεωρητικές  επισημάνσεις</vt:lpstr>
      <vt:lpstr>θεωρητικές  επισημάνσεις</vt:lpstr>
      <vt:lpstr>θεωρητικές  επισημάνσεις</vt:lpstr>
      <vt:lpstr>πειραματική διαδικασία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168</cp:revision>
  <dcterms:created xsi:type="dcterms:W3CDTF">2012-09-14T20:22:10Z</dcterms:created>
  <dcterms:modified xsi:type="dcterms:W3CDTF">2013-05-13T21:54:58Z</dcterms:modified>
</cp:coreProperties>
</file>