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6" r:id="rId5"/>
    <p:sldId id="287" r:id="rId6"/>
    <p:sldId id="261" r:id="rId7"/>
    <p:sldId id="288" r:id="rId8"/>
    <p:sldId id="289"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8168F74-8B0C-4148-81D5-AE8CCD2F187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8168F74-8B0C-4148-81D5-AE8CCD2F1870}"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6593A408-C016-4616-B4C5-FAC886C1AE56}" type="datetimeFigureOut">
              <a:rPr lang="el-GR" smtClean="0"/>
              <a:pPr/>
              <a:t>14/5/2013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8168F74-8B0C-4148-81D5-AE8CCD2F1870}"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593A408-C016-4616-B4C5-FAC886C1AE56}" type="datetimeFigureOut">
              <a:rPr lang="el-GR" smtClean="0"/>
              <a:pPr/>
              <a:t>14/5/2013</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168F74-8B0C-4148-81D5-AE8CCD2F1870}"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934;&#973;&#955;&#955;&#945;%20&#917;&#961;&#947;&#945;&#963;&#943;&#945;&#962;%20&#965;&#960;&#949;&#961;&#963;&#973;&#957;&#948;&#949;&#963;&#951;/&#934;&#973;&#955;&#955;&#959;%20&#917;&#961;&#947;&#945;&#963;&#943;&#945;&#962;%20%20&#945;&#963;&#954;&#951;&#963;&#951;%2014%201.pptx"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934;&#973;&#955;&#955;&#945;%20&#917;&#961;&#947;&#945;&#963;&#943;&#945;&#962;%20&#965;&#960;&#949;&#961;&#963;&#973;&#957;&#948;&#949;&#963;&#951;/&#934;&#973;&#955;&#955;&#959;%20&#917;&#961;&#947;&#945;&#963;&#943;&#945;&#962;%20%20&#945;&#963;&#954;&#951;&#963;&#951;%2014%201.pptx"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836712"/>
            <a:ext cx="8458200" cy="1222375"/>
          </a:xfrm>
        </p:spPr>
        <p:txBody>
          <a:bodyPr>
            <a:normAutofit/>
          </a:bodyPr>
          <a:lstStyle/>
          <a:p>
            <a:r>
              <a:rPr lang="el-GR" b="1" dirty="0" err="1" smtClean="0">
                <a:solidFill>
                  <a:schemeClr val="tx1"/>
                </a:solidFill>
              </a:rPr>
              <a:t>Εργαστηριακη</a:t>
            </a:r>
            <a:r>
              <a:rPr lang="el-GR" b="1" dirty="0" smtClean="0">
                <a:solidFill>
                  <a:schemeClr val="tx1"/>
                </a:solidFill>
              </a:rPr>
              <a:t>  </a:t>
            </a:r>
            <a:r>
              <a:rPr lang="el-GR" b="1" dirty="0" err="1" smtClean="0">
                <a:solidFill>
                  <a:schemeClr val="tx1"/>
                </a:solidFill>
              </a:rPr>
              <a:t>ασκηση</a:t>
            </a:r>
            <a:r>
              <a:rPr lang="el-GR" b="1" dirty="0" smtClean="0">
                <a:solidFill>
                  <a:schemeClr val="tx1"/>
                </a:solidFill>
              </a:rPr>
              <a:t> </a:t>
            </a:r>
            <a:r>
              <a:rPr lang="en-US" b="1" dirty="0" smtClean="0">
                <a:solidFill>
                  <a:schemeClr val="tx1"/>
                </a:solidFill>
              </a:rPr>
              <a:t>14</a:t>
            </a:r>
            <a:endParaRPr lang="el-GR" dirty="0">
              <a:solidFill>
                <a:schemeClr val="tx1"/>
              </a:solidFill>
            </a:endParaRPr>
          </a:p>
        </p:txBody>
      </p:sp>
      <p:sp>
        <p:nvSpPr>
          <p:cNvPr id="3" name="2 - Υπότιτλος"/>
          <p:cNvSpPr>
            <a:spLocks noGrp="1"/>
          </p:cNvSpPr>
          <p:nvPr>
            <p:ph type="subTitle" idx="1"/>
          </p:nvPr>
        </p:nvSpPr>
        <p:spPr>
          <a:xfrm>
            <a:off x="899592" y="2492896"/>
            <a:ext cx="7632848" cy="914400"/>
          </a:xfrm>
        </p:spPr>
        <p:txBody>
          <a:bodyPr>
            <a:noAutofit/>
          </a:bodyPr>
          <a:lstStyle/>
          <a:p>
            <a:r>
              <a:rPr lang="el-GR" sz="2800" b="1" dirty="0" smtClean="0">
                <a:solidFill>
                  <a:schemeClr val="tx1"/>
                </a:solidFill>
              </a:rPr>
              <a:t>διατήρηση της ενέργειας κατά τη μεταφορά θερμότητας</a:t>
            </a:r>
            <a:endParaRPr lang="el-GR" sz="28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έννοιες  και  φυσικά μεγέθη</a:t>
            </a:r>
            <a:endParaRPr lang="el-GR"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04800" y="1554162"/>
            <a:ext cx="8011616" cy="4395117"/>
          </a:xfrm>
        </p:spPr>
        <p:txBody>
          <a:bodyPr>
            <a:normAutofit fontScale="85000" lnSpcReduction="10000"/>
          </a:bodyPr>
          <a:lstStyle/>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Ενέργεια - Θερμότητα (</a:t>
            </a:r>
            <a:r>
              <a:rPr lang="en-US" sz="2000" b="1" dirty="0" smtClean="0">
                <a:solidFill>
                  <a:schemeClr val="tx1"/>
                </a:solidFill>
                <a:effectLst>
                  <a:outerShdw blurRad="38100" dist="38100" dir="2700000" algn="tl">
                    <a:srgbClr val="000000">
                      <a:alpha val="43137"/>
                    </a:srgbClr>
                  </a:outerShdw>
                </a:effectLst>
              </a:rPr>
              <a:t>Q</a:t>
            </a:r>
            <a:r>
              <a:rPr lang="el-GR" sz="2000" b="1" dirty="0" smtClean="0">
                <a:solidFill>
                  <a:schemeClr val="tx1"/>
                </a:solidFill>
                <a:effectLst>
                  <a:outerShdw blurRad="38100" dist="38100" dir="2700000" algn="tl">
                    <a:srgbClr val="000000">
                      <a:alpha val="43137"/>
                    </a:srgbClr>
                  </a:outerShdw>
                </a:effectLst>
              </a:rPr>
              <a:t>) - Θερμοκρασία (θ) - Μάζα (</a:t>
            </a:r>
            <a:r>
              <a:rPr lang="en-US" sz="2000" b="1" dirty="0" smtClean="0">
                <a:solidFill>
                  <a:schemeClr val="tx1"/>
                </a:solidFill>
                <a:effectLst>
                  <a:outerShdw blurRad="38100" dist="38100" dir="2700000" algn="tl">
                    <a:srgbClr val="000000">
                      <a:alpha val="43137"/>
                    </a:srgbClr>
                  </a:outerShdw>
                </a:effectLst>
              </a:rPr>
              <a:t>m</a:t>
            </a:r>
            <a:r>
              <a:rPr lang="el-GR" sz="2000" b="1" dirty="0" smtClean="0">
                <a:solidFill>
                  <a:schemeClr val="tx1"/>
                </a:solidFill>
                <a:effectLst>
                  <a:outerShdw blurRad="38100" dist="38100" dir="2700000" algn="tl">
                    <a:srgbClr val="000000">
                      <a:alpha val="43137"/>
                    </a:srgbClr>
                  </a:outerShdw>
                </a:effectLst>
              </a:rPr>
              <a:t>) - Ειδική θερμότητα (</a:t>
            </a:r>
            <a:r>
              <a:rPr lang="en-US" sz="2000" b="1" dirty="0" smtClean="0">
                <a:solidFill>
                  <a:schemeClr val="tx1"/>
                </a:solidFill>
                <a:effectLst>
                  <a:outerShdw blurRad="38100" dist="38100" dir="2700000" algn="tl">
                    <a:srgbClr val="000000">
                      <a:alpha val="43137"/>
                    </a:srgbClr>
                  </a:outerShdw>
                </a:effectLst>
              </a:rPr>
              <a:t>c</a:t>
            </a:r>
            <a:r>
              <a:rPr lang="el-GR" sz="2000" b="1" dirty="0" smtClean="0">
                <a:solidFill>
                  <a:schemeClr val="tx1"/>
                </a:solidFill>
                <a:effectLst>
                  <a:outerShdw blurRad="38100" dist="38100" dir="2700000" algn="tl">
                    <a:srgbClr val="000000">
                      <a:alpha val="43137"/>
                    </a:srgbClr>
                  </a:outerShdw>
                </a:effectLst>
              </a:rPr>
              <a:t>) - Απομονωμέ­νο σύστημα σωμάτων - Θερμική ισορροπία</a:t>
            </a:r>
            <a:endParaRPr lang="en-US" sz="2000" b="1" dirty="0" smtClean="0">
              <a:solidFill>
                <a:schemeClr val="tx1"/>
              </a:solidFill>
              <a:effectLst>
                <a:outerShdw blurRad="38100" dist="38100" dir="2700000" algn="tl">
                  <a:srgbClr val="000000">
                    <a:alpha val="43137"/>
                  </a:srgbClr>
                </a:outerShdw>
              </a:effectLst>
            </a:endParaRPr>
          </a:p>
          <a:p>
            <a:pPr>
              <a:buClr>
                <a:srgbClr val="C00000"/>
              </a:buClr>
              <a:buSzPct val="100000"/>
              <a:buNone/>
            </a:pPr>
            <a:endParaRPr lang="el-GR" sz="2000" b="1" dirty="0" smtClean="0">
              <a:solidFill>
                <a:schemeClr val="tx1"/>
              </a:solidFill>
              <a:effectLst>
                <a:outerShdw blurRad="38100" dist="38100" dir="2700000" algn="tl">
                  <a:srgbClr val="000000">
                    <a:alpha val="43137"/>
                  </a:srgbClr>
                </a:outerShdw>
              </a:effectLst>
            </a:endParaRPr>
          </a:p>
          <a:p>
            <a:pPr>
              <a:buClr>
                <a:srgbClr val="C00000"/>
              </a:buClr>
              <a:buSzPct val="100000"/>
              <a:buFont typeface="Wingdings" pitchFamily="2" charset="2"/>
              <a:buChar char="v"/>
            </a:pPr>
            <a:r>
              <a:rPr lang="el-GR" sz="2000" b="1" dirty="0" smtClean="0">
                <a:solidFill>
                  <a:schemeClr val="tx1"/>
                </a:solidFill>
                <a:effectLst>
                  <a:outerShdw blurRad="38100" dist="38100" dir="2700000" algn="tl">
                    <a:srgbClr val="000000">
                      <a:alpha val="43137"/>
                    </a:srgbClr>
                  </a:outerShdw>
                </a:effectLst>
              </a:rPr>
              <a:t>Ο Στόχοι:</a:t>
            </a:r>
            <a:endParaRPr lang="en-US" sz="2000" b="1" dirty="0" smtClean="0">
              <a:solidFill>
                <a:schemeClr val="tx1"/>
              </a:solidFill>
              <a:effectLst>
                <a:outerShdw blurRad="38100" dist="38100" dir="2700000" algn="tl">
                  <a:srgbClr val="000000">
                    <a:alpha val="43137"/>
                  </a:srgbClr>
                </a:outerShdw>
              </a:effectLst>
            </a:endParaRPr>
          </a:p>
          <a:p>
            <a:pPr>
              <a:buClr>
                <a:srgbClr val="C00000"/>
              </a:buClr>
              <a:buSzPct val="100000"/>
              <a:buNone/>
            </a:pPr>
            <a:endParaRPr lang="en-US" sz="2000" b="1" dirty="0" smtClean="0">
              <a:solidFill>
                <a:schemeClr val="tx1"/>
              </a:solidFill>
              <a:effectLst>
                <a:outerShdw blurRad="38100" dist="38100" dir="2700000" algn="tl">
                  <a:srgbClr val="000000">
                    <a:alpha val="43137"/>
                  </a:srgbClr>
                </a:outerShdw>
              </a:effectLst>
            </a:endParaRPr>
          </a:p>
          <a:p>
            <a:pPr marL="360000" lvl="2" indent="-342900">
              <a:lnSpc>
                <a:spcPct val="160000"/>
              </a:lnSpc>
              <a:spcBef>
                <a:spcPts val="0"/>
              </a:spcBef>
              <a:buClr>
                <a:srgbClr val="C00000"/>
              </a:buClr>
              <a:buSzPct val="100000"/>
              <a:buFont typeface="+mj-lt"/>
              <a:buAutoNum type="arabicPeriod"/>
            </a:pPr>
            <a:r>
              <a:rPr lang="el-GR" sz="1800" b="1" dirty="0" smtClean="0">
                <a:solidFill>
                  <a:schemeClr val="tx1"/>
                </a:solidFill>
              </a:rPr>
              <a:t>Να διαπιστώσεις πειραματικά ότι όταν μέσα σε ένα θερμικά μονωμένο δοχείο φέρεις σε θερμική επαφή δύο σώματα διαφορετικής θερμοκρασίας, τότε το σύστημα των σωμάτων θα αποκτήσει, τελικά, κοινή σταθερή θερμοκρασία.</a:t>
            </a:r>
          </a:p>
          <a:p>
            <a:pPr marL="360000" lvl="2" indent="-342900">
              <a:lnSpc>
                <a:spcPct val="160000"/>
              </a:lnSpc>
              <a:spcBef>
                <a:spcPts val="0"/>
              </a:spcBef>
              <a:buClr>
                <a:srgbClr val="C00000"/>
              </a:buClr>
              <a:buSzPct val="100000"/>
              <a:buFont typeface="+mj-lt"/>
              <a:buAutoNum type="arabicPeriod"/>
            </a:pPr>
            <a:r>
              <a:rPr lang="el-GR" sz="1800" b="1" dirty="0" smtClean="0">
                <a:solidFill>
                  <a:schemeClr val="tx1"/>
                </a:solidFill>
              </a:rPr>
              <a:t>Να υπολογίσεις το ποσό της θερμότητας που μεταφέρθηκε από το σώμα υψηλότερης θερμοκρασίας, και το ποσό της θερμότητας που μεταφέρθηκε προς το σώμα με τη μικρότερη αρχική θερμοκρασία. Να συγκρίνεις τα δύο ποσά θερμότητας και να διαπιστώσεις ότι είναι ίσα.</a:t>
            </a:r>
          </a:p>
          <a:p>
            <a:pPr marL="360000" lvl="2" indent="-342900">
              <a:lnSpc>
                <a:spcPct val="160000"/>
              </a:lnSpc>
              <a:spcBef>
                <a:spcPts val="0"/>
              </a:spcBef>
              <a:buClr>
                <a:srgbClr val="C00000"/>
              </a:buClr>
              <a:buSzPct val="100000"/>
              <a:buFont typeface="+mj-lt"/>
              <a:buAutoNum type="arabicPeriod"/>
            </a:pPr>
            <a:r>
              <a:rPr lang="el-GR" sz="1800" b="1" dirty="0" smtClean="0">
                <a:solidFill>
                  <a:schemeClr val="tx1"/>
                </a:solidFill>
              </a:rPr>
              <a:t>Να εξηγήσεις πώς τα πειραματικά σου αποτελέσματα επιβεβαιώνουν την αρχή διατήρησης της ενέργειας.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23528" y="1628800"/>
            <a:ext cx="8686800" cy="4248472"/>
          </a:xfrm>
        </p:spPr>
        <p:txBody>
          <a:bodyPr>
            <a:normAutofit/>
          </a:bodyPr>
          <a:lstStyle/>
          <a:p>
            <a:pPr>
              <a:lnSpc>
                <a:spcPct val="150000"/>
              </a:lnSpc>
            </a:pPr>
            <a:r>
              <a:rPr lang="el-GR" sz="1700" b="1" dirty="0" smtClean="0">
                <a:solidFill>
                  <a:schemeClr val="tx1"/>
                </a:solidFill>
              </a:rPr>
              <a:t>Δύο σώματα με διαφορετικές θερμοκρασίες, όταν έλθουν σε θερμική επαφή, ή αναμιχθούν (εφόσον πρόκειται για υγρά) ανταλλάσσουν μεταξύ τους ενέργεια με τη μορφή θερμότητας.</a:t>
            </a:r>
          </a:p>
          <a:p>
            <a:pPr>
              <a:lnSpc>
                <a:spcPct val="150000"/>
              </a:lnSpc>
            </a:pPr>
            <a:r>
              <a:rPr lang="el-GR" sz="1700" b="1" dirty="0" smtClean="0">
                <a:solidFill>
                  <a:schemeClr val="tx1"/>
                </a:solidFill>
              </a:rPr>
              <a:t>Τοποθετούμε τα δύο σώματα μέσα σε ένα δοχείο που είναι θερμικά μονωμένο από το περιβάλλον του. Τότε το ποσό της θερμότητας που μεταφέρεται από το θερμότερο σώμα είναι ίσο με το ποσό θερμότητας που μεταφέρεται προς το άλλο: </a:t>
            </a:r>
          </a:p>
          <a:p>
            <a:pPr>
              <a:lnSpc>
                <a:spcPct val="150000"/>
              </a:lnSpc>
            </a:pPr>
            <a:r>
              <a:rPr lang="el-GR" sz="1700" b="1" u="sng" dirty="0" smtClean="0">
                <a:solidFill>
                  <a:schemeClr val="tx1"/>
                </a:solidFill>
              </a:rPr>
              <a:t>Η ολική ενέργεια του συστήματος των δύο σωμάτων διατηρείται σταθερή</a:t>
            </a:r>
            <a:r>
              <a:rPr lang="el-GR" sz="1700" b="1" dirty="0" smtClean="0">
                <a:solidFill>
                  <a:schemeClr val="tx1"/>
                </a:solidFill>
              </a:rPr>
              <a:t>.</a:t>
            </a:r>
            <a:endParaRPr lang="en-US" sz="1700" b="1" dirty="0" smtClean="0">
              <a:solidFill>
                <a:schemeClr val="tx1"/>
              </a:solidFill>
            </a:endParaRPr>
          </a:p>
          <a:p>
            <a:pPr>
              <a:lnSpc>
                <a:spcPct val="150000"/>
              </a:lnSpc>
            </a:pPr>
            <a:r>
              <a:rPr lang="el-GR" sz="1700" b="1" dirty="0" smtClean="0">
                <a:solidFill>
                  <a:schemeClr val="tx1"/>
                </a:solidFill>
              </a:rPr>
              <a:t>Το αποτέλεσμα της ανταλλαγής θερμότητας μεταξύ των δύο σωμάτων είναι η ελάττωση της θερμοκρασίας του θερμότερου και η ταυτόχρονη αύξηση της θερμοκρασίας του λιγότερο θερμού, μέχρις ότου οι δυο θερμοκρασίες γίνουν ίσες. </a:t>
            </a:r>
            <a:endParaRPr lang="en-US" sz="1700" b="1" dirty="0" smtClean="0">
              <a:solidFill>
                <a:schemeClr val="tx1"/>
              </a:solidFill>
            </a:endParaRPr>
          </a:p>
          <a:p>
            <a:pPr>
              <a:lnSpc>
                <a:spcPct val="150000"/>
              </a:lnSpc>
            </a:pPr>
            <a:r>
              <a:rPr lang="el-GR" sz="1700" b="1" dirty="0" smtClean="0">
                <a:solidFill>
                  <a:schemeClr val="tx1"/>
                </a:solidFill>
              </a:rPr>
              <a:t>Τότε λέμε ότι τα σώματα βρίσκονται σε κατάσταση </a:t>
            </a:r>
            <a:r>
              <a:rPr lang="el-GR" sz="1700" b="1" u="sng" dirty="0" smtClean="0">
                <a:solidFill>
                  <a:schemeClr val="tx1"/>
                </a:solidFill>
              </a:rPr>
              <a:t>θερμικής ισορροπίας.</a:t>
            </a:r>
          </a:p>
          <a:p>
            <a:pPr>
              <a:lnSpc>
                <a:spcPct val="150000"/>
              </a:lnSpc>
            </a:pPr>
            <a:endParaRPr lang="en-US" sz="1700" b="1"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95536" y="1844824"/>
            <a:ext cx="7848872" cy="3600400"/>
          </a:xfrm>
        </p:spPr>
        <p:txBody>
          <a:bodyPr>
            <a:noAutofit/>
          </a:bodyPr>
          <a:lstStyle/>
          <a:p>
            <a:pPr>
              <a:lnSpc>
                <a:spcPct val="150000"/>
              </a:lnSpc>
              <a:spcBef>
                <a:spcPts val="0"/>
              </a:spcBef>
            </a:pPr>
            <a:r>
              <a:rPr lang="el-GR" sz="1700" b="1" dirty="0" smtClean="0">
                <a:solidFill>
                  <a:schemeClr val="tx1"/>
                </a:solidFill>
              </a:rPr>
              <a:t>Το ποσό της θερμότητας (</a:t>
            </a:r>
            <a:r>
              <a:rPr lang="en-US" sz="1700" b="1" dirty="0" smtClean="0">
                <a:solidFill>
                  <a:schemeClr val="tx1"/>
                </a:solidFill>
              </a:rPr>
              <a:t>Q</a:t>
            </a:r>
            <a:r>
              <a:rPr lang="el-GR" sz="1700" b="1" baseline="-25000" dirty="0" smtClean="0">
                <a:solidFill>
                  <a:schemeClr val="tx1"/>
                </a:solidFill>
              </a:rPr>
              <a:t>1</a:t>
            </a:r>
            <a:r>
              <a:rPr lang="el-GR" sz="1700" b="1" dirty="0" smtClean="0">
                <a:solidFill>
                  <a:schemeClr val="tx1"/>
                </a:solidFill>
              </a:rPr>
              <a:t>) που μεταφέρθηκε από το θερμότερο σώμα, από την αρχική του κατάσταση μέχρι την κατάσταση της θερμικής ισορροπίας, υπολογίζεται από τη σχέση:</a:t>
            </a:r>
          </a:p>
          <a:p>
            <a:pPr algn="ctr">
              <a:lnSpc>
                <a:spcPct val="150000"/>
              </a:lnSpc>
              <a:spcBef>
                <a:spcPts val="0"/>
              </a:spcBef>
              <a:buNone/>
            </a:pPr>
            <a:r>
              <a:rPr lang="en-US" sz="1700" b="1" dirty="0" smtClean="0">
                <a:solidFill>
                  <a:schemeClr val="tx1"/>
                </a:solidFill>
              </a:rPr>
              <a:t>Q</a:t>
            </a:r>
            <a:r>
              <a:rPr lang="el-GR" sz="1700" b="1" baseline="-25000" dirty="0" smtClean="0">
                <a:solidFill>
                  <a:schemeClr val="tx1"/>
                </a:solidFill>
              </a:rPr>
              <a:t>1</a:t>
            </a:r>
            <a:r>
              <a:rPr lang="el-GR" sz="1700" b="1" dirty="0" smtClean="0">
                <a:solidFill>
                  <a:schemeClr val="tx1"/>
                </a:solidFill>
              </a:rPr>
              <a:t>=</a:t>
            </a:r>
            <a:r>
              <a:rPr lang="en-US" sz="1700" b="1" dirty="0" smtClean="0">
                <a:solidFill>
                  <a:schemeClr val="tx1"/>
                </a:solidFill>
              </a:rPr>
              <a:t>c</a:t>
            </a:r>
            <a:r>
              <a:rPr lang="el-GR" sz="1700" b="1" baseline="-25000" dirty="0" smtClean="0">
                <a:solidFill>
                  <a:schemeClr val="tx1"/>
                </a:solidFill>
              </a:rPr>
              <a:t>1</a:t>
            </a:r>
            <a:r>
              <a:rPr lang="el-GR" sz="1700" b="1" dirty="0" smtClean="0">
                <a:solidFill>
                  <a:schemeClr val="tx1"/>
                </a:solidFill>
              </a:rPr>
              <a:t>∙</a:t>
            </a:r>
            <a:r>
              <a:rPr lang="en-US" sz="1700" b="1" dirty="0" smtClean="0">
                <a:solidFill>
                  <a:schemeClr val="tx1"/>
                </a:solidFill>
              </a:rPr>
              <a:t> m</a:t>
            </a:r>
            <a:r>
              <a:rPr lang="el-GR" sz="1700" b="1" baseline="-25000" dirty="0" smtClean="0">
                <a:solidFill>
                  <a:schemeClr val="tx1"/>
                </a:solidFill>
              </a:rPr>
              <a:t>1</a:t>
            </a:r>
            <a:r>
              <a:rPr lang="el-GR" sz="1700" b="1" dirty="0" smtClean="0">
                <a:solidFill>
                  <a:schemeClr val="tx1"/>
                </a:solidFill>
              </a:rPr>
              <a:t>∙</a:t>
            </a:r>
            <a:r>
              <a:rPr lang="en-US" sz="1700" b="1" dirty="0" smtClean="0">
                <a:solidFill>
                  <a:schemeClr val="tx1"/>
                </a:solidFill>
              </a:rPr>
              <a:t> </a:t>
            </a:r>
            <a:r>
              <a:rPr lang="el-GR" sz="1700" b="1" dirty="0" smtClean="0">
                <a:solidFill>
                  <a:schemeClr val="tx1"/>
                </a:solidFill>
              </a:rPr>
              <a:t>(</a:t>
            </a:r>
            <a:r>
              <a:rPr lang="el-GR" sz="1700" b="1" dirty="0" err="1" smtClean="0">
                <a:solidFill>
                  <a:schemeClr val="tx1"/>
                </a:solidFill>
              </a:rPr>
              <a:t>θ</a:t>
            </a:r>
            <a:r>
              <a:rPr lang="el-GR" sz="1700" b="1" baseline="-25000" dirty="0" err="1" smtClean="0">
                <a:solidFill>
                  <a:schemeClr val="tx1"/>
                </a:solidFill>
              </a:rPr>
              <a:t>1</a:t>
            </a:r>
            <a:r>
              <a:rPr lang="el-GR" sz="1700" b="1" dirty="0" smtClean="0">
                <a:solidFill>
                  <a:schemeClr val="tx1"/>
                </a:solidFill>
              </a:rPr>
              <a:t>-</a:t>
            </a:r>
            <a:r>
              <a:rPr lang="en-US" sz="1700" b="1" dirty="0" smtClean="0">
                <a:solidFill>
                  <a:schemeClr val="tx1"/>
                </a:solidFill>
              </a:rPr>
              <a:t> </a:t>
            </a:r>
            <a:r>
              <a:rPr lang="el-GR" sz="1700" b="1" dirty="0" smtClean="0">
                <a:solidFill>
                  <a:schemeClr val="tx1"/>
                </a:solidFill>
              </a:rPr>
              <a:t>θ)</a:t>
            </a:r>
          </a:p>
          <a:p>
            <a:pPr>
              <a:lnSpc>
                <a:spcPct val="150000"/>
              </a:lnSpc>
              <a:spcBef>
                <a:spcPts val="0"/>
              </a:spcBef>
              <a:buNone/>
            </a:pPr>
            <a:r>
              <a:rPr lang="el-GR" sz="1700" b="1" dirty="0" smtClean="0">
                <a:solidFill>
                  <a:schemeClr val="tx1"/>
                </a:solidFill>
              </a:rPr>
              <a:t>όπου:</a:t>
            </a:r>
          </a:p>
          <a:p>
            <a:pPr>
              <a:lnSpc>
                <a:spcPct val="150000"/>
              </a:lnSpc>
              <a:spcBef>
                <a:spcPts val="0"/>
              </a:spcBef>
              <a:buClr>
                <a:srgbClr val="C00000"/>
              </a:buClr>
              <a:buSzPct val="100000"/>
              <a:buFont typeface="Wingdings 2" pitchFamily="18" charset="2"/>
              <a:buChar char="P"/>
            </a:pPr>
            <a:r>
              <a:rPr lang="en-US" sz="1700" b="1" dirty="0" smtClean="0">
                <a:solidFill>
                  <a:schemeClr val="tx1"/>
                </a:solidFill>
              </a:rPr>
              <a:t>c</a:t>
            </a:r>
            <a:r>
              <a:rPr lang="el-GR" sz="1700" b="1" baseline="-25000" dirty="0" smtClean="0">
                <a:solidFill>
                  <a:schemeClr val="tx1"/>
                </a:solidFill>
              </a:rPr>
              <a:t>1</a:t>
            </a:r>
            <a:r>
              <a:rPr lang="el-GR" sz="1700" b="1" dirty="0" smtClean="0">
                <a:solidFill>
                  <a:schemeClr val="tx1"/>
                </a:solidFill>
              </a:rPr>
              <a:t>: η ειδική θερμότητα του υλικού του σώματος</a:t>
            </a:r>
          </a:p>
          <a:p>
            <a:pPr>
              <a:lnSpc>
                <a:spcPct val="150000"/>
              </a:lnSpc>
              <a:spcBef>
                <a:spcPts val="0"/>
              </a:spcBef>
              <a:buClr>
                <a:srgbClr val="C00000"/>
              </a:buClr>
              <a:buSzPct val="100000"/>
              <a:buFont typeface="Wingdings 2" pitchFamily="18" charset="2"/>
              <a:buChar char="P"/>
            </a:pPr>
            <a:r>
              <a:rPr lang="en-US" sz="1700" b="1" dirty="0" smtClean="0">
                <a:solidFill>
                  <a:schemeClr val="tx1"/>
                </a:solidFill>
              </a:rPr>
              <a:t>m</a:t>
            </a:r>
            <a:r>
              <a:rPr lang="el-GR" sz="1700" b="1" baseline="-25000" dirty="0" smtClean="0">
                <a:solidFill>
                  <a:schemeClr val="tx1"/>
                </a:solidFill>
              </a:rPr>
              <a:t>1</a:t>
            </a:r>
            <a:r>
              <a:rPr lang="el-GR" sz="1700" b="1" dirty="0" smtClean="0">
                <a:solidFill>
                  <a:schemeClr val="tx1"/>
                </a:solidFill>
              </a:rPr>
              <a:t>: η μάζα του σώματος</a:t>
            </a:r>
          </a:p>
          <a:p>
            <a:pPr>
              <a:lnSpc>
                <a:spcPct val="150000"/>
              </a:lnSpc>
              <a:spcBef>
                <a:spcPts val="0"/>
              </a:spcBef>
              <a:buClr>
                <a:srgbClr val="C00000"/>
              </a:buClr>
              <a:buSzPct val="100000"/>
              <a:buFont typeface="Wingdings 2" pitchFamily="18" charset="2"/>
              <a:buChar char="P"/>
            </a:pPr>
            <a:r>
              <a:rPr lang="el-GR" sz="1700" b="1" dirty="0" smtClean="0">
                <a:solidFill>
                  <a:schemeClr val="tx1"/>
                </a:solidFill>
              </a:rPr>
              <a:t>θ</a:t>
            </a:r>
            <a:r>
              <a:rPr lang="el-GR" sz="1700" b="1" baseline="-25000" dirty="0" smtClean="0">
                <a:solidFill>
                  <a:schemeClr val="tx1"/>
                </a:solidFill>
              </a:rPr>
              <a:t>1</a:t>
            </a:r>
            <a:r>
              <a:rPr lang="el-GR" sz="1700" b="1" dirty="0" smtClean="0">
                <a:solidFill>
                  <a:schemeClr val="tx1"/>
                </a:solidFill>
              </a:rPr>
              <a:t>: η αρχική θερμοκρασία του σώματος</a:t>
            </a:r>
          </a:p>
          <a:p>
            <a:pPr>
              <a:lnSpc>
                <a:spcPct val="150000"/>
              </a:lnSpc>
              <a:spcBef>
                <a:spcPts val="0"/>
              </a:spcBef>
              <a:buClr>
                <a:srgbClr val="C00000"/>
              </a:buClr>
              <a:buSzPct val="100000"/>
              <a:buFont typeface="Wingdings 2" pitchFamily="18" charset="2"/>
              <a:buChar char="P"/>
            </a:pPr>
            <a:r>
              <a:rPr lang="el-GR" sz="1700" b="1" dirty="0" smtClean="0">
                <a:solidFill>
                  <a:schemeClr val="tx1"/>
                </a:solidFill>
              </a:rPr>
              <a:t>θ: η κοινή θερμοκρασία των δύο σωμάτων, στην κατάσταση θερμικής ισορροπίας.</a:t>
            </a:r>
          </a:p>
          <a:p>
            <a:pPr>
              <a:lnSpc>
                <a:spcPct val="150000"/>
              </a:lnSpc>
            </a:pPr>
            <a:endParaRPr lang="en-US" sz="1700" b="1"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cap="none" dirty="0" smtClean="0">
                <a:solidFill>
                  <a:schemeClr val="tx1"/>
                </a:solidFill>
                <a:effectLst>
                  <a:outerShdw blurRad="38100" dist="38100" dir="2700000" algn="tl">
                    <a:srgbClr val="000000">
                      <a:alpha val="43137"/>
                    </a:srgbClr>
                  </a:outerShdw>
                  <a:reflection blurRad="12700" stA="48000" endA="300" endPos="55000" dir="5400000" sy="-90000" algn="bl" rotWithShape="0"/>
                </a:effectLst>
              </a:rPr>
              <a:t>θεωρητικές  επισημάνσεις</a:t>
            </a:r>
            <a:endParaRPr lang="el-GR" b="1" cap="none" dirty="0">
              <a:solidFill>
                <a:schemeClr val="tx1"/>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3" name="2 - Θέση περιεχομένου"/>
          <p:cNvSpPr>
            <a:spLocks noGrp="1"/>
          </p:cNvSpPr>
          <p:nvPr>
            <p:ph idx="1"/>
          </p:nvPr>
        </p:nvSpPr>
        <p:spPr>
          <a:xfrm>
            <a:off x="395536" y="1340768"/>
            <a:ext cx="8280920" cy="5112568"/>
          </a:xfrm>
        </p:spPr>
        <p:txBody>
          <a:bodyPr>
            <a:noAutofit/>
          </a:bodyPr>
          <a:lstStyle/>
          <a:p>
            <a:pPr>
              <a:lnSpc>
                <a:spcPct val="150000"/>
              </a:lnSpc>
              <a:spcBef>
                <a:spcPts val="0"/>
              </a:spcBef>
            </a:pPr>
            <a:r>
              <a:rPr lang="el-GR" sz="1700" b="1" dirty="0" smtClean="0">
                <a:solidFill>
                  <a:schemeClr val="tx1"/>
                </a:solidFill>
              </a:rPr>
              <a:t>Παρόμοια, το ποσό της θερμότητας (</a:t>
            </a:r>
            <a:r>
              <a:rPr lang="en-US" sz="1700" b="1" dirty="0" smtClean="0">
                <a:solidFill>
                  <a:schemeClr val="tx1"/>
                </a:solidFill>
              </a:rPr>
              <a:t>Q</a:t>
            </a:r>
            <a:r>
              <a:rPr lang="el-GR" sz="1700" b="1" baseline="-25000" dirty="0" smtClean="0">
                <a:solidFill>
                  <a:schemeClr val="tx1"/>
                </a:solidFill>
              </a:rPr>
              <a:t>2</a:t>
            </a:r>
            <a:r>
              <a:rPr lang="el-GR" sz="1700" b="1" dirty="0" smtClean="0">
                <a:solidFill>
                  <a:schemeClr val="tx1"/>
                </a:solidFill>
              </a:rPr>
              <a:t>), που μεταφέρθηκε προς το σώμα με τη μικρότερη αρχική θερμοκρασία είναι:</a:t>
            </a:r>
          </a:p>
          <a:p>
            <a:pPr algn="ctr">
              <a:lnSpc>
                <a:spcPct val="150000"/>
              </a:lnSpc>
              <a:spcBef>
                <a:spcPts val="0"/>
              </a:spcBef>
              <a:buNone/>
            </a:pPr>
            <a:r>
              <a:rPr lang="en-US" sz="1700" b="1" dirty="0" smtClean="0">
                <a:solidFill>
                  <a:schemeClr val="tx1"/>
                </a:solidFill>
              </a:rPr>
              <a:t>Q</a:t>
            </a:r>
            <a:r>
              <a:rPr lang="el-GR" sz="1700" b="1" baseline="-25000" dirty="0" smtClean="0">
                <a:solidFill>
                  <a:schemeClr val="tx1"/>
                </a:solidFill>
              </a:rPr>
              <a:t>2</a:t>
            </a:r>
            <a:r>
              <a:rPr lang="el-GR" sz="1700" b="1" dirty="0" smtClean="0">
                <a:solidFill>
                  <a:schemeClr val="tx1"/>
                </a:solidFill>
              </a:rPr>
              <a:t>=</a:t>
            </a:r>
            <a:r>
              <a:rPr lang="en-US" sz="1700" b="1" dirty="0" smtClean="0">
                <a:solidFill>
                  <a:schemeClr val="tx1"/>
                </a:solidFill>
              </a:rPr>
              <a:t>c</a:t>
            </a:r>
            <a:r>
              <a:rPr lang="el-GR" sz="1700" b="1" baseline="-25000" dirty="0" smtClean="0">
                <a:solidFill>
                  <a:schemeClr val="tx1"/>
                </a:solidFill>
              </a:rPr>
              <a:t>2</a:t>
            </a:r>
            <a:r>
              <a:rPr lang="el-GR" sz="1700" b="1" dirty="0" smtClean="0">
                <a:solidFill>
                  <a:schemeClr val="tx1"/>
                </a:solidFill>
              </a:rPr>
              <a:t>∙</a:t>
            </a:r>
            <a:r>
              <a:rPr lang="en-US" sz="1700" b="1" dirty="0" smtClean="0">
                <a:solidFill>
                  <a:schemeClr val="tx1"/>
                </a:solidFill>
              </a:rPr>
              <a:t> m</a:t>
            </a:r>
            <a:r>
              <a:rPr lang="el-GR" sz="1700" b="1" baseline="-25000" dirty="0" smtClean="0">
                <a:solidFill>
                  <a:schemeClr val="tx1"/>
                </a:solidFill>
              </a:rPr>
              <a:t>2</a:t>
            </a:r>
            <a:r>
              <a:rPr lang="el-GR" sz="1700" b="1" dirty="0" smtClean="0">
                <a:solidFill>
                  <a:schemeClr val="tx1"/>
                </a:solidFill>
              </a:rPr>
              <a:t>∙</a:t>
            </a:r>
            <a:r>
              <a:rPr lang="en-US" sz="1700" b="1" dirty="0" smtClean="0">
                <a:solidFill>
                  <a:schemeClr val="tx1"/>
                </a:solidFill>
              </a:rPr>
              <a:t> </a:t>
            </a:r>
            <a:r>
              <a:rPr lang="el-GR" sz="1700" b="1" dirty="0" smtClean="0">
                <a:solidFill>
                  <a:schemeClr val="tx1"/>
                </a:solidFill>
              </a:rPr>
              <a:t>(θ - θ</a:t>
            </a:r>
            <a:r>
              <a:rPr lang="el-GR" sz="1700" b="1" baseline="-25000" dirty="0" smtClean="0">
                <a:solidFill>
                  <a:schemeClr val="tx1"/>
                </a:solidFill>
              </a:rPr>
              <a:t>2</a:t>
            </a:r>
            <a:r>
              <a:rPr lang="el-GR" sz="1700" b="1" dirty="0" smtClean="0">
                <a:solidFill>
                  <a:schemeClr val="tx1"/>
                </a:solidFill>
              </a:rPr>
              <a:t>)</a:t>
            </a:r>
          </a:p>
          <a:p>
            <a:pPr marL="0">
              <a:lnSpc>
                <a:spcPct val="150000"/>
              </a:lnSpc>
              <a:spcBef>
                <a:spcPts val="0"/>
              </a:spcBef>
              <a:buNone/>
            </a:pPr>
            <a:r>
              <a:rPr lang="el-GR" sz="1700" b="1" dirty="0" smtClean="0">
                <a:solidFill>
                  <a:schemeClr val="tx1"/>
                </a:solidFill>
              </a:rPr>
              <a:t>όπου ο δείκτης 2 στα αντίστοιχα μεγέθη αναφέρεται στο δεύτερο σώμα, με τη μικρότερη αρχική θερμοκρασία.</a:t>
            </a:r>
          </a:p>
          <a:p>
            <a:pPr>
              <a:lnSpc>
                <a:spcPct val="150000"/>
              </a:lnSpc>
              <a:spcBef>
                <a:spcPts val="0"/>
              </a:spcBef>
            </a:pPr>
            <a:r>
              <a:rPr lang="el-GR" sz="1700" b="1" dirty="0" smtClean="0">
                <a:solidFill>
                  <a:schemeClr val="tx1"/>
                </a:solidFill>
              </a:rPr>
              <a:t>Αν γνωρίζουμε τις ειδικές θερμότητες </a:t>
            </a:r>
            <a:r>
              <a:rPr lang="en-US" sz="1700" b="1" dirty="0" smtClean="0">
                <a:solidFill>
                  <a:schemeClr val="tx1"/>
                </a:solidFill>
              </a:rPr>
              <a:t>c</a:t>
            </a:r>
            <a:r>
              <a:rPr lang="el-GR" sz="1700" b="1" baseline="-25000" dirty="0" smtClean="0">
                <a:solidFill>
                  <a:schemeClr val="tx1"/>
                </a:solidFill>
              </a:rPr>
              <a:t>1</a:t>
            </a:r>
            <a:r>
              <a:rPr lang="el-GR" sz="1700" b="1" dirty="0" smtClean="0">
                <a:solidFill>
                  <a:schemeClr val="tx1"/>
                </a:solidFill>
              </a:rPr>
              <a:t> και </a:t>
            </a:r>
            <a:r>
              <a:rPr lang="en-US" sz="1700" b="1" dirty="0" smtClean="0">
                <a:solidFill>
                  <a:schemeClr val="tx1"/>
                </a:solidFill>
              </a:rPr>
              <a:t>c</a:t>
            </a:r>
            <a:r>
              <a:rPr lang="el-GR" sz="1700" b="1" baseline="-25000" dirty="0" smtClean="0">
                <a:solidFill>
                  <a:schemeClr val="tx1"/>
                </a:solidFill>
              </a:rPr>
              <a:t>2</a:t>
            </a:r>
            <a:r>
              <a:rPr lang="el-GR" sz="1700" b="1" dirty="0" smtClean="0">
                <a:solidFill>
                  <a:schemeClr val="tx1"/>
                </a:solidFill>
              </a:rPr>
              <a:t>, των υλικών των δύο σωμάτων και μετρήσουμε τις μάζες τους (</a:t>
            </a:r>
            <a:r>
              <a:rPr lang="en-US" sz="1700" b="1" dirty="0" smtClean="0">
                <a:solidFill>
                  <a:schemeClr val="tx1"/>
                </a:solidFill>
              </a:rPr>
              <a:t>m</a:t>
            </a:r>
            <a:r>
              <a:rPr lang="el-GR" sz="1700" b="1" baseline="-25000" dirty="0" smtClean="0">
                <a:solidFill>
                  <a:schemeClr val="tx1"/>
                </a:solidFill>
              </a:rPr>
              <a:t>1</a:t>
            </a:r>
            <a:r>
              <a:rPr lang="el-GR" sz="1700" b="1" dirty="0" smtClean="0">
                <a:solidFill>
                  <a:schemeClr val="tx1"/>
                </a:solidFill>
              </a:rPr>
              <a:t>, </a:t>
            </a:r>
            <a:r>
              <a:rPr lang="en-US" sz="1700" b="1" dirty="0" smtClean="0">
                <a:solidFill>
                  <a:schemeClr val="tx1"/>
                </a:solidFill>
              </a:rPr>
              <a:t>m</a:t>
            </a:r>
            <a:r>
              <a:rPr lang="el-GR" sz="1700" b="1" baseline="-25000" dirty="0" smtClean="0">
                <a:solidFill>
                  <a:schemeClr val="tx1"/>
                </a:solidFill>
              </a:rPr>
              <a:t>2</a:t>
            </a:r>
            <a:r>
              <a:rPr lang="el-GR" sz="1700" b="1" dirty="0" smtClean="0">
                <a:solidFill>
                  <a:schemeClr val="tx1"/>
                </a:solidFill>
              </a:rPr>
              <a:t>) και τις θερμοκρασίες θ</a:t>
            </a:r>
            <a:r>
              <a:rPr lang="el-GR" sz="1700" b="1" baseline="-25000" dirty="0" smtClean="0">
                <a:solidFill>
                  <a:schemeClr val="tx1"/>
                </a:solidFill>
              </a:rPr>
              <a:t>1</a:t>
            </a:r>
            <a:r>
              <a:rPr lang="el-GR" sz="1700" b="1" dirty="0" smtClean="0">
                <a:solidFill>
                  <a:schemeClr val="tx1"/>
                </a:solidFill>
              </a:rPr>
              <a:t>, θ</a:t>
            </a:r>
            <a:r>
              <a:rPr lang="el-GR" sz="1700" b="1" baseline="-25000" dirty="0" smtClean="0">
                <a:solidFill>
                  <a:schemeClr val="tx1"/>
                </a:solidFill>
              </a:rPr>
              <a:t>2</a:t>
            </a:r>
            <a:r>
              <a:rPr lang="el-GR" sz="1700" b="1" dirty="0" smtClean="0">
                <a:solidFill>
                  <a:schemeClr val="tx1"/>
                </a:solidFill>
              </a:rPr>
              <a:t>, θ, τότε μπορούμε να υπολογίσουμε τα ποσά θερμότητας </a:t>
            </a:r>
            <a:r>
              <a:rPr lang="en-US" sz="1700" b="1" dirty="0" smtClean="0">
                <a:solidFill>
                  <a:schemeClr val="tx1"/>
                </a:solidFill>
              </a:rPr>
              <a:t>Q</a:t>
            </a:r>
            <a:r>
              <a:rPr lang="el-GR" sz="1700" b="1" baseline="-25000" dirty="0" smtClean="0">
                <a:solidFill>
                  <a:schemeClr val="tx1"/>
                </a:solidFill>
              </a:rPr>
              <a:t>1</a:t>
            </a:r>
            <a:r>
              <a:rPr lang="el-GR" sz="1700" b="1" dirty="0" smtClean="0">
                <a:solidFill>
                  <a:schemeClr val="tx1"/>
                </a:solidFill>
              </a:rPr>
              <a:t> και </a:t>
            </a:r>
            <a:r>
              <a:rPr lang="en-US" sz="1700" b="1" dirty="0" smtClean="0">
                <a:solidFill>
                  <a:schemeClr val="tx1"/>
                </a:solidFill>
              </a:rPr>
              <a:t>Q</a:t>
            </a:r>
            <a:r>
              <a:rPr lang="el-GR" sz="1700" b="1" baseline="-25000" dirty="0" smtClean="0">
                <a:solidFill>
                  <a:schemeClr val="tx1"/>
                </a:solidFill>
              </a:rPr>
              <a:t>2</a:t>
            </a:r>
            <a:r>
              <a:rPr lang="el-GR" sz="1700" b="1" dirty="0" smtClean="0">
                <a:solidFill>
                  <a:schemeClr val="tx1"/>
                </a:solidFill>
              </a:rPr>
              <a:t>. </a:t>
            </a:r>
            <a:endParaRPr lang="en-US" sz="1700" b="1" dirty="0" smtClean="0">
              <a:solidFill>
                <a:schemeClr val="tx1"/>
              </a:solidFill>
            </a:endParaRPr>
          </a:p>
          <a:p>
            <a:pPr>
              <a:lnSpc>
                <a:spcPct val="150000"/>
              </a:lnSpc>
              <a:spcBef>
                <a:spcPts val="0"/>
              </a:spcBef>
            </a:pPr>
            <a:r>
              <a:rPr lang="el-GR" sz="1700" b="1" dirty="0" smtClean="0">
                <a:solidFill>
                  <a:schemeClr val="tx1"/>
                </a:solidFill>
              </a:rPr>
              <a:t>Από τη σύγκριση του </a:t>
            </a:r>
            <a:r>
              <a:rPr lang="en-US" sz="1700" b="1" dirty="0" smtClean="0">
                <a:solidFill>
                  <a:schemeClr val="tx1"/>
                </a:solidFill>
              </a:rPr>
              <a:t>Q</a:t>
            </a:r>
            <a:r>
              <a:rPr lang="el-GR" sz="1700" b="1" baseline="-25000" dirty="0" smtClean="0">
                <a:solidFill>
                  <a:schemeClr val="tx1"/>
                </a:solidFill>
              </a:rPr>
              <a:t>1</a:t>
            </a:r>
            <a:r>
              <a:rPr lang="el-GR" sz="1700" b="1" dirty="0" smtClean="0">
                <a:solidFill>
                  <a:schemeClr val="tx1"/>
                </a:solidFill>
              </a:rPr>
              <a:t> με το </a:t>
            </a:r>
            <a:r>
              <a:rPr lang="en-US" sz="1700" b="1" dirty="0" smtClean="0">
                <a:solidFill>
                  <a:schemeClr val="tx1"/>
                </a:solidFill>
              </a:rPr>
              <a:t>Q</a:t>
            </a:r>
            <a:r>
              <a:rPr lang="el-GR" sz="1700" b="1" baseline="-25000" dirty="0" smtClean="0">
                <a:solidFill>
                  <a:schemeClr val="tx1"/>
                </a:solidFill>
              </a:rPr>
              <a:t>2</a:t>
            </a:r>
            <a:r>
              <a:rPr lang="el-GR" sz="1700" b="1" dirty="0" smtClean="0">
                <a:solidFill>
                  <a:schemeClr val="tx1"/>
                </a:solidFill>
              </a:rPr>
              <a:t>, ελέγχουμε πειραματικά κατά πόσο ισχύει η διατήρηση της ενέργειας στο φαινόμενο που μελετάμε.</a:t>
            </a:r>
            <a:endParaRPr lang="el-GR" sz="17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332656"/>
            <a:ext cx="8686800" cy="838200"/>
          </a:xfrm>
        </p:spPr>
        <p:txBody>
          <a:bodyPr>
            <a:normAutofit/>
          </a:bodyPr>
          <a:lstStyle/>
          <a:p>
            <a:r>
              <a:rPr lang="el-GR" cap="none" dirty="0" smtClean="0">
                <a:solidFill>
                  <a:schemeClr val="tx1"/>
                </a:solidFill>
              </a:rPr>
              <a:t>πειραματική διαδικασία</a:t>
            </a:r>
            <a:endParaRPr lang="el-GR" cap="none" dirty="0">
              <a:solidFill>
                <a:schemeClr val="tx1"/>
              </a:solidFill>
            </a:endParaRPr>
          </a:p>
        </p:txBody>
      </p:sp>
      <p:sp>
        <p:nvSpPr>
          <p:cNvPr id="3" name="2 - Θέση περιεχομένου"/>
          <p:cNvSpPr>
            <a:spLocks noGrp="1"/>
          </p:cNvSpPr>
          <p:nvPr>
            <p:ph idx="1"/>
          </p:nvPr>
        </p:nvSpPr>
        <p:spPr>
          <a:xfrm>
            <a:off x="251520" y="1484784"/>
            <a:ext cx="5544616" cy="4176464"/>
          </a:xfrm>
        </p:spPr>
        <p:txBody>
          <a:bodyPr>
            <a:normAutofit/>
          </a:bodyPr>
          <a:lstStyle/>
          <a:p>
            <a:pPr>
              <a:lnSpc>
                <a:spcPct val="150000"/>
              </a:lnSpc>
              <a:buClr>
                <a:srgbClr val="FF0000"/>
              </a:buClr>
              <a:buSzPct val="100000"/>
              <a:buFont typeface="Wingdings" pitchFamily="2" charset="2"/>
              <a:buChar char="Ø"/>
            </a:pPr>
            <a:r>
              <a:rPr lang="el-GR" sz="2200" b="1" dirty="0" smtClean="0">
                <a:solidFill>
                  <a:schemeClr val="tx1"/>
                </a:solidFill>
                <a:effectLst>
                  <a:outerShdw blurRad="38100" dist="38100" dir="2700000" algn="tl">
                    <a:srgbClr val="000000">
                      <a:alpha val="43137"/>
                    </a:srgbClr>
                  </a:outerShdw>
                </a:effectLst>
              </a:rPr>
              <a:t>Απαιτούμενα όργανα και υλικά.</a:t>
            </a:r>
            <a:endParaRPr lang="en-US" sz="2200" b="1" dirty="0" smtClean="0">
              <a:solidFill>
                <a:schemeClr val="tx1"/>
              </a:solidFill>
              <a:effectLst>
                <a:outerShdw blurRad="38100" dist="38100" dir="2700000" algn="tl">
                  <a:srgbClr val="000000">
                    <a:alpha val="43137"/>
                  </a:srgbClr>
                </a:outerShdw>
              </a:effectLst>
            </a:endParaRPr>
          </a:p>
          <a:p>
            <a:pPr>
              <a:lnSpc>
                <a:spcPct val="150000"/>
              </a:lnSpc>
              <a:buClr>
                <a:srgbClr val="C00000"/>
              </a:buClr>
              <a:buSzPct val="100000"/>
              <a:buFont typeface="Wingdings 2" pitchFamily="18" charset="2"/>
              <a:buChar char="P"/>
            </a:pPr>
            <a:r>
              <a:rPr lang="el-GR" sz="1700" b="1" dirty="0" smtClean="0">
                <a:solidFill>
                  <a:schemeClr val="tx1"/>
                </a:solidFill>
              </a:rPr>
              <a:t>Δύο δοχεία ζέσης των 300 </a:t>
            </a:r>
            <a:r>
              <a:rPr lang="en-US" sz="1700" b="1" dirty="0" err="1" smtClean="0">
                <a:solidFill>
                  <a:schemeClr val="tx1"/>
                </a:solidFill>
              </a:rPr>
              <a:t>mL</a:t>
            </a:r>
            <a:r>
              <a:rPr lang="el-GR" sz="1700" b="1" dirty="0" smtClean="0">
                <a:solidFill>
                  <a:schemeClr val="tx1"/>
                </a:solidFill>
              </a:rPr>
              <a:t> (1) </a:t>
            </a:r>
            <a:endParaRPr lang="en-US" sz="1700" b="1" dirty="0" smtClean="0">
              <a:solidFill>
                <a:schemeClr val="tx1"/>
              </a:solidFill>
            </a:endParaRPr>
          </a:p>
          <a:p>
            <a:pPr>
              <a:lnSpc>
                <a:spcPct val="150000"/>
              </a:lnSpc>
              <a:buClr>
                <a:srgbClr val="C00000"/>
              </a:buClr>
              <a:buSzPct val="100000"/>
              <a:buFont typeface="Wingdings 2" pitchFamily="18" charset="2"/>
              <a:buChar char="P"/>
            </a:pPr>
            <a:r>
              <a:rPr lang="el-GR" sz="1700" b="1" dirty="0" smtClean="0">
                <a:solidFill>
                  <a:schemeClr val="tx1"/>
                </a:solidFill>
              </a:rPr>
              <a:t>Δύο θερμόμετρα εργαστηρίου</a:t>
            </a:r>
            <a:r>
              <a:rPr lang="en-US" sz="1700" b="1" dirty="0" smtClean="0">
                <a:solidFill>
                  <a:schemeClr val="tx1"/>
                </a:solidFill>
              </a:rPr>
              <a:t> </a:t>
            </a:r>
            <a:r>
              <a:rPr lang="el-GR" sz="1700" b="1" dirty="0" smtClean="0">
                <a:solidFill>
                  <a:schemeClr val="tx1"/>
                </a:solidFill>
              </a:rPr>
              <a:t> -10 °</a:t>
            </a:r>
            <a:r>
              <a:rPr lang="en-US" sz="1700" b="1" dirty="0" smtClean="0">
                <a:solidFill>
                  <a:schemeClr val="tx1"/>
                </a:solidFill>
              </a:rPr>
              <a:t>C</a:t>
            </a:r>
            <a:r>
              <a:rPr lang="el-GR" sz="1700" b="1" dirty="0" smtClean="0">
                <a:solidFill>
                  <a:schemeClr val="tx1"/>
                </a:solidFill>
              </a:rPr>
              <a:t>....110 °</a:t>
            </a:r>
            <a:r>
              <a:rPr lang="en-US" sz="1700" b="1" dirty="0" smtClean="0">
                <a:solidFill>
                  <a:schemeClr val="tx1"/>
                </a:solidFill>
              </a:rPr>
              <a:t>C</a:t>
            </a:r>
            <a:r>
              <a:rPr lang="el-GR" sz="1700" b="1" dirty="0" smtClean="0">
                <a:solidFill>
                  <a:schemeClr val="tx1"/>
                </a:solidFill>
              </a:rPr>
              <a:t> (2) </a:t>
            </a:r>
            <a:endParaRPr lang="en-US" sz="1700" b="1" dirty="0" smtClean="0">
              <a:solidFill>
                <a:schemeClr val="tx1"/>
              </a:solidFill>
            </a:endParaRPr>
          </a:p>
          <a:p>
            <a:pPr>
              <a:lnSpc>
                <a:spcPct val="150000"/>
              </a:lnSpc>
              <a:buClr>
                <a:srgbClr val="C00000"/>
              </a:buClr>
              <a:buSzPct val="100000"/>
              <a:buFont typeface="Wingdings 2" pitchFamily="18" charset="2"/>
              <a:buChar char="P"/>
            </a:pPr>
            <a:r>
              <a:rPr lang="el-GR" sz="1700" b="1" dirty="0" smtClean="0">
                <a:solidFill>
                  <a:schemeClr val="tx1"/>
                </a:solidFill>
              </a:rPr>
              <a:t> Ογκομετρικός κύλινδρος 500 </a:t>
            </a:r>
            <a:r>
              <a:rPr lang="en-US" sz="1700" b="1" dirty="0" err="1" smtClean="0">
                <a:solidFill>
                  <a:schemeClr val="tx1"/>
                </a:solidFill>
              </a:rPr>
              <a:t>mL</a:t>
            </a:r>
            <a:r>
              <a:rPr lang="el-GR" sz="1700" b="1" dirty="0" smtClean="0">
                <a:solidFill>
                  <a:schemeClr val="tx1"/>
                </a:solidFill>
              </a:rPr>
              <a:t> (3)</a:t>
            </a:r>
          </a:p>
          <a:p>
            <a:pPr>
              <a:lnSpc>
                <a:spcPct val="150000"/>
              </a:lnSpc>
              <a:buClr>
                <a:srgbClr val="C00000"/>
              </a:buClr>
              <a:buSzPct val="100000"/>
              <a:buFont typeface="Wingdings 2" pitchFamily="18" charset="2"/>
              <a:buChar char="P"/>
            </a:pPr>
            <a:r>
              <a:rPr lang="el-GR" sz="1700" b="1" dirty="0" smtClean="0">
                <a:solidFill>
                  <a:schemeClr val="tx1"/>
                </a:solidFill>
              </a:rPr>
              <a:t>Δύο κύπελλα του καφέ κατασκευασμένα από θερμομονωτικό </a:t>
            </a:r>
            <a:r>
              <a:rPr lang="el-GR" sz="1700" b="1" dirty="0" err="1" smtClean="0">
                <a:solidFill>
                  <a:schemeClr val="tx1"/>
                </a:solidFill>
              </a:rPr>
              <a:t>φελιζόλ</a:t>
            </a:r>
            <a:r>
              <a:rPr lang="el-GR" sz="1700" b="1" dirty="0" smtClean="0">
                <a:solidFill>
                  <a:schemeClr val="tx1"/>
                </a:solidFill>
              </a:rPr>
              <a:t> (4) </a:t>
            </a:r>
            <a:endParaRPr lang="en-US" sz="1700" b="1" dirty="0" smtClean="0">
              <a:solidFill>
                <a:schemeClr val="tx1"/>
              </a:solidFill>
            </a:endParaRPr>
          </a:p>
          <a:p>
            <a:pPr>
              <a:lnSpc>
                <a:spcPct val="150000"/>
              </a:lnSpc>
              <a:buClr>
                <a:srgbClr val="C00000"/>
              </a:buClr>
              <a:buSzPct val="100000"/>
              <a:buFont typeface="Wingdings 2" pitchFamily="18" charset="2"/>
              <a:buChar char="P"/>
            </a:pPr>
            <a:r>
              <a:rPr lang="el-GR" sz="1700" b="1" dirty="0" smtClean="0">
                <a:solidFill>
                  <a:schemeClr val="tx1"/>
                </a:solidFill>
              </a:rPr>
              <a:t>Θερμομονωτικό γάντι (5)</a:t>
            </a:r>
          </a:p>
        </p:txBody>
      </p:sp>
      <p:pic>
        <p:nvPicPr>
          <p:cNvPr id="5" name="Picture 4"/>
          <p:cNvPicPr>
            <a:picLocks noChangeAspect="1" noChangeArrowheads="1"/>
          </p:cNvPicPr>
          <p:nvPr/>
        </p:nvPicPr>
        <p:blipFill>
          <a:blip r:embed="rId2" cstate="print">
            <a:lum bright="-10000" contrast="30000"/>
          </a:blip>
          <a:srcRect/>
          <a:stretch>
            <a:fillRect/>
          </a:stretch>
        </p:blipFill>
        <p:spPr bwMode="auto">
          <a:xfrm>
            <a:off x="5580112" y="1700808"/>
            <a:ext cx="3223270" cy="322327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287016" y="342529"/>
            <a:ext cx="885698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l-GR" sz="2400" b="1" dirty="0" smtClean="0"/>
              <a:t>πειραματική διαδικασία</a:t>
            </a:r>
            <a:endParaRPr kumimoji="0" lang="el-GR" sz="2000" b="1" i="0" u="none" strike="noStrike" cap="none" normalizeH="0" baseline="0" dirty="0" smtClean="0">
              <a:ln>
                <a:noFill/>
              </a:ln>
              <a:effectLst/>
              <a:latin typeface="Arial" pitchFamily="34" charset="0"/>
              <a:cs typeface="Arial" pitchFamily="34" charset="0"/>
            </a:endParaRPr>
          </a:p>
        </p:txBody>
      </p:sp>
      <p:sp>
        <p:nvSpPr>
          <p:cNvPr id="11" name="10 - Ορθογώνιο"/>
          <p:cNvSpPr/>
          <p:nvPr/>
        </p:nvSpPr>
        <p:spPr>
          <a:xfrm>
            <a:off x="1619672" y="1772816"/>
            <a:ext cx="4968552" cy="3624069"/>
          </a:xfrm>
          <a:prstGeom prst="rect">
            <a:avLst/>
          </a:prstGeom>
        </p:spPr>
        <p:txBody>
          <a:bodyPr wrap="square">
            <a:spAutoFit/>
          </a:bodyPr>
          <a:lstStyle/>
          <a:p>
            <a:pPr marL="342900" indent="-342900">
              <a:lnSpc>
                <a:spcPct val="150000"/>
              </a:lnSpc>
              <a:buClr>
                <a:srgbClr val="C00000"/>
              </a:buClr>
              <a:buFont typeface="+mj-lt"/>
              <a:buAutoNum type="arabicPeriod"/>
            </a:pPr>
            <a:r>
              <a:rPr lang="el-GR" sz="1700" b="1" dirty="0" smtClean="0"/>
              <a:t>Τοποθέτησε το ένα κύπελλο του καφέ μέσα στο άλλο. Έτσι έχεις κατασκευάσει ένα αρκετά καλό θερμιδόμετρο (εικόνα ).</a:t>
            </a:r>
            <a:endParaRPr lang="en-US" sz="1700" b="1" dirty="0" smtClean="0"/>
          </a:p>
          <a:p>
            <a:pPr marL="342900" indent="-342900">
              <a:lnSpc>
                <a:spcPct val="150000"/>
              </a:lnSpc>
              <a:buClr>
                <a:srgbClr val="C00000"/>
              </a:buClr>
              <a:buFont typeface="+mj-lt"/>
              <a:buAutoNum type="arabicPeriod"/>
            </a:pPr>
            <a:r>
              <a:rPr lang="el-GR" sz="1700" b="1" dirty="0" smtClean="0"/>
              <a:t>Με τον ογκομετρικό κύλινδρο μέτρησε όγκο </a:t>
            </a:r>
            <a:endParaRPr lang="en-US" sz="1700" b="1" dirty="0" smtClean="0"/>
          </a:p>
          <a:p>
            <a:pPr marL="342900">
              <a:lnSpc>
                <a:spcPct val="150000"/>
              </a:lnSpc>
              <a:buClr>
                <a:srgbClr val="C00000"/>
              </a:buClr>
            </a:pPr>
            <a:r>
              <a:rPr lang="en-US" sz="1700" b="1" dirty="0" smtClean="0"/>
              <a:t>V</a:t>
            </a:r>
            <a:r>
              <a:rPr lang="en-US" sz="1700" b="1" baseline="-25000" dirty="0" smtClean="0"/>
              <a:t>1</a:t>
            </a:r>
            <a:r>
              <a:rPr lang="en-US" sz="1700" b="1" dirty="0" smtClean="0"/>
              <a:t>  =500 </a:t>
            </a:r>
            <a:r>
              <a:rPr lang="en-US" sz="1700" b="1" dirty="0" err="1" smtClean="0"/>
              <a:t>mL</a:t>
            </a:r>
            <a:r>
              <a:rPr lang="el-GR" sz="1700" b="1" dirty="0" smtClean="0"/>
              <a:t> νερού βρύσης και το τοποθέτησε στο ένα δοχείο ζέσης. </a:t>
            </a:r>
            <a:endParaRPr lang="en-US" sz="1700" b="1" dirty="0" smtClean="0"/>
          </a:p>
          <a:p>
            <a:pPr marL="342900">
              <a:lnSpc>
                <a:spcPct val="150000"/>
              </a:lnSpc>
              <a:buClr>
                <a:srgbClr val="C00000"/>
              </a:buClr>
            </a:pPr>
            <a:r>
              <a:rPr lang="el-GR" sz="1700" b="1" dirty="0" smtClean="0"/>
              <a:t>Τοποθέτησε μέσα στο νερό του δοχείου ένα θερμόμετρο. Μέτρησε τη θερμοκρασία του νερού (</a:t>
            </a:r>
            <a:r>
              <a:rPr lang="el-GR" sz="1700" b="1" dirty="0" err="1" smtClean="0"/>
              <a:t>θ</a:t>
            </a:r>
            <a:r>
              <a:rPr lang="el-GR" sz="1700" b="1" baseline="-25000" dirty="0" err="1" smtClean="0"/>
              <a:t>1</a:t>
            </a:r>
            <a:r>
              <a:rPr lang="el-GR" sz="1700" b="1" dirty="0" smtClean="0"/>
              <a:t>) και κατάγραψε την τιμή της στον </a:t>
            </a:r>
            <a:r>
              <a:rPr lang="el-GR" sz="1700" b="1" dirty="0" smtClean="0">
                <a:ln>
                  <a:solidFill>
                    <a:srgbClr val="C00000"/>
                  </a:solidFill>
                </a:ln>
                <a:hlinkClick r:id="rId2" action="ppaction://hlinkpres?slideindex=1&amp;slidetitle="/>
              </a:rPr>
              <a:t>πίνακα Α</a:t>
            </a:r>
            <a:r>
              <a:rPr lang="el-GR" sz="1700" b="1" dirty="0" smtClean="0"/>
              <a:t>.</a:t>
            </a:r>
            <a:endParaRPr lang="el-GR" sz="1700" b="1" dirty="0"/>
          </a:p>
        </p:txBody>
      </p:sp>
      <p:pic>
        <p:nvPicPr>
          <p:cNvPr id="3075" name="Picture 3"/>
          <p:cNvPicPr>
            <a:picLocks noChangeAspect="1" noChangeArrowheads="1"/>
          </p:cNvPicPr>
          <p:nvPr/>
        </p:nvPicPr>
        <p:blipFill>
          <a:blip r:embed="rId3" cstate="print">
            <a:lum bright="-10000" contrast="30000"/>
          </a:blip>
          <a:srcRect/>
          <a:stretch>
            <a:fillRect/>
          </a:stretch>
        </p:blipFill>
        <p:spPr bwMode="auto">
          <a:xfrm>
            <a:off x="6588224" y="1844824"/>
            <a:ext cx="2273877" cy="3083049"/>
          </a:xfrm>
          <a:prstGeom prst="rect">
            <a:avLst/>
          </a:prstGeom>
          <a:ln w="88900" cap="sq" cmpd="thickThin">
            <a:solidFill>
              <a:srgbClr val="000000"/>
            </a:solidFill>
            <a:prstDash val="solid"/>
            <a:miter lim="800000"/>
          </a:ln>
          <a:effectLst>
            <a:innerShdw blurRad="76200">
              <a:srgbClr val="000000"/>
            </a:innerShdw>
          </a:effectLst>
        </p:spPr>
      </p:pic>
      <p:pic>
        <p:nvPicPr>
          <p:cNvPr id="3076" name="Picture 4"/>
          <p:cNvPicPr>
            <a:picLocks noChangeAspect="1" noChangeArrowheads="1"/>
          </p:cNvPicPr>
          <p:nvPr/>
        </p:nvPicPr>
        <p:blipFill>
          <a:blip r:embed="rId4" cstate="print">
            <a:lum bright="-10000" contrast="30000"/>
          </a:blip>
          <a:srcRect/>
          <a:stretch>
            <a:fillRect/>
          </a:stretch>
        </p:blipFill>
        <p:spPr bwMode="auto">
          <a:xfrm>
            <a:off x="395536" y="1844824"/>
            <a:ext cx="1266825" cy="1143000"/>
          </a:xfrm>
          <a:prstGeom prst="rect">
            <a:avLst/>
          </a:prstGeom>
          <a:noFill/>
          <a:ln w="9525">
            <a:noFill/>
            <a:miter lim="800000"/>
            <a:headEnd/>
            <a:tailEnd/>
          </a:ln>
        </p:spPr>
      </p:pic>
      <p:pic>
        <p:nvPicPr>
          <p:cNvPr id="3077" name="Picture 5"/>
          <p:cNvPicPr>
            <a:picLocks noChangeAspect="1" noChangeArrowheads="1"/>
          </p:cNvPicPr>
          <p:nvPr/>
        </p:nvPicPr>
        <p:blipFill>
          <a:blip r:embed="rId5" cstate="print">
            <a:lum bright="-10000" contrast="30000"/>
          </a:blip>
          <a:srcRect/>
          <a:stretch>
            <a:fillRect/>
          </a:stretch>
        </p:blipFill>
        <p:spPr bwMode="auto">
          <a:xfrm>
            <a:off x="395536" y="3284984"/>
            <a:ext cx="1304925" cy="1276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287016" y="342529"/>
            <a:ext cx="885698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l-GR" sz="2400" b="1" dirty="0" smtClean="0"/>
              <a:t>πειραματική διαδικασία</a:t>
            </a:r>
            <a:endParaRPr lang="el-GR" sz="2000" b="1" dirty="0" smtClean="0">
              <a:latin typeface="Arial" pitchFamily="34" charset="0"/>
              <a:cs typeface="Arial" pitchFamily="34" charset="0"/>
            </a:endParaRPr>
          </a:p>
        </p:txBody>
      </p:sp>
      <p:sp>
        <p:nvSpPr>
          <p:cNvPr id="11" name="10 - Ορθογώνιο"/>
          <p:cNvSpPr/>
          <p:nvPr/>
        </p:nvSpPr>
        <p:spPr>
          <a:xfrm>
            <a:off x="1835696" y="1196752"/>
            <a:ext cx="4824536" cy="3183692"/>
          </a:xfrm>
          <a:prstGeom prst="rect">
            <a:avLst/>
          </a:prstGeom>
        </p:spPr>
        <p:txBody>
          <a:bodyPr wrap="square">
            <a:spAutoFit/>
          </a:bodyPr>
          <a:lstStyle/>
          <a:p>
            <a:pPr marL="36000" lvl="3" indent="342900">
              <a:lnSpc>
                <a:spcPct val="150000"/>
              </a:lnSpc>
              <a:buClr>
                <a:srgbClr val="C00000"/>
              </a:buClr>
              <a:buFont typeface="+mj-lt"/>
              <a:buAutoNum type="arabicPeriod" startAt="3"/>
            </a:pPr>
            <a:r>
              <a:rPr lang="el-GR" sz="1700" b="1" dirty="0" smtClean="0"/>
              <a:t>Με τον ογκομετρικό κύλινδρο μέτρησε </a:t>
            </a:r>
            <a:r>
              <a:rPr lang="en-US" sz="1700" b="1" dirty="0" smtClean="0"/>
              <a:t>V</a:t>
            </a:r>
            <a:r>
              <a:rPr lang="el-GR" sz="1700" b="1" baseline="-25000" dirty="0" smtClean="0"/>
              <a:t>2</a:t>
            </a:r>
            <a:r>
              <a:rPr lang="el-GR" sz="1700" b="1" dirty="0" smtClean="0"/>
              <a:t>=80 </a:t>
            </a:r>
            <a:r>
              <a:rPr lang="en-US" sz="1700" b="1" dirty="0" err="1" smtClean="0"/>
              <a:t>mL</a:t>
            </a:r>
            <a:r>
              <a:rPr lang="el-GR" sz="1700" b="1" dirty="0" smtClean="0"/>
              <a:t> νερού βρύσης και τοποθέτησέ το στο άλλο δοχείο ζέσης. Θέρμανε το νερό στην εστία θέρμανσης, μέχρις ότου η θερμοκρασία του φτάσει στους 70-75 °</a:t>
            </a:r>
            <a:r>
              <a:rPr lang="en-US" sz="1700" b="1" dirty="0" smtClean="0"/>
              <a:t>C</a:t>
            </a:r>
            <a:r>
              <a:rPr lang="el-GR" sz="1700" b="1" dirty="0" smtClean="0"/>
              <a:t> (κατ' εκτίμηση).</a:t>
            </a:r>
            <a:endParaRPr lang="en-US" sz="1700" b="1" dirty="0" smtClean="0"/>
          </a:p>
          <a:p>
            <a:pPr marL="36000" lvl="3" indent="342900">
              <a:lnSpc>
                <a:spcPct val="150000"/>
              </a:lnSpc>
              <a:buClr>
                <a:srgbClr val="C00000"/>
              </a:buClr>
              <a:buFont typeface="+mj-lt"/>
              <a:buAutoNum type="arabicPeriod" startAt="3"/>
            </a:pPr>
            <a:r>
              <a:rPr lang="el-GR" sz="1700" b="1" dirty="0" smtClean="0"/>
              <a:t>Σβήσε την εστία θέρμανσης. Με πολύ προσοχή (φορώντας </a:t>
            </a:r>
            <a:r>
              <a:rPr lang="el-GR" sz="1700" b="1" dirty="0" err="1" smtClean="0"/>
              <a:t>αντιθερμικό</a:t>
            </a:r>
            <a:r>
              <a:rPr lang="el-GR" sz="1700" b="1" dirty="0" smtClean="0"/>
              <a:t> γάντι) ρίξε το ζεστό νερό μέσα στο θερμιδόμετρο (στο διπλό κύπελλο). </a:t>
            </a:r>
            <a:endParaRPr lang="el-GR" sz="1700" b="1" dirty="0"/>
          </a:p>
        </p:txBody>
      </p:sp>
      <p:pic>
        <p:nvPicPr>
          <p:cNvPr id="3075" name="Picture 3"/>
          <p:cNvPicPr>
            <a:picLocks noChangeAspect="1" noChangeArrowheads="1"/>
          </p:cNvPicPr>
          <p:nvPr/>
        </p:nvPicPr>
        <p:blipFill>
          <a:blip r:embed="rId2" cstate="print">
            <a:lum bright="-10000" contrast="30000"/>
          </a:blip>
          <a:srcRect/>
          <a:stretch>
            <a:fillRect/>
          </a:stretch>
        </p:blipFill>
        <p:spPr bwMode="auto">
          <a:xfrm>
            <a:off x="6660232" y="1340768"/>
            <a:ext cx="2273877" cy="3083049"/>
          </a:xfrm>
          <a:prstGeom prst="rect">
            <a:avLst/>
          </a:prstGeom>
          <a:ln w="88900" cap="sq" cmpd="thickThin">
            <a:solidFill>
              <a:srgbClr val="000000"/>
            </a:solidFill>
            <a:prstDash val="solid"/>
            <a:miter lim="800000"/>
          </a:ln>
          <a:effectLst>
            <a:innerShdw blurRad="76200">
              <a:srgbClr val="000000"/>
            </a:innerShdw>
          </a:effectLst>
        </p:spPr>
      </p:pic>
      <p:pic>
        <p:nvPicPr>
          <p:cNvPr id="3076" name="Picture 4"/>
          <p:cNvPicPr>
            <a:picLocks noChangeAspect="1" noChangeArrowheads="1"/>
          </p:cNvPicPr>
          <p:nvPr/>
        </p:nvPicPr>
        <p:blipFill>
          <a:blip r:embed="rId3" cstate="print">
            <a:lum bright="-10000" contrast="30000"/>
          </a:blip>
          <a:srcRect/>
          <a:stretch>
            <a:fillRect/>
          </a:stretch>
        </p:blipFill>
        <p:spPr bwMode="auto">
          <a:xfrm>
            <a:off x="467544" y="1340768"/>
            <a:ext cx="1266825" cy="1143000"/>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lum bright="-10000" contrast="30000"/>
          </a:blip>
          <a:srcRect/>
          <a:stretch>
            <a:fillRect/>
          </a:stretch>
        </p:blipFill>
        <p:spPr bwMode="auto">
          <a:xfrm>
            <a:off x="467544" y="2780928"/>
            <a:ext cx="1304925" cy="1276350"/>
          </a:xfrm>
          <a:prstGeom prst="rect">
            <a:avLst/>
          </a:prstGeom>
          <a:noFill/>
          <a:ln w="9525">
            <a:noFill/>
            <a:miter lim="800000"/>
            <a:headEnd/>
            <a:tailEnd/>
          </a:ln>
        </p:spPr>
      </p:pic>
      <p:sp>
        <p:nvSpPr>
          <p:cNvPr id="7" name="6 - Ορθογώνιο"/>
          <p:cNvSpPr/>
          <p:nvPr/>
        </p:nvSpPr>
        <p:spPr>
          <a:xfrm>
            <a:off x="539552" y="4653136"/>
            <a:ext cx="7920880" cy="1477328"/>
          </a:xfrm>
          <a:prstGeom prst="rect">
            <a:avLst/>
          </a:prstGeom>
        </p:spPr>
        <p:txBody>
          <a:bodyPr wrap="square">
            <a:spAutoFit/>
          </a:bodyPr>
          <a:lstStyle/>
          <a:p>
            <a:r>
              <a:rPr lang="el-GR" b="1" dirty="0" smtClean="0"/>
              <a:t>Τοποθέτησε μέσα στο νερό του θερμιδόμετρου ένα θερμόμετρο. </a:t>
            </a:r>
            <a:endParaRPr lang="en-US" b="1" dirty="0" smtClean="0"/>
          </a:p>
          <a:p>
            <a:r>
              <a:rPr lang="el-GR" b="1" dirty="0" smtClean="0"/>
              <a:t>Παρακολούθησε την ένδειξη του θερμομέτρου. </a:t>
            </a:r>
            <a:endParaRPr lang="en-US" b="1" dirty="0" smtClean="0"/>
          </a:p>
          <a:p>
            <a:r>
              <a:rPr lang="el-GR" b="1" dirty="0" smtClean="0"/>
              <a:t>Όταν η ένδειξη σταθεροποιηθεί σε μια τιμή, κατάγραψέ την στον </a:t>
            </a:r>
            <a:r>
              <a:rPr lang="el-GR" sz="1700" b="1" dirty="0" smtClean="0">
                <a:ln>
                  <a:solidFill>
                    <a:srgbClr val="C00000"/>
                  </a:solidFill>
                </a:ln>
                <a:hlinkClick r:id="rId5" action="ppaction://hlinkpres?slideindex=1&amp;slidetitle="/>
              </a:rPr>
              <a:t>πίνακα Α.</a:t>
            </a:r>
            <a:r>
              <a:rPr lang="el-GR" b="1" dirty="0" smtClean="0"/>
              <a:t> </a:t>
            </a:r>
            <a:endParaRPr lang="en-US" b="1" dirty="0" smtClean="0"/>
          </a:p>
          <a:p>
            <a:r>
              <a:rPr lang="el-GR" b="1" dirty="0" smtClean="0"/>
              <a:t>Η θερμοκρασία αυτή είναι η θερμοκρασία (</a:t>
            </a:r>
            <a:r>
              <a:rPr lang="el-GR" b="1" dirty="0" err="1" smtClean="0"/>
              <a:t>θ</a:t>
            </a:r>
            <a:r>
              <a:rPr lang="el-GR" b="1" baseline="-25000" dirty="0" err="1" smtClean="0"/>
              <a:t>2</a:t>
            </a:r>
            <a:r>
              <a:rPr lang="el-GR" b="1" dirty="0" smtClean="0"/>
              <a:t>) που έχει το ζεστό νερό όγκου </a:t>
            </a:r>
            <a:r>
              <a:rPr lang="en-US" b="1" dirty="0" smtClean="0"/>
              <a:t>V</a:t>
            </a:r>
            <a:r>
              <a:rPr lang="el-GR" b="1" baseline="-25000" dirty="0" smtClean="0"/>
              <a:t>2</a:t>
            </a:r>
            <a:r>
              <a:rPr lang="el-GR" b="1" dirty="0" smtClean="0"/>
              <a:t> μέσα στο θερμιδόμετρο.</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719</Words>
  <Application>Microsoft Office PowerPoint</Application>
  <PresentationFormat>Προβολή στην οθόνη (4:3)</PresentationFormat>
  <Paragraphs>49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Διαστημικό</vt:lpstr>
      <vt:lpstr>Εργαστηριακη  ασκηση 14</vt:lpstr>
      <vt:lpstr>έννοιες  και  φυσικά μεγέθη</vt:lpstr>
      <vt:lpstr>θεωρητικές  επισημάνσεις</vt:lpstr>
      <vt:lpstr>θεωρητικές  επισημάνσεις</vt:lpstr>
      <vt:lpstr>θεωρητικές  επισημάνσεις</vt:lpstr>
      <vt:lpstr>πειραματική διαδικασία</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Εργαστηριακη  ασκηση 1</dc:title>
  <dc:creator>USER</dc:creator>
  <cp:lastModifiedBy>USER</cp:lastModifiedBy>
  <cp:revision>177</cp:revision>
  <dcterms:created xsi:type="dcterms:W3CDTF">2012-09-14T20:22:10Z</dcterms:created>
  <dcterms:modified xsi:type="dcterms:W3CDTF">2013-05-13T21:56:10Z</dcterms:modified>
</cp:coreProperties>
</file>