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2%203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934;&#973;&#955;&#955;&#945;%20&#917;&#961;&#947;&#945;&#963;&#943;&#945;&#962;/&#934;&#973;&#955;&#955;&#959;%20&#917;&#961;&#947;&#945;&#963;&#943;&#945;&#962;%20%20&#945;&#963;&#954;&#951;&#963;&#951;%202%203.pptx" TargetMode="External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2%203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2%201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934;&#973;&#955;&#955;&#945;%20&#917;&#961;&#947;&#945;&#963;&#943;&#945;&#962;/&#934;&#973;&#955;&#955;&#959;%20&#917;&#961;&#947;&#945;&#963;&#943;&#945;&#962;%20%20&#945;&#963;&#954;&#951;&#963;&#951;%202%201.pptx" TargetMode="External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2%201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934;&#973;&#955;&#955;&#945;%20&#917;&#961;&#947;&#945;&#963;&#943;&#945;&#962;/&#934;&#973;&#955;&#955;&#959;%20&#917;&#961;&#947;&#945;&#963;&#943;&#945;&#962;%20%20&#945;&#963;&#954;&#951;&#963;&#951;%202%202.pptx" TargetMode="External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2%202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222375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1"/>
                </a:solidFill>
              </a:rPr>
              <a:t>Εργαστηριακη</a:t>
            </a:r>
            <a:r>
              <a:rPr lang="el-GR" b="1" dirty="0" smtClean="0">
                <a:solidFill>
                  <a:schemeClr val="tx1"/>
                </a:solidFill>
              </a:rPr>
              <a:t>  </a:t>
            </a:r>
            <a:r>
              <a:rPr lang="el-GR" b="1" dirty="0" err="1" smtClean="0">
                <a:solidFill>
                  <a:schemeClr val="tx1"/>
                </a:solidFill>
              </a:rPr>
              <a:t>ασκηση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632848" cy="9144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μέτρηση βάρους- μάζας - πυκνότητας</a:t>
            </a:r>
            <a:endParaRPr lang="el-G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/>
          </a:bodyPr>
          <a:lstStyle/>
          <a:p>
            <a:r>
              <a:rPr lang="el-GR" sz="2800" b="1" cap="small" dirty="0" err="1" smtClean="0">
                <a:solidFill>
                  <a:schemeClr val="tx1"/>
                </a:solidFill>
              </a:rPr>
              <a:t>Πειραμα</a:t>
            </a:r>
            <a:r>
              <a:rPr lang="el-GR" sz="2800" b="1" dirty="0" smtClean="0">
                <a:solidFill>
                  <a:schemeClr val="tx1"/>
                </a:solidFill>
              </a:rPr>
              <a:t> 3: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sz="2700" b="1" cap="none" dirty="0" smtClean="0">
                <a:solidFill>
                  <a:schemeClr val="tx1"/>
                </a:solidFill>
              </a:rPr>
              <a:t>μέτρηση της πυκνότητας στερεών σωμάτων</a:t>
            </a:r>
            <a:endParaRPr lang="el-GR" sz="2700" b="1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556792"/>
            <a:ext cx="8623176" cy="4896544"/>
          </a:xfrm>
        </p:spPr>
        <p:txBody>
          <a:bodyPr>
            <a:normAutofit/>
          </a:bodyPr>
          <a:lstStyle/>
          <a:p>
            <a:pPr marL="514350" lvl="7" indent="-514350">
              <a:lnSpc>
                <a:spcPct val="150000"/>
              </a:lnSpc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l-GR" sz="2000" b="1" dirty="0" smtClean="0">
                <a:solidFill>
                  <a:schemeClr val="tx1"/>
                </a:solidFill>
              </a:rPr>
              <a:t>Χρησιμοποίησε πέντε όμοιες ράβδους πλαστελίνης. Κόψε κάθε ράβδο ακριβώς στη μέση. Φτιάξε τέσσερα μπαλάκια πλαστελίνης διαφορετικών μαζών, πλάθοντας αντίστοιχα: μια, δύο, τρεις και τέσσερις μισές ράβδους. Ζύγισε κάθε μπαλάκι και γράψε την τιμή της μάζας του στον </a:t>
            </a:r>
            <a:r>
              <a:rPr lang="el-GR" sz="20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Γ</a:t>
            </a:r>
            <a:r>
              <a:rPr lang="el-GR" sz="2000" b="1" dirty="0" smtClean="0">
                <a:solidFill>
                  <a:schemeClr val="tx1"/>
                </a:solidFill>
              </a:rPr>
              <a:t>.</a:t>
            </a:r>
          </a:p>
          <a:p>
            <a:pPr marL="514350" lvl="7" indent="-514350">
              <a:lnSpc>
                <a:spcPct val="150000"/>
              </a:lnSpc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l-GR" sz="2000" b="1" dirty="0" smtClean="0">
                <a:solidFill>
                  <a:schemeClr val="tx1"/>
                </a:solidFill>
              </a:rPr>
              <a:t>Με βάση τη μέχρι τώρα εμπειρία σου, απάντησε στην ακόλουθη ερώτηση:</a:t>
            </a:r>
          </a:p>
          <a:p>
            <a:pPr marL="514350" indent="-514350">
              <a:lnSpc>
                <a:spcPct val="150000"/>
              </a:lnSpc>
              <a:buClr>
                <a:srgbClr val="FF0000"/>
              </a:buClr>
              <a:buSzPct val="80000"/>
              <a:buFont typeface="+mj-lt"/>
              <a:buAutoNum type="arabicPeriod" startAt="3"/>
            </a:pPr>
            <a:r>
              <a:rPr lang="el-GR" sz="2000" b="1" dirty="0" smtClean="0">
                <a:solidFill>
                  <a:schemeClr val="tx1"/>
                </a:solidFill>
              </a:rPr>
              <a:t>Ποιο από τα τρία μπαλάκια έχει μεγαλύτερη πυκνότητα;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Το βαρύτερο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Το ελαφρύτερο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Έχουν την ίδια πυκνότητα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556792"/>
            <a:ext cx="8623176" cy="489654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rgbClr val="FF0000"/>
              </a:buClr>
              <a:buSzPct val="100000"/>
              <a:buFont typeface="+mj-lt"/>
              <a:buAutoNum type="arabicPeriod" startAt="4"/>
            </a:pPr>
            <a:r>
              <a:rPr lang="el-GR" sz="2000" b="1" dirty="0" smtClean="0">
                <a:solidFill>
                  <a:schemeClr val="tx1"/>
                </a:solidFill>
              </a:rPr>
              <a:t>Στη συνέχεια, υπολόγισε πειραματικά την πυκνότητα που έχει κάθε μπαλάκι, για να επιβεβαιώσεις (ή να διαψεύσεις) την πρόβλεψή σου:</a:t>
            </a:r>
          </a:p>
          <a:p>
            <a:pPr marL="514350" lvl="1" indent="-514350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Μέτρησε τον όγκο που έχει κάθε μπαλάκι, με τον τρόπο που έμαθες στην άσκηση 1. </a:t>
            </a:r>
          </a:p>
          <a:p>
            <a:pPr marL="514350" lvl="1" indent="-514350">
              <a:lnSpc>
                <a:spcPct val="150000"/>
              </a:lnSpc>
              <a:buClr>
                <a:srgbClr val="FF0000"/>
              </a:buClr>
              <a:buSzPct val="100000"/>
              <a:buNone/>
            </a:pPr>
            <a:r>
              <a:rPr lang="el-GR" sz="2000" b="1" dirty="0" smtClean="0">
                <a:solidFill>
                  <a:schemeClr val="tx1"/>
                </a:solidFill>
              </a:rPr>
              <a:t>Σημείωσε τις τιμές των όγκων στον </a:t>
            </a:r>
            <a:r>
              <a:rPr lang="el-GR" sz="20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Γ</a:t>
            </a:r>
            <a:r>
              <a:rPr lang="el-GR" sz="2000" b="1" dirty="0" smtClean="0">
                <a:solidFill>
                  <a:schemeClr val="tx1"/>
                </a:solidFill>
              </a:rPr>
              <a:t>.</a:t>
            </a:r>
          </a:p>
          <a:p>
            <a:pPr marL="514350" lvl="1" indent="-514350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Υπολόγισε την πυκνότητα που έχει κάθε μπαλάκι, χρησιμοποιώντας τη σχέση 1. </a:t>
            </a:r>
          </a:p>
          <a:p>
            <a:pPr marL="514350" lvl="1" indent="-514350">
              <a:lnSpc>
                <a:spcPct val="150000"/>
              </a:lnSpc>
              <a:buClr>
                <a:srgbClr val="FF0000"/>
              </a:buClr>
              <a:buSzPct val="100000"/>
              <a:buNone/>
            </a:pPr>
            <a:r>
              <a:rPr lang="el-GR" sz="2000" b="1" dirty="0" smtClean="0">
                <a:solidFill>
                  <a:schemeClr val="tx1"/>
                </a:solidFill>
              </a:rPr>
              <a:t>Γράψε τις αντίστοιχες τιμές στον </a:t>
            </a:r>
            <a:r>
              <a:rPr lang="el-GR" sz="20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</a:t>
            </a:r>
            <a:r>
              <a:rPr lang="el-GR" sz="20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3" action="ppaction://hlinkpres?slideindex=1&amp;slidetitle="/>
              </a:rPr>
              <a:t>Γ</a:t>
            </a:r>
            <a:r>
              <a:rPr lang="el-GR" sz="20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Συμπλήρωσε το φύλλο εργασίας για την εργαστηριακή άσκηση</a:t>
            </a:r>
            <a:r>
              <a:rPr lang="el-GR" sz="2000" b="1" dirty="0" smtClean="0"/>
              <a:t>.</a:t>
            </a:r>
            <a:endParaRPr lang="el-GR" sz="2000" b="1" dirty="0" smtClean="0">
              <a:solidFill>
                <a:schemeClr val="tx1"/>
              </a:solidFill>
            </a:endParaRPr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/>
          </a:bodyPr>
          <a:lstStyle/>
          <a:p>
            <a:r>
              <a:rPr lang="el-GR" sz="2800" b="1" cap="small" dirty="0" err="1" smtClean="0">
                <a:solidFill>
                  <a:schemeClr val="tx1"/>
                </a:solidFill>
              </a:rPr>
              <a:t>Πειραμα</a:t>
            </a:r>
            <a:r>
              <a:rPr lang="el-GR" sz="2800" b="1" dirty="0" smtClean="0">
                <a:solidFill>
                  <a:schemeClr val="tx1"/>
                </a:solidFill>
              </a:rPr>
              <a:t> 3: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sz="2700" b="1" cap="none" dirty="0" smtClean="0">
                <a:solidFill>
                  <a:schemeClr val="tx1"/>
                </a:solidFill>
              </a:rPr>
              <a:t>μέτρηση της πυκνότητας στερεών σωμάτων</a:t>
            </a:r>
            <a:endParaRPr lang="el-GR" sz="2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έννοιες  και  φυσικά μεγέθη</a:t>
            </a:r>
            <a:endParaRPr lang="el-GR" sz="24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95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</a:pPr>
            <a:r>
              <a:rPr lang="el-G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Όγκος - Μάζα - Βάρος – Πυκνότητα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l-G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Οι Στόχοι:</a:t>
            </a:r>
          </a:p>
          <a:p>
            <a:pPr marL="971550" lvl="1" indent="-514350">
              <a:lnSpc>
                <a:spcPct val="150000"/>
              </a:lnSpc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l-G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Να αποκτήσεις την ικανότητα να μετράς: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α. Το βάρος ενός στερεού σώματος με ένα δυναμόμετρο.</a:t>
            </a:r>
          </a:p>
          <a:p>
            <a:pPr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β. Τη μάζα ενός στερεού και ενός υγρού σώματος χρησιμοποιώντας έναν απλό ή έναν ηλεκτρονικό ζυγό.</a:t>
            </a:r>
          </a:p>
          <a:p>
            <a:pPr marL="971550" lvl="1" indent="-514350">
              <a:lnSpc>
                <a:spcPct val="150000"/>
              </a:lnSpc>
              <a:buClr>
                <a:srgbClr val="FF0000"/>
              </a:buClr>
              <a:buSzPct val="100000"/>
              <a:buFont typeface="+mj-lt"/>
              <a:buAutoNum type="arabicPeriod" startAt="2"/>
            </a:pPr>
            <a:r>
              <a:rPr lang="el-G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Να υπολογίζεις την πυκνότητα ενός σώματος μετρώντας τη μάζα και τον όγκο του.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sz="28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554163"/>
            <a:ext cx="8884096" cy="38190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</a:rPr>
              <a:t>Το βάρος (</a:t>
            </a:r>
            <a:r>
              <a:rPr lang="en-US" sz="2000" b="1" dirty="0" smtClean="0">
                <a:solidFill>
                  <a:schemeClr val="tx1"/>
                </a:solidFill>
              </a:rPr>
              <a:t>W</a:t>
            </a:r>
            <a:r>
              <a:rPr lang="el-GR" sz="2000" b="1" dirty="0" smtClean="0">
                <a:solidFill>
                  <a:schemeClr val="tx1"/>
                </a:solidFill>
              </a:rPr>
              <a:t>) ενός σώματος είναι η δύναμη με την οποία το έλκει η Γη. Μπορώ να το μετρήσω με ένα δυναμόμετρο ή με ένα ζυγό.</a:t>
            </a:r>
          </a:p>
          <a:p>
            <a:pPr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tx1"/>
                </a:solidFill>
              </a:rPr>
              <a:t>	Το βάρος (</a:t>
            </a:r>
            <a:r>
              <a:rPr lang="en-US" sz="2000" b="1" dirty="0" smtClean="0">
                <a:solidFill>
                  <a:schemeClr val="tx1"/>
                </a:solidFill>
              </a:rPr>
              <a:t>W</a:t>
            </a:r>
            <a:r>
              <a:rPr lang="el-GR" sz="2000" b="1" dirty="0" smtClean="0">
                <a:solidFill>
                  <a:schemeClr val="tx1"/>
                </a:solidFill>
              </a:rPr>
              <a:t>) είναι ανάλογο με τη μάζα (</a:t>
            </a:r>
            <a:r>
              <a:rPr lang="en-US" sz="2000" b="1" dirty="0" smtClean="0">
                <a:solidFill>
                  <a:schemeClr val="tx1"/>
                </a:solidFill>
              </a:rPr>
              <a:t>m</a:t>
            </a:r>
            <a:r>
              <a:rPr lang="el-GR" sz="2000" b="1" dirty="0" smtClean="0">
                <a:solidFill>
                  <a:schemeClr val="tx1"/>
                </a:solidFill>
              </a:rPr>
              <a:t>) του σώματος: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W=g ∙ m</a:t>
            </a:r>
            <a:endParaRPr lang="el-G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</a:rPr>
              <a:t>Η σταθερά </a:t>
            </a:r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l-GR" sz="2000" b="1" dirty="0" smtClean="0">
                <a:solidFill>
                  <a:schemeClr val="tx1"/>
                </a:solidFill>
              </a:rPr>
              <a:t> ονομάζεται «επιτάχυνση της βαρύτητας» και εξαρτάται από το γεωγραφικό τόπο που βρίσκεται το σώμα. Η τιμή του </a:t>
            </a:r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l-GR" sz="2000" b="1" dirty="0" smtClean="0">
                <a:solidFill>
                  <a:schemeClr val="tx1"/>
                </a:solidFill>
              </a:rPr>
              <a:t> στη γεωγραφική περιοχή της Ελλάδας και κοντά στην επιφάνεια της θάλασσας, είναι </a:t>
            </a:r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l-GR" sz="2000" b="1" dirty="0" smtClean="0">
                <a:solidFill>
                  <a:schemeClr val="tx1"/>
                </a:solidFill>
              </a:rPr>
              <a:t>=9,8 </a:t>
            </a:r>
            <a:r>
              <a:rPr lang="en-US" sz="2000" b="1" dirty="0" smtClean="0">
                <a:solidFill>
                  <a:schemeClr val="tx1"/>
                </a:solidFill>
              </a:rPr>
              <a:t>m</a:t>
            </a:r>
            <a:r>
              <a:rPr lang="el-GR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smtClean="0">
                <a:solidFill>
                  <a:schemeClr val="tx1"/>
                </a:solidFill>
              </a:rPr>
              <a:t>s</a:t>
            </a:r>
            <a:r>
              <a:rPr lang="el-GR" sz="2000" b="1" baseline="30000" dirty="0" smtClean="0">
                <a:solidFill>
                  <a:schemeClr val="tx1"/>
                </a:solidFill>
              </a:rPr>
              <a:t>2</a:t>
            </a:r>
            <a:r>
              <a:rPr lang="el-GR" sz="2000" b="1" dirty="0" smtClean="0">
                <a:solidFill>
                  <a:schemeClr val="tx1"/>
                </a:solidFill>
              </a:rPr>
              <a:t>.</a:t>
            </a:r>
            <a:endParaRPr lang="el-G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80728"/>
            <a:ext cx="9010328" cy="56754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chemeClr val="tx1"/>
                </a:solidFill>
              </a:rPr>
              <a:t>Οπότε, στον ίδιο τόπο, δύο σώματα που έχουν ίσες μάζες, έχουν και ίδια βάρη. 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chemeClr val="tx1"/>
                </a:solidFill>
              </a:rPr>
              <a:t>Χάρη σε αυτή τη σημαντική ιδιότητα, μπορούμε να συγκρίνουμε τις μάζες δύο σωμάτων μετρώντας τα βάρη τους.</a:t>
            </a:r>
          </a:p>
          <a:p>
            <a:pPr algn="ctr"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tx1"/>
                </a:solidFill>
              </a:rPr>
              <a:t>Έτσι, η μέτρηση μάζας ανάγεται σε μέτρηση βάρους: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tx1"/>
                </a:solidFill>
              </a:rPr>
              <a:t>	Η μέτρηση της μάζας ενός σώματος γίνεται με ένα ζυγό που είναι βαθμονομημένος σε μονάδες μάζας. (συνήθως σε κιλά </a:t>
            </a:r>
            <a:r>
              <a:rPr lang="en-US" sz="2000" b="1" dirty="0" smtClean="0">
                <a:solidFill>
                  <a:schemeClr val="tx1"/>
                </a:solidFill>
              </a:rPr>
              <a:t>kg </a:t>
            </a:r>
            <a:r>
              <a:rPr lang="el-GR" sz="2000" b="1" dirty="0" smtClean="0">
                <a:solidFill>
                  <a:schemeClr val="tx1"/>
                </a:solidFill>
              </a:rPr>
              <a:t>ή </a:t>
            </a:r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l-GR" sz="2000" b="1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chemeClr val="tx1"/>
                </a:solidFill>
              </a:rPr>
              <a:t>Αν ζυγίσουμε ίσους όγκους διαφορετικών σωμάτων, θα δούμε ότι έχουν διαφορετικές μάζες. 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chemeClr val="tx1"/>
                </a:solidFill>
              </a:rPr>
              <a:t>Για παράδειγμα, 1 </a:t>
            </a:r>
            <a:r>
              <a:rPr lang="en-US" sz="2000" b="1" dirty="0" smtClean="0">
                <a:solidFill>
                  <a:schemeClr val="tx1"/>
                </a:solidFill>
              </a:rPr>
              <a:t>cm</a:t>
            </a:r>
            <a:r>
              <a:rPr lang="el-GR" sz="2000" b="1" baseline="30000" dirty="0" smtClean="0">
                <a:solidFill>
                  <a:schemeClr val="tx1"/>
                </a:solidFill>
              </a:rPr>
              <a:t>3</a:t>
            </a:r>
            <a:r>
              <a:rPr lang="el-GR" sz="2000" b="1" dirty="0" smtClean="0">
                <a:solidFill>
                  <a:schemeClr val="tx1"/>
                </a:solidFill>
              </a:rPr>
              <a:t> χαλκού ζυγίζει 3,9 </a:t>
            </a:r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l-GR" sz="2000" b="1" dirty="0" smtClean="0">
                <a:solidFill>
                  <a:schemeClr val="tx1"/>
                </a:solidFill>
              </a:rPr>
              <a:t>, ενώ 1 </a:t>
            </a:r>
            <a:r>
              <a:rPr lang="en-US" sz="2000" b="1" dirty="0" smtClean="0">
                <a:solidFill>
                  <a:schemeClr val="tx1"/>
                </a:solidFill>
              </a:rPr>
              <a:t>cm</a:t>
            </a:r>
            <a:r>
              <a:rPr lang="el-GR" sz="2000" b="1" baseline="30000" dirty="0" smtClean="0">
                <a:solidFill>
                  <a:schemeClr val="tx1"/>
                </a:solidFill>
              </a:rPr>
              <a:t>3</a:t>
            </a:r>
            <a:r>
              <a:rPr lang="el-GR" sz="2000" b="1" dirty="0" smtClean="0">
                <a:solidFill>
                  <a:schemeClr val="tx1"/>
                </a:solidFill>
              </a:rPr>
              <a:t> αλουμινίου ζυγίζει 2,7 </a:t>
            </a:r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l-GR" sz="2000" b="1" dirty="0" smtClean="0">
                <a:solidFill>
                  <a:schemeClr val="tx1"/>
                </a:solidFill>
              </a:rPr>
              <a:t>.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el-GR" sz="28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sz="28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4824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tx1"/>
                </a:solidFill>
              </a:rPr>
              <a:t>Από το γεγονός αυτό, προκύπτει</a:t>
            </a:r>
            <a:r>
              <a:rPr lang="el-GR" sz="2000" b="1" dirty="0" smtClean="0">
                <a:solidFill>
                  <a:schemeClr val="tx1"/>
                </a:solidFill>
              </a:rPr>
              <a:t> η έννοια της πυκνότητας: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</a:rPr>
              <a:t>Ονομάζεται η μάζα που έχει μια μονάδα όγκου του σώματος.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chemeClr val="tx1"/>
                </a:solidFill>
              </a:rPr>
              <a:t>Για να την υπολογίσουμε, χρησιμοποιούμε τη σχέση: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tx1"/>
                </a:solidFill>
              </a:rPr>
              <a:t>	όπου </a:t>
            </a:r>
            <a:r>
              <a:rPr lang="en-US" sz="2000" b="1" dirty="0" smtClean="0">
                <a:solidFill>
                  <a:schemeClr val="tx1"/>
                </a:solidFill>
              </a:rPr>
              <a:t>m</a:t>
            </a:r>
            <a:r>
              <a:rPr lang="el-GR" sz="2000" b="1" dirty="0" smtClean="0">
                <a:solidFill>
                  <a:schemeClr val="tx1"/>
                </a:solidFill>
              </a:rPr>
              <a:t> παριστάνει τη μάζα του σώματος και V τον όγκο του.</a:t>
            </a:r>
          </a:p>
          <a:p>
            <a:pPr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tx1"/>
                </a:solidFill>
              </a:rPr>
              <a:t>Οι μονάδες πυκνότητας που χρησιμοποιούνται συνήθως, είναι το </a:t>
            </a:r>
            <a:r>
              <a:rPr lang="en-US" sz="2000" b="1" dirty="0" smtClean="0">
                <a:solidFill>
                  <a:schemeClr val="tx1"/>
                </a:solidFill>
              </a:rPr>
              <a:t>kg</a:t>
            </a:r>
            <a:r>
              <a:rPr lang="el-GR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smtClean="0">
                <a:solidFill>
                  <a:schemeClr val="tx1"/>
                </a:solidFill>
              </a:rPr>
              <a:t>m</a:t>
            </a:r>
            <a:r>
              <a:rPr lang="el-GR" sz="2000" b="1" baseline="30000" dirty="0" smtClean="0">
                <a:solidFill>
                  <a:schemeClr val="tx1"/>
                </a:solidFill>
              </a:rPr>
              <a:t>3</a:t>
            </a:r>
            <a:r>
              <a:rPr lang="el-GR" sz="2000" b="1" dirty="0" smtClean="0">
                <a:solidFill>
                  <a:schemeClr val="tx1"/>
                </a:solidFill>
              </a:rPr>
              <a:t> και το </a:t>
            </a:r>
            <a:r>
              <a:rPr lang="en-US" sz="2000" b="1" dirty="0" err="1" smtClean="0">
                <a:solidFill>
                  <a:schemeClr val="tx1"/>
                </a:solidFill>
              </a:rPr>
              <a:t>gr</a:t>
            </a:r>
            <a:r>
              <a:rPr lang="el-GR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smtClean="0">
                <a:solidFill>
                  <a:schemeClr val="tx1"/>
                </a:solidFill>
              </a:rPr>
              <a:t>cm</a:t>
            </a:r>
            <a:r>
              <a:rPr lang="el-GR" sz="2000" b="1" baseline="30000" dirty="0" smtClean="0">
                <a:solidFill>
                  <a:schemeClr val="tx1"/>
                </a:solidFill>
              </a:rPr>
              <a:t>3</a:t>
            </a:r>
            <a:r>
              <a:rPr lang="el-GR" sz="20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Clr>
                <a:srgbClr val="FF0000"/>
              </a:buClr>
              <a:buSzPct val="100000"/>
              <a:buNone/>
            </a:pPr>
            <a:endParaRPr lang="el-GR" sz="2400" dirty="0" smtClean="0">
              <a:solidFill>
                <a:schemeClr val="tx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3851920" y="3212976"/>
            <a:ext cx="1152128" cy="603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505928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Απαιτούμενα όργανα και υλικά.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Δυναμόμετρο (1)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Ζυγός (2)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Ογκομετρικός κύλινδρος (3)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Ορθοστάτης, ράβδοι στήριξης, άγκιστρα, σύνδεσμοι (4)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Βαρίδια (5)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Νερό - Πλαστελίνη (6)</a:t>
            </a:r>
          </a:p>
          <a:p>
            <a:endParaRPr lang="el-GR" dirty="0"/>
          </a:p>
        </p:txBody>
      </p:sp>
      <p:pic>
        <p:nvPicPr>
          <p:cNvPr id="5" name="4 - Εικόνα" descr="image11"/>
          <p:cNvPicPr/>
          <p:nvPr/>
        </p:nvPicPr>
        <p:blipFill>
          <a:blip r:embed="rId2" cstate="print">
            <a:lum bright="-30000" contrast="10000"/>
          </a:blip>
          <a:srcRect/>
          <a:stretch>
            <a:fillRect/>
          </a:stretch>
        </p:blipFill>
        <p:spPr bwMode="auto">
          <a:xfrm>
            <a:off x="4932040" y="2132856"/>
            <a:ext cx="403244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cap="small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Πειραμα</a:t>
            </a:r>
            <a:r>
              <a:rPr lang="el-G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 </a:t>
            </a:r>
            <a:r>
              <a:rPr lang="el-GR" sz="22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μέτρηση του βάρους και της μάζας ενός σώματος.</a:t>
            </a:r>
            <a:endParaRPr lang="el-GR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340768"/>
            <a:ext cx="6912768" cy="3528392"/>
          </a:xfrm>
        </p:spPr>
        <p:txBody>
          <a:bodyPr>
            <a:normAutofit/>
          </a:bodyPr>
          <a:lstStyle/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el-GR" sz="1600" b="1" dirty="0" smtClean="0">
                <a:solidFill>
                  <a:schemeClr val="tx1"/>
                </a:solidFill>
              </a:rPr>
              <a:t>Κρέμασε το δυναμόμετρο σε έναν ορθοστάτη.</a:t>
            </a:r>
          </a:p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el-GR" sz="1600" b="1" dirty="0" smtClean="0">
                <a:solidFill>
                  <a:schemeClr val="tx1"/>
                </a:solidFill>
              </a:rPr>
              <a:t>Ρύθμισε με τη βοήθεια του κοχλία τη θέση του δείκτη ώστε να δείχνει το μηδέν.</a:t>
            </a:r>
          </a:p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el-GR" sz="1600" b="1" dirty="0" smtClean="0">
                <a:solidFill>
                  <a:schemeClr val="tx1"/>
                </a:solidFill>
              </a:rPr>
              <a:t>Τοποθέτησε στο άγκιστρο του </a:t>
            </a:r>
            <a:r>
              <a:rPr lang="el-GR" sz="1600" b="1" dirty="0" err="1" smtClean="0">
                <a:solidFill>
                  <a:schemeClr val="tx1"/>
                </a:solidFill>
              </a:rPr>
              <a:t>δυναμομέτρου</a:t>
            </a:r>
            <a:r>
              <a:rPr lang="el-GR" sz="1600" b="1" dirty="0" smtClean="0">
                <a:solidFill>
                  <a:schemeClr val="tx1"/>
                </a:solidFill>
              </a:rPr>
              <a:t> ένα βαρίδι. Με βάση την ένδειξη του </a:t>
            </a:r>
            <a:r>
              <a:rPr lang="el-GR" sz="1600" b="1" dirty="0" err="1" smtClean="0">
                <a:solidFill>
                  <a:schemeClr val="tx1"/>
                </a:solidFill>
              </a:rPr>
              <a:t>δυναμομέτρου</a:t>
            </a:r>
            <a:r>
              <a:rPr lang="el-GR" sz="1600" b="1" dirty="0" smtClean="0">
                <a:solidFill>
                  <a:schemeClr val="tx1"/>
                </a:solidFill>
              </a:rPr>
              <a:t>, υπολόγισε τη μάζα του βαριδιού και σημείωσέ τη στον </a:t>
            </a:r>
            <a:r>
              <a:rPr lang="el-GR" sz="16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Α.</a:t>
            </a:r>
            <a:endParaRPr lang="el-GR" sz="1600" b="1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</a:endParaRPr>
          </a:p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el-GR" sz="1600" b="1" dirty="0" smtClean="0">
                <a:solidFill>
                  <a:schemeClr val="tx1"/>
                </a:solidFill>
              </a:rPr>
              <a:t>Τοποθέτησε ένα ζυγό σε οριζόντια επιφάνεια έχοντας το δίσκο του κενό. Ρύθμισε το μηχανικό (ή τον ηλεκτρονικό) </a:t>
            </a:r>
            <a:r>
              <a:rPr lang="el-GR" sz="1600" b="1" dirty="0" err="1" smtClean="0">
                <a:solidFill>
                  <a:schemeClr val="tx1"/>
                </a:solidFill>
              </a:rPr>
              <a:t>βερνιέρο</a:t>
            </a:r>
            <a:r>
              <a:rPr lang="el-GR" sz="1600" b="1" dirty="0" smtClean="0">
                <a:solidFill>
                  <a:schemeClr val="tx1"/>
                </a:solidFill>
              </a:rPr>
              <a:t> ώστε ο ζυγός να ισορροπεί και όλοι οι δείκτες του να βρίσκονται στο μηδέν.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308304" y="1556792"/>
            <a:ext cx="1513884" cy="30243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4 - Ορθογώνιο"/>
          <p:cNvSpPr/>
          <p:nvPr/>
        </p:nvSpPr>
        <p:spPr>
          <a:xfrm>
            <a:off x="179512" y="486916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 startAt="5"/>
            </a:pPr>
            <a:r>
              <a:rPr lang="el-GR" sz="1600" b="1" dirty="0" smtClean="0"/>
              <a:t>Τοποθέτησε πάνω στο δίσκο του ζυγού το βαρίδι που χρησιμοποίησες στο βήμα 3. Ισορρόπησε το ζυγό μετακινώντας τα βαράκια της φάλαγγας στις κατάλληλες θέσεις. (Ή, αν ο ζυγός είναι ηλεκτρονικός, διάβασε απευθείας τη μέτρηση). Σημείωσε την ένδειξη στον </a:t>
            </a:r>
            <a:r>
              <a:rPr lang="el-GR" sz="1600" b="1" dirty="0" smtClean="0">
                <a:ln>
                  <a:solidFill>
                    <a:srgbClr val="C00000"/>
                  </a:solidFill>
                </a:ln>
                <a:hlinkClick r:id="rId2" action="ppaction://hlinkpres?slideindex=1&amp;slidetitle="/>
              </a:rPr>
              <a:t>πίνακα 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554162"/>
            <a:ext cx="8452048" cy="5115198"/>
          </a:xfrm>
        </p:spPr>
        <p:txBody>
          <a:bodyPr>
            <a:normAutofit/>
          </a:bodyPr>
          <a:lstStyle/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 startAt="6"/>
            </a:pPr>
            <a:r>
              <a:rPr lang="el-GR" b="1" dirty="0" smtClean="0">
                <a:solidFill>
                  <a:schemeClr val="tx1"/>
                </a:solidFill>
              </a:rPr>
              <a:t>Τοποθέτησε πάνω στο δίσκο του ζυγού έναν ογκομετρικό κύλινδρο. Πόση είναι η μάζα του; </a:t>
            </a:r>
            <a:r>
              <a:rPr lang="el-GR" b="1" dirty="0" smtClean="0">
                <a:solidFill>
                  <a:srgbClr val="FF0000"/>
                </a:solidFill>
              </a:rPr>
              <a:t>Γράψε την τιμή της στον </a:t>
            </a:r>
            <a:r>
              <a:rPr lang="el-GR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Α.</a:t>
            </a:r>
          </a:p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 startAt="6"/>
            </a:pPr>
            <a:r>
              <a:rPr lang="el-GR" b="1" dirty="0" smtClean="0">
                <a:solidFill>
                  <a:schemeClr val="tx1"/>
                </a:solidFill>
              </a:rPr>
              <a:t>Ρίξε μέσα στον κύλινδρο νερό και σημείωσε τον όγκο του. Ζύγισε τον κύλινδρο με το νερό και </a:t>
            </a:r>
            <a:r>
              <a:rPr lang="el-GR" b="1" dirty="0" smtClean="0">
                <a:solidFill>
                  <a:srgbClr val="FF0000"/>
                </a:solidFill>
              </a:rPr>
              <a:t>γράψε τη μάζα τους στον </a:t>
            </a:r>
            <a:r>
              <a:rPr lang="el-GR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Α.</a:t>
            </a:r>
            <a:endParaRPr lang="el-GR" b="1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hlinkClick r:id="rId3" action="ppaction://hlinkpres?slideindex=1&amp;slidetitle="/>
            </a:endParaRPr>
          </a:p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 startAt="6"/>
            </a:pPr>
            <a:r>
              <a:rPr lang="el-GR" b="1" dirty="0" smtClean="0">
                <a:solidFill>
                  <a:schemeClr val="tx1"/>
                </a:solidFill>
              </a:rPr>
              <a:t>Από τις δύο τελευταίες μετρήσεις, </a:t>
            </a:r>
            <a:r>
              <a:rPr lang="el-GR" b="1" dirty="0" smtClean="0">
                <a:solidFill>
                  <a:srgbClr val="FF0000"/>
                </a:solidFill>
              </a:rPr>
              <a:t>υπολόγισε τη μάζα του νερού που περιέχει ο κύλινδρος.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457200" y="332656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Πειραμα</a:t>
            </a:r>
            <a:r>
              <a:rPr kumimoji="0" lang="el-GR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1: </a:t>
            </a:r>
            <a:r>
              <a:rPr kumimoji="0" 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μέτρηση του βάρους και της μάζας ενός σώματος.</a:t>
            </a:r>
            <a:endParaRPr kumimoji="0" lang="el-GR" sz="22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cap="small" dirty="0" err="1" smtClean="0">
                <a:solidFill>
                  <a:schemeClr val="tx1"/>
                </a:solidFill>
              </a:rPr>
              <a:t>Πειραμα</a:t>
            </a:r>
            <a:r>
              <a:rPr lang="el-GR" b="1" dirty="0" smtClean="0">
                <a:solidFill>
                  <a:schemeClr val="tx1"/>
                </a:solidFill>
              </a:rPr>
              <a:t> 2: </a:t>
            </a:r>
            <a:r>
              <a:rPr lang="el-GR" sz="22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μέτρηση της πυκνότητας υγρών σωμάτων</a:t>
            </a:r>
            <a:r>
              <a:rPr lang="el-G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l-GR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556792"/>
            <a:ext cx="8839200" cy="3672408"/>
          </a:xfrm>
        </p:spPr>
        <p:txBody>
          <a:bodyPr>
            <a:normAutofit fontScale="85000" lnSpcReduction="10000"/>
          </a:bodyPr>
          <a:lstStyle/>
          <a:p>
            <a:pPr marL="457200" lvl="6" indent="-457200">
              <a:lnSpc>
                <a:spcPct val="160000"/>
              </a:lnSpc>
              <a:spcBef>
                <a:spcPts val="0"/>
              </a:spcBef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l-GR" sz="2400" b="1" dirty="0" smtClean="0">
                <a:solidFill>
                  <a:schemeClr val="tx1"/>
                </a:solidFill>
              </a:rPr>
              <a:t>Ζύγισε τον ογκομετρικό κύλινδρο. Σημείωσε τη μάζα του στον </a:t>
            </a:r>
            <a:r>
              <a:rPr lang="el-GR" sz="24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</a:p>
          <a:p>
            <a:pPr marL="457200" lvl="6" indent="-457200">
              <a:lnSpc>
                <a:spcPct val="160000"/>
              </a:lnSpc>
              <a:spcBef>
                <a:spcPts val="0"/>
              </a:spcBef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l-GR" sz="2400" b="1" dirty="0" smtClean="0">
                <a:solidFill>
                  <a:schemeClr val="tx1"/>
                </a:solidFill>
              </a:rPr>
              <a:t>Ρίξε μέσα στον κύλινδρο νερό και σημείωσε τον όγκο του στον </a:t>
            </a:r>
            <a:r>
              <a:rPr lang="el-GR" sz="24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</a:t>
            </a:r>
            <a:r>
              <a:rPr lang="el-GR" sz="24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3" action="ppaction://hlinkpres?slideindex=1&amp;slidetitle="/>
              </a:rPr>
              <a:t>.</a:t>
            </a:r>
          </a:p>
          <a:p>
            <a:pPr marL="457200" lvl="6" indent="-457200">
              <a:lnSpc>
                <a:spcPct val="160000"/>
              </a:lnSpc>
              <a:spcBef>
                <a:spcPts val="0"/>
              </a:spcBef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l-GR" sz="2400" b="1" dirty="0" smtClean="0">
                <a:solidFill>
                  <a:schemeClr val="tx1"/>
                </a:solidFill>
              </a:rPr>
              <a:t>Ζύγισε τον κύλινδρο μαζί με το νερό και υπολόγισε τη μάζα του περιεχόμενου νερού. Γράψε την τιμή της στον </a:t>
            </a:r>
            <a:r>
              <a:rPr lang="el-GR" sz="24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</a:t>
            </a:r>
            <a:r>
              <a:rPr lang="el-GR" sz="24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3" action="ppaction://hlinkpres?slideindex=1&amp;slidetitle="/>
              </a:rPr>
              <a:t>.</a:t>
            </a:r>
          </a:p>
          <a:p>
            <a:pPr marL="457200" lvl="6" indent="-457200">
              <a:lnSpc>
                <a:spcPct val="160000"/>
              </a:lnSpc>
              <a:spcBef>
                <a:spcPts val="0"/>
              </a:spcBef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l-GR" sz="2400" b="1" dirty="0" smtClean="0">
                <a:solidFill>
                  <a:schemeClr val="tx1"/>
                </a:solidFill>
              </a:rPr>
              <a:t>Χρησιμοποίησε τη σχέση (1) για να βρεις την πυκνότητα του νερού. Σημείωσε την τιμή της στον </a:t>
            </a:r>
            <a:r>
              <a:rPr lang="el-GR" sz="24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</a:t>
            </a:r>
            <a:r>
              <a:rPr lang="el-GR" sz="24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3" action="ppaction://hlinkpres?slideindex=1&amp;slidetitle="/>
              </a:rPr>
              <a:t>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702</Words>
  <Application>Microsoft Office PowerPoint</Application>
  <PresentationFormat>Προβολή στην οθόνη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Διαστημικό</vt:lpstr>
      <vt:lpstr>Εργαστηριακη  ασκηση 2</vt:lpstr>
      <vt:lpstr>έννοιες  και  φυσικά μεγέθη</vt:lpstr>
      <vt:lpstr>θεωρητικές  επισημάνσεις</vt:lpstr>
      <vt:lpstr>θεωρητικές  επισημάνσεις</vt:lpstr>
      <vt:lpstr>Διαφάνεια 5</vt:lpstr>
      <vt:lpstr>πειραματική διαδικασία</vt:lpstr>
      <vt:lpstr>Πειραμα 1: μέτρηση του βάρους και της μάζας ενός σώματος.</vt:lpstr>
      <vt:lpstr>Διαφάνεια 8</vt:lpstr>
      <vt:lpstr>Πειραμα 2: μέτρηση της πυκνότητας υγρών σωμάτων.</vt:lpstr>
      <vt:lpstr>Πειραμα 3: μέτρηση της πυκνότητας στερεών σωμάτων</vt:lpstr>
      <vt:lpstr>Πειραμα 3: μέτρηση της πυκνότητας στερεών σωμάτων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 ασκηση 1</dc:title>
  <dc:creator>USER</dc:creator>
  <cp:lastModifiedBy>USER</cp:lastModifiedBy>
  <cp:revision>54</cp:revision>
  <dcterms:created xsi:type="dcterms:W3CDTF">2012-09-14T20:22:10Z</dcterms:created>
  <dcterms:modified xsi:type="dcterms:W3CDTF">2013-05-13T21:23:58Z</dcterms:modified>
</cp:coreProperties>
</file>