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61" r:id="rId6"/>
    <p:sldId id="262" r:id="rId7"/>
    <p:sldId id="263" r:id="rId8"/>
    <p:sldId id="272" r:id="rId9"/>
    <p:sldId id="271"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8168F74-8B0C-4148-81D5-AE8CCD2F1870}"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93A408-C016-4616-B4C5-FAC886C1AE56}" type="datetimeFigureOut">
              <a:rPr lang="el-GR" smtClean="0"/>
              <a:pPr/>
              <a:t>14/5/2013</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168F74-8B0C-4148-81D5-AE8CCD2F1870}"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934;&#973;&#955;&#955;&#959;%20&#917;&#961;&#947;&#945;&#963;&#964;&#951;&#961;&#953;&#945;&#954;&#951;%20%20&#945;&#963;&#954;&#951;&#963;&#951;%203%201.pptx" TargetMode="External"/><Relationship Id="rId2" Type="http://schemas.openxmlformats.org/officeDocument/2006/relationships/hyperlink" Target="&#934;&#973;&#955;&#955;&#945;%20&#917;&#961;&#947;&#945;&#963;&#943;&#945;&#962;%20&#965;&#960;&#949;&#961;&#963;&#973;&#957;&#948;&#949;&#963;&#951;/&#934;&#973;&#955;&#955;&#959;%20&#917;&#961;&#947;&#945;&#963;&#943;&#945;&#962;%20%20&#945;&#963;&#954;&#951;&#963;&#951;%203%201.ppt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934;&#973;&#955;&#955;&#945;%20&#917;&#961;&#947;&#945;&#963;&#943;&#945;&#962;%20&#965;&#960;&#949;&#961;&#963;&#973;&#957;&#948;&#949;&#963;&#951;/&#934;&#973;&#955;&#955;&#959;%20&#917;&#961;&#947;&#945;&#963;&#943;&#945;&#962;%20%20&#945;&#963;&#954;&#951;&#963;&#951;%203%202.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836712"/>
            <a:ext cx="8458200" cy="1222375"/>
          </a:xfrm>
        </p:spPr>
        <p:txBody>
          <a:bodyPr>
            <a:normAutofit/>
          </a:bodyPr>
          <a:lstStyle/>
          <a:p>
            <a:r>
              <a:rPr lang="el-GR" b="1" dirty="0" err="1" smtClean="0">
                <a:solidFill>
                  <a:schemeClr val="tx1"/>
                </a:solidFill>
              </a:rPr>
              <a:t>Εργαστηριακη</a:t>
            </a:r>
            <a:r>
              <a:rPr lang="el-GR" b="1" dirty="0" smtClean="0">
                <a:solidFill>
                  <a:schemeClr val="tx1"/>
                </a:solidFill>
              </a:rPr>
              <a:t>  </a:t>
            </a:r>
            <a:r>
              <a:rPr lang="el-GR" b="1" dirty="0" err="1" smtClean="0">
                <a:solidFill>
                  <a:schemeClr val="tx1"/>
                </a:solidFill>
              </a:rPr>
              <a:t>ασκηση</a:t>
            </a:r>
            <a:r>
              <a:rPr lang="el-GR" b="1" dirty="0" smtClean="0">
                <a:solidFill>
                  <a:schemeClr val="tx1"/>
                </a:solidFill>
              </a:rPr>
              <a:t> </a:t>
            </a:r>
            <a:r>
              <a:rPr lang="en-US" b="1" dirty="0" smtClean="0">
                <a:solidFill>
                  <a:schemeClr val="tx1"/>
                </a:solidFill>
              </a:rPr>
              <a:t>3</a:t>
            </a:r>
            <a:endParaRPr lang="el-GR" dirty="0">
              <a:solidFill>
                <a:schemeClr val="tx1"/>
              </a:solidFill>
            </a:endParaRPr>
          </a:p>
        </p:txBody>
      </p:sp>
      <p:sp>
        <p:nvSpPr>
          <p:cNvPr id="3" name="2 - Υπότιτλος"/>
          <p:cNvSpPr>
            <a:spLocks noGrp="1"/>
          </p:cNvSpPr>
          <p:nvPr>
            <p:ph type="subTitle" idx="1"/>
          </p:nvPr>
        </p:nvSpPr>
        <p:spPr>
          <a:xfrm>
            <a:off x="899592" y="2564904"/>
            <a:ext cx="7632848" cy="914400"/>
          </a:xfrm>
        </p:spPr>
        <p:txBody>
          <a:bodyPr>
            <a:noAutofit/>
          </a:bodyPr>
          <a:lstStyle/>
          <a:p>
            <a:r>
              <a:rPr lang="el-GR" sz="2800" b="1" dirty="0" smtClean="0">
                <a:solidFill>
                  <a:schemeClr val="tx1"/>
                </a:solidFill>
                <a:effectLst>
                  <a:outerShdw blurRad="38100" dist="38100" dir="2700000" algn="tl">
                    <a:srgbClr val="000000">
                      <a:alpha val="43137"/>
                    </a:srgbClr>
                  </a:outerShdw>
                </a:effectLst>
              </a:rPr>
              <a:t>μελέτη ευθύγραμμων κινήσεων</a:t>
            </a:r>
            <a:endParaRPr lang="el-GR"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έννοιες  και  φυσικά μεγέθη</a:t>
            </a:r>
            <a:endParaRPr lang="el-GR"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2"/>
            <a:ext cx="8686800" cy="4395117"/>
          </a:xfrm>
        </p:spPr>
        <p:txBody>
          <a:bodyPr>
            <a:normAutofit/>
          </a:bodyPr>
          <a:lstStyle/>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Σύστημα αναφοράς - θέση - τροχιά - μετατόπιση - χρονικό διάστημα</a:t>
            </a:r>
          </a:p>
          <a:p>
            <a:pPr>
              <a:lnSpc>
                <a:spcPct val="150000"/>
              </a:lnSpc>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Οι Στόχοι:</a:t>
            </a:r>
          </a:p>
          <a:p>
            <a:pPr marL="971550" lvl="1" indent="-514350">
              <a:lnSpc>
                <a:spcPct val="150000"/>
              </a:lnSpc>
              <a:buClr>
                <a:srgbClr val="FF0000"/>
              </a:buClr>
              <a:buSzPct val="100000"/>
              <a:buFont typeface="+mj-lt"/>
              <a:buAutoNum type="arabicPeriod"/>
            </a:pPr>
            <a:r>
              <a:rPr lang="el-GR" sz="2000" b="1" dirty="0" smtClean="0">
                <a:solidFill>
                  <a:schemeClr val="tx1"/>
                </a:solidFill>
              </a:rPr>
              <a:t>Να καθορίζεις ένα σύστημα αναφοράς και να το χρησιμοποιείς για τον προσδιορισμό της θέσης ενός αντικειμένου, πάνω σε μια ευθεία γραμμή</a:t>
            </a:r>
            <a:endParaRPr lang="el-GR" sz="2000" b="1" dirty="0" smtClean="0">
              <a:solidFill>
                <a:schemeClr val="tx1"/>
              </a:solidFill>
              <a:latin typeface="Arial" pitchFamily="34" charset="0"/>
              <a:cs typeface="Arial" pitchFamily="34" charset="0"/>
            </a:endParaRPr>
          </a:p>
          <a:p>
            <a:pPr marL="971550" lvl="1" indent="-514350">
              <a:lnSpc>
                <a:spcPct val="150000"/>
              </a:lnSpc>
              <a:buClr>
                <a:srgbClr val="FF0000"/>
              </a:buClr>
              <a:buSzPct val="100000"/>
              <a:buFont typeface="+mj-lt"/>
              <a:buAutoNum type="arabicPeriod" startAt="2"/>
            </a:pPr>
            <a:r>
              <a:rPr lang="el-GR" sz="2000" b="1" dirty="0" smtClean="0">
                <a:solidFill>
                  <a:schemeClr val="tx1"/>
                </a:solidFill>
              </a:rPr>
              <a:t>Να χρησιμοποιείς το </a:t>
            </a:r>
            <a:r>
              <a:rPr lang="el-GR" sz="2000" b="1" dirty="0" err="1" smtClean="0">
                <a:solidFill>
                  <a:schemeClr val="tx1"/>
                </a:solidFill>
              </a:rPr>
              <a:t>χρονομετρητή</a:t>
            </a:r>
            <a:r>
              <a:rPr lang="el-GR" sz="2000" b="1" dirty="0" smtClean="0">
                <a:solidFill>
                  <a:schemeClr val="tx1"/>
                </a:solidFill>
              </a:rPr>
              <a:t> για τη μελέτη των ευθύγραμμων κινήσεων</a:t>
            </a:r>
            <a:r>
              <a:rPr lang="en-US" sz="2000" b="1" dirty="0" smtClean="0">
                <a:solidFill>
                  <a:schemeClr val="tx1"/>
                </a:solidFill>
              </a:rPr>
              <a:t>.</a:t>
            </a:r>
          </a:p>
          <a:p>
            <a:pPr marL="971550" lvl="1" indent="-514350">
              <a:lnSpc>
                <a:spcPct val="150000"/>
              </a:lnSpc>
              <a:buClr>
                <a:srgbClr val="FF0000"/>
              </a:buClr>
              <a:buSzPct val="100000"/>
              <a:buFont typeface="+mj-lt"/>
              <a:buAutoNum type="arabicPeriod" startAt="2"/>
            </a:pPr>
            <a:r>
              <a:rPr lang="el-GR" sz="2100" b="1" dirty="0" smtClean="0">
                <a:solidFill>
                  <a:schemeClr val="tx1"/>
                </a:solidFill>
              </a:rPr>
              <a:t>Να επεξεργάζεσαι μια χαρτοταινία </a:t>
            </a:r>
            <a:r>
              <a:rPr lang="el-GR" sz="2100" b="1" dirty="0" err="1" smtClean="0">
                <a:solidFill>
                  <a:schemeClr val="tx1"/>
                </a:solidFill>
              </a:rPr>
              <a:t>χρονομετρητή</a:t>
            </a:r>
            <a:r>
              <a:rPr lang="el-GR" sz="2100" b="1" dirty="0" smtClean="0">
                <a:solidFill>
                  <a:schemeClr val="tx1"/>
                </a:solidFill>
              </a:rPr>
              <a:t> και να αντλείς απ' αυτή πληροφορίες για την κίνηση ενός σώματος</a:t>
            </a:r>
            <a:r>
              <a:rPr lang="en-US" sz="2100" b="1" dirty="0" smtClean="0">
                <a:solidFill>
                  <a:schemeClr val="tx1"/>
                </a:solidFill>
              </a:rPr>
              <a:t>.</a:t>
            </a:r>
            <a:endParaRPr lang="el-GR" sz="21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3"/>
            <a:ext cx="8686800" cy="3675038"/>
          </a:xfrm>
        </p:spPr>
        <p:txBody>
          <a:bodyPr>
            <a:normAutofit/>
          </a:bodyPr>
          <a:lstStyle/>
          <a:p>
            <a:pPr>
              <a:lnSpc>
                <a:spcPct val="150000"/>
              </a:lnSpc>
              <a:buClr>
                <a:srgbClr val="C00000"/>
              </a:buClr>
              <a:buSzPct val="100000"/>
              <a:buFont typeface="Wingdings" pitchFamily="2" charset="2"/>
              <a:buChar char="v"/>
            </a:pPr>
            <a:r>
              <a:rPr lang="el-GR" sz="2000" dirty="0" smtClean="0">
                <a:solidFill>
                  <a:schemeClr val="tx1"/>
                </a:solidFill>
              </a:rPr>
              <a:t>Ένα από τα πιο σημαντικά φαινόμενα που μελετάμε στη Φυσική είναι οι κινήσεις των σωμάτων. Οι πραγματικές κινήσεις των σωμάτων είναι συνήθως πολύπλοκες. Έτσι, για να κατανοήσουμε τα βασικά χαρακτηριστικά των κινήσεων, ξεκινάμε τη μελέτη μας με την πιο απλή περίπτωση των ευθύγραμμων κινήσεων. </a:t>
            </a:r>
            <a:endParaRPr lang="en-US" sz="2000" dirty="0" smtClean="0">
              <a:solidFill>
                <a:schemeClr val="tx1"/>
              </a:solidFill>
            </a:endParaRPr>
          </a:p>
          <a:p>
            <a:pPr>
              <a:lnSpc>
                <a:spcPct val="150000"/>
              </a:lnSpc>
              <a:buClr>
                <a:srgbClr val="C00000"/>
              </a:buClr>
              <a:buSzPct val="100000"/>
              <a:buFont typeface="Wingdings" pitchFamily="2" charset="2"/>
              <a:buChar char="v"/>
            </a:pPr>
            <a:r>
              <a:rPr lang="el-GR" sz="2000" b="1" dirty="0" smtClean="0">
                <a:solidFill>
                  <a:schemeClr val="tx1"/>
                </a:solidFill>
              </a:rPr>
              <a:t>Ευθύγραμμη κίνηση κάνει ένα σώμα, όταν η τροχιά του είναι μια ευθεία γραμμή.</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23528" y="1412776"/>
            <a:ext cx="8686800" cy="4755157"/>
          </a:xfrm>
        </p:spPr>
        <p:txBody>
          <a:bodyPr>
            <a:normAutofit/>
          </a:bodyPr>
          <a:lstStyle/>
          <a:p>
            <a:pPr>
              <a:lnSpc>
                <a:spcPct val="150000"/>
              </a:lnSpc>
              <a:buClr>
                <a:srgbClr val="C00000"/>
              </a:buClr>
              <a:buSzPct val="100000"/>
              <a:buFont typeface="Wingdings" pitchFamily="2" charset="2"/>
              <a:buChar char="v"/>
            </a:pPr>
            <a:r>
              <a:rPr lang="el-GR" sz="2000" b="1" dirty="0" smtClean="0">
                <a:solidFill>
                  <a:schemeClr val="tx1"/>
                </a:solidFill>
              </a:rPr>
              <a:t>Όταν μελετάμε την κίνηση ενός σώματος, προσπαθούμε να απαντήσουμε στα ακόλουθα ερωτήματα, που αφορούν το κινούμενο σώμα:</a:t>
            </a:r>
          </a:p>
          <a:p>
            <a:pPr lvl="0">
              <a:buClr>
                <a:srgbClr val="C00000"/>
              </a:buClr>
              <a:buFont typeface="Wingdings" pitchFamily="2" charset="2"/>
              <a:buChar char="Ø"/>
            </a:pPr>
            <a:r>
              <a:rPr lang="el-GR" sz="2000" b="1" dirty="0" smtClean="0">
                <a:solidFill>
                  <a:schemeClr val="tx1"/>
                </a:solidFill>
              </a:rPr>
              <a:t>Πού</a:t>
            </a:r>
            <a:r>
              <a:rPr lang="el-GR" sz="2000" dirty="0" smtClean="0">
                <a:solidFill>
                  <a:schemeClr val="tx1"/>
                </a:solidFill>
              </a:rPr>
              <a:t> βρίσκεται; [Δηλαδή σε ποια θέση βρίσκεται το σώμα σε σχέση με μας ή με κάποιο σημείο που εμείς ορίζουμε ως</a:t>
            </a:r>
            <a:r>
              <a:rPr lang="el-GR" sz="2000" b="1" dirty="0" smtClean="0">
                <a:solidFill>
                  <a:schemeClr val="tx1"/>
                </a:solidFill>
              </a:rPr>
              <a:t> σημείο αναφοράς;]</a:t>
            </a:r>
            <a:endParaRPr lang="el-GR" sz="2000" dirty="0" smtClean="0">
              <a:solidFill>
                <a:schemeClr val="tx1"/>
              </a:solidFill>
            </a:endParaRPr>
          </a:p>
          <a:p>
            <a:pPr lvl="0">
              <a:buClr>
                <a:srgbClr val="C00000"/>
              </a:buClr>
              <a:buFont typeface="Wingdings" pitchFamily="2" charset="2"/>
              <a:buChar char="Ø"/>
            </a:pPr>
            <a:r>
              <a:rPr lang="el-GR" sz="2000" b="1" dirty="0" smtClean="0">
                <a:solidFill>
                  <a:schemeClr val="tx1"/>
                </a:solidFill>
              </a:rPr>
              <a:t>Πότε;</a:t>
            </a:r>
            <a:r>
              <a:rPr lang="el-GR" sz="2000" dirty="0" smtClean="0">
                <a:solidFill>
                  <a:schemeClr val="tx1"/>
                </a:solidFill>
              </a:rPr>
              <a:t> [Δηλαδή ποια χρονική στιγμή βρίσκεται το σώμα σε μια συγκεκριμένη θέση;]</a:t>
            </a:r>
          </a:p>
          <a:p>
            <a:pPr lvl="0">
              <a:buClr>
                <a:srgbClr val="C00000"/>
              </a:buClr>
              <a:buFont typeface="Wingdings" pitchFamily="2" charset="2"/>
              <a:buChar char="Ø"/>
            </a:pPr>
            <a:r>
              <a:rPr lang="el-GR" sz="2000" b="1" dirty="0" smtClean="0">
                <a:solidFill>
                  <a:schemeClr val="tx1"/>
                </a:solidFill>
              </a:rPr>
              <a:t>Πόσο χρόνο;</a:t>
            </a:r>
            <a:r>
              <a:rPr lang="el-GR" sz="2000" dirty="0" smtClean="0">
                <a:solidFill>
                  <a:schemeClr val="tx1"/>
                </a:solidFill>
              </a:rPr>
              <a:t> [Δηλαδή για πόσο χρονικό διάστημα κινήθηκε;]</a:t>
            </a:r>
          </a:p>
          <a:p>
            <a:pPr lvl="0">
              <a:buClr>
                <a:srgbClr val="C00000"/>
              </a:buClr>
              <a:buFont typeface="Wingdings" pitchFamily="2" charset="2"/>
              <a:buChar char="Ø"/>
            </a:pPr>
            <a:r>
              <a:rPr lang="el-GR" sz="2000" b="1" dirty="0" smtClean="0">
                <a:solidFill>
                  <a:schemeClr val="tx1"/>
                </a:solidFill>
              </a:rPr>
              <a:t>Πόσο μετατοπίστηκε;</a:t>
            </a:r>
          </a:p>
          <a:p>
            <a:pPr lvl="0">
              <a:buClr>
                <a:srgbClr val="C00000"/>
              </a:buClr>
              <a:buFont typeface="Wingdings" pitchFamily="2" charset="2"/>
              <a:buChar char="Ø"/>
            </a:pPr>
            <a:r>
              <a:rPr lang="el-GR" sz="2000" b="1" dirty="0" smtClean="0">
                <a:solidFill>
                  <a:schemeClr val="tx1"/>
                </a:solidFill>
              </a:rPr>
              <a:t>Πόσο γρήγορα κινείται;</a:t>
            </a:r>
          </a:p>
          <a:p>
            <a:pPr>
              <a:buClr>
                <a:srgbClr val="C00000"/>
              </a:buClr>
              <a:buFont typeface="Wingdings" pitchFamily="2" charset="2"/>
              <a:buChar char="Ø"/>
            </a:pPr>
            <a:r>
              <a:rPr lang="el-GR" sz="2000" b="1" dirty="0" smtClean="0">
                <a:solidFill>
                  <a:schemeClr val="tx1"/>
                </a:solidFill>
              </a:rPr>
              <a:t>Πόσο γρήγορα μεταβάλλεται η ταχύτητά του;</a:t>
            </a:r>
            <a:endParaRPr lang="en-US" sz="2000" b="1" dirty="0" smtClean="0">
              <a:solidFill>
                <a:schemeClr val="tx1"/>
              </a:solidFill>
            </a:endParaRPr>
          </a:p>
          <a:p>
            <a:pPr indent="342900">
              <a:spcBef>
                <a:spcPts val="0"/>
              </a:spcBef>
              <a:buClr>
                <a:srgbClr val="C00000"/>
              </a:buClr>
              <a:buNone/>
            </a:pPr>
            <a:r>
              <a:rPr lang="el-GR" sz="2000" dirty="0" smtClean="0">
                <a:solidFill>
                  <a:schemeClr val="tx1"/>
                </a:solidFill>
              </a:rPr>
              <a:t>Στη Φυσική, για να απαντήσουμε σε αυτά τα ερωτήματα, δημιουργήσαμε τις έννοιες</a:t>
            </a:r>
            <a:r>
              <a:rPr lang="el-GR" sz="2000" b="1" dirty="0" smtClean="0">
                <a:solidFill>
                  <a:schemeClr val="tx1"/>
                </a:solidFill>
              </a:rPr>
              <a:t> θέση, χρόνος, μετατόπιση, ταχύτητα και επιτάχυνση</a:t>
            </a:r>
            <a:r>
              <a:rPr lang="en-US" sz="2000" b="1" dirty="0" smtClean="0">
                <a:solidFill>
                  <a:schemeClr val="tx1"/>
                </a:solidFill>
              </a:rPr>
              <a:t>.</a:t>
            </a:r>
            <a:endParaRPr lang="el-GR" sz="2000" b="1"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304800" y="1554162"/>
            <a:ext cx="5059288" cy="4525963"/>
          </a:xfrm>
        </p:spPr>
        <p:txBody>
          <a:bodyPr>
            <a:normAutofit/>
          </a:bodyPr>
          <a:lstStyle/>
          <a:p>
            <a:pPr>
              <a:lnSpc>
                <a:spcPct val="150000"/>
              </a:lnSpc>
              <a:buClr>
                <a:srgbClr val="FF0000"/>
              </a:buClr>
              <a:buSzPct val="100000"/>
              <a:buFont typeface="Wingdings" pitchFamily="2" charset="2"/>
              <a:buChar char="Ø"/>
            </a:pPr>
            <a:r>
              <a:rPr lang="el-GR" sz="2000" b="1" dirty="0" smtClean="0">
                <a:solidFill>
                  <a:schemeClr val="tx1"/>
                </a:solidFill>
              </a:rPr>
              <a:t>Απαιτούμενα όργανα και υλικά.</a:t>
            </a:r>
            <a:endParaRPr lang="en-US" sz="2000" b="1" dirty="0" smtClean="0">
              <a:solidFill>
                <a:schemeClr val="tx1"/>
              </a:solidFill>
            </a:endParaRPr>
          </a:p>
          <a:p>
            <a:pPr>
              <a:lnSpc>
                <a:spcPct val="150000"/>
              </a:lnSpc>
              <a:buClr>
                <a:srgbClr val="FF0000"/>
              </a:buClr>
              <a:buSzPct val="100000"/>
              <a:buNone/>
            </a:pPr>
            <a:endParaRPr lang="el-GR" sz="2000" b="1" dirty="0" smtClean="0">
              <a:solidFill>
                <a:schemeClr val="tx1"/>
              </a:solidFill>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Χάρακας ή μετροταινία (1) </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Χρονόμετρο (2) </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Ηλεκτρικό τρενάκι (3) </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Ηλεκτρικός χρονομέτρης (4)</a:t>
            </a:r>
            <a:endParaRPr lang="el-GR" dirty="0">
              <a:solidFill>
                <a:schemeClr val="tx1"/>
              </a:solidFill>
              <a:effectLst>
                <a:outerShdw blurRad="38100" dist="38100" dir="2700000" algn="tl">
                  <a:srgbClr val="000000">
                    <a:alpha val="43137"/>
                  </a:srgbClr>
                </a:outerShdw>
              </a:effectLst>
            </a:endParaRPr>
          </a:p>
        </p:txBody>
      </p:sp>
      <p:pic>
        <p:nvPicPr>
          <p:cNvPr id="6145" name="Picture 1" descr="image14"/>
          <p:cNvPicPr>
            <a:picLocks noChangeAspect="1" noChangeArrowheads="1"/>
          </p:cNvPicPr>
          <p:nvPr/>
        </p:nvPicPr>
        <p:blipFill>
          <a:blip r:embed="rId2" cstate="print">
            <a:lum bright="-10000" contrast="30000"/>
          </a:blip>
          <a:srcRect/>
          <a:stretch>
            <a:fillRect/>
          </a:stretch>
        </p:blipFill>
        <p:spPr bwMode="auto">
          <a:xfrm>
            <a:off x="5220072" y="1700808"/>
            <a:ext cx="3608388" cy="425291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200" b="1" cap="small" dirty="0" err="1" smtClean="0">
                <a:solidFill>
                  <a:schemeClr val="tx1"/>
                </a:solidFill>
                <a:latin typeface="Arial" pitchFamily="34" charset="0"/>
                <a:cs typeface="Arial" pitchFamily="34" charset="0"/>
              </a:rPr>
              <a:t>Πειραμα</a:t>
            </a:r>
            <a:r>
              <a:rPr lang="el-GR" sz="2200" b="1" dirty="0" smtClean="0">
                <a:solidFill>
                  <a:schemeClr val="tx1"/>
                </a:solidFill>
                <a:latin typeface="Arial" pitchFamily="34" charset="0"/>
                <a:cs typeface="Arial" pitchFamily="34" charset="0"/>
              </a:rPr>
              <a:t> 1: </a:t>
            </a:r>
            <a:r>
              <a:rPr lang="el-GR" sz="2200" cap="none" dirty="0" smtClean="0">
                <a:solidFill>
                  <a:schemeClr val="tx1"/>
                </a:solidFill>
              </a:rPr>
              <a:t>προσδιορισμός της θέσης και της μετατόπισης, με τη βοήθεια χάρακα και χρονομέτρου</a:t>
            </a:r>
            <a:r>
              <a:rPr lang="el-GR" sz="2200" b="1" cap="none" dirty="0" smtClean="0">
                <a:solidFill>
                  <a:schemeClr val="tx1"/>
                </a:solidFill>
                <a:latin typeface="Arial" pitchFamily="34" charset="0"/>
                <a:cs typeface="Arial" pitchFamily="34" charset="0"/>
              </a:rPr>
              <a:t>.</a:t>
            </a:r>
            <a:endParaRPr lang="el-GR" sz="2200" b="1" dirty="0">
              <a:solidFill>
                <a:schemeClr val="tx1"/>
              </a:solidFill>
              <a:latin typeface="Arial" pitchFamily="34" charset="0"/>
              <a:cs typeface="Arial" pitchFamily="34" charset="0"/>
            </a:endParaRPr>
          </a:p>
        </p:txBody>
      </p:sp>
      <p:sp>
        <p:nvSpPr>
          <p:cNvPr id="3" name="2 - Θέση περιεχομένου"/>
          <p:cNvSpPr>
            <a:spLocks noGrp="1"/>
          </p:cNvSpPr>
          <p:nvPr>
            <p:ph idx="1"/>
          </p:nvPr>
        </p:nvSpPr>
        <p:spPr>
          <a:xfrm>
            <a:off x="179512" y="1988840"/>
            <a:ext cx="8712968" cy="2088232"/>
          </a:xfrm>
        </p:spPr>
        <p:txBody>
          <a:bodyPr>
            <a:normAutofit/>
          </a:bodyPr>
          <a:lstStyle/>
          <a:p>
            <a:pPr marL="342900" lvl="5" indent="-342900">
              <a:lnSpc>
                <a:spcPct val="150000"/>
              </a:lnSpc>
              <a:spcBef>
                <a:spcPts val="0"/>
              </a:spcBef>
              <a:buClr>
                <a:srgbClr val="FF0000"/>
              </a:buClr>
              <a:buSzPct val="90000"/>
              <a:buFont typeface="+mj-lt"/>
              <a:buAutoNum type="arabicPeriod"/>
            </a:pPr>
            <a:r>
              <a:rPr lang="el-GR" dirty="0" smtClean="0">
                <a:solidFill>
                  <a:schemeClr val="tx1"/>
                </a:solidFill>
              </a:rPr>
              <a:t>Βάλε σε κίνηση το ηλεκτρικό τρενάκι και με τη βοήθεια της μετροταινίας και του χρονομέτρου υπολόγισε σε συγκεκριμένες χρονικές στιγμές τη θέση του, σε σχέση με την αρχική του θέση </a:t>
            </a:r>
            <a:r>
              <a:rPr lang="el-GR" b="1" dirty="0" smtClean="0">
                <a:solidFill>
                  <a:schemeClr val="tx1"/>
                </a:solidFill>
              </a:rPr>
              <a:t>(σημείο αναφοράς),</a:t>
            </a:r>
            <a:r>
              <a:rPr lang="el-GR" dirty="0" smtClean="0">
                <a:solidFill>
                  <a:schemeClr val="tx1"/>
                </a:solidFill>
              </a:rPr>
              <a:t> συμπληρώνοντας τον πίνακα Α.</a:t>
            </a:r>
            <a:endParaRPr lang="en-US" dirty="0" smtClean="0">
              <a:solidFill>
                <a:schemeClr val="tx1"/>
              </a:solidFill>
            </a:endParaRPr>
          </a:p>
          <a:p>
            <a:pPr marL="342900" lvl="5" indent="-342900">
              <a:lnSpc>
                <a:spcPct val="150000"/>
              </a:lnSpc>
              <a:spcBef>
                <a:spcPts val="0"/>
              </a:spcBef>
              <a:buClr>
                <a:srgbClr val="FF0000"/>
              </a:buClr>
              <a:buSzPct val="90000"/>
              <a:buFont typeface="+mj-lt"/>
              <a:buAutoNum type="arabicPeriod"/>
            </a:pPr>
            <a:r>
              <a:rPr lang="el-GR" dirty="0" smtClean="0">
                <a:solidFill>
                  <a:schemeClr val="tx1"/>
                </a:solidFill>
              </a:rPr>
              <a:t>Συμπλήρωσε στο τετράδιο το </a:t>
            </a:r>
            <a:r>
              <a:rPr lang="el-GR" b="1" dirty="0" smtClean="0">
                <a:ln>
                  <a:solidFill>
                    <a:srgbClr val="C00000"/>
                  </a:solidFill>
                </a:ln>
                <a:solidFill>
                  <a:srgbClr val="C00000"/>
                </a:solidFill>
                <a:effectLst>
                  <a:outerShdw blurRad="38100" dist="38100" dir="2700000" algn="tl">
                    <a:srgbClr val="000000">
                      <a:alpha val="43137"/>
                    </a:srgbClr>
                  </a:outerShdw>
                </a:effectLst>
                <a:hlinkClick r:id="rId2" action="ppaction://hlinkpres?slideindex=1&amp;slidetitle="/>
              </a:rPr>
              <a:t>φύλλο εργασίας 1</a:t>
            </a:r>
            <a:r>
              <a:rPr lang="el-GR" dirty="0" smtClean="0">
                <a:ln>
                  <a:solidFill>
                    <a:srgbClr val="C00000"/>
                  </a:solidFill>
                </a:ln>
                <a:solidFill>
                  <a:srgbClr val="C00000"/>
                </a:solidFill>
                <a:hlinkClick r:id="rId3" action="ppaction://hlinkpres?slideindex=1&amp;slidetitle="/>
              </a:rPr>
              <a:t>.</a:t>
            </a:r>
            <a:endParaRPr lang="el-GR" b="1" dirty="0" smtClean="0">
              <a:ln>
                <a:solidFill>
                  <a:srgbClr val="C00000"/>
                </a:solidFill>
              </a:ln>
              <a:solidFill>
                <a:srgbClr val="C00000"/>
              </a:solidFill>
            </a:endParaRPr>
          </a:p>
        </p:txBody>
      </p:sp>
      <p:pic>
        <p:nvPicPr>
          <p:cNvPr id="6" name="Picture 1" descr="image14"/>
          <p:cNvPicPr>
            <a:picLocks noChangeAspect="1" noChangeArrowheads="1"/>
          </p:cNvPicPr>
          <p:nvPr/>
        </p:nvPicPr>
        <p:blipFill>
          <a:blip r:embed="rId4" cstate="print">
            <a:lum bright="-10000" contrast="30000"/>
          </a:blip>
          <a:srcRect b="50899"/>
          <a:stretch>
            <a:fillRect/>
          </a:stretch>
        </p:blipFill>
        <p:spPr bwMode="auto">
          <a:xfrm>
            <a:off x="2411760" y="4149080"/>
            <a:ext cx="3608388" cy="208823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686800" cy="838200"/>
          </a:xfrm>
        </p:spPr>
        <p:txBody>
          <a:bodyPr>
            <a:normAutofit/>
          </a:bodyPr>
          <a:lstStyle/>
          <a:p>
            <a:r>
              <a:rPr lang="el-GR" sz="2200" b="1" cap="small" dirty="0" err="1" smtClean="0">
                <a:solidFill>
                  <a:schemeClr val="tx1"/>
                </a:solidFill>
                <a:latin typeface="Arial" pitchFamily="34" charset="0"/>
                <a:cs typeface="Arial" pitchFamily="34" charset="0"/>
              </a:rPr>
              <a:t>Πειραμα</a:t>
            </a:r>
            <a:r>
              <a:rPr lang="el-GR" sz="2200" b="1" cap="small" dirty="0" smtClean="0">
                <a:solidFill>
                  <a:schemeClr val="tx1"/>
                </a:solidFill>
                <a:latin typeface="Arial" pitchFamily="34" charset="0"/>
                <a:cs typeface="Arial" pitchFamily="34" charset="0"/>
              </a:rPr>
              <a:t> 2: </a:t>
            </a:r>
            <a:r>
              <a:rPr lang="el-GR"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προσδιορισμός της θέσης</a:t>
            </a:r>
            <a:r>
              <a:rPr lang="en-US"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 </a:t>
            </a:r>
            <a:r>
              <a:rPr lang="el-GR"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και της μετατόπισης με τη βοήθεια  ηλεκτρικού </a:t>
            </a:r>
            <a:r>
              <a:rPr lang="el-GR" sz="2200" cap="none" dirty="0" err="1"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χρονομετρητή</a:t>
            </a:r>
            <a:r>
              <a:rPr lang="el-GR" sz="2200" cap="small"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t>
            </a:r>
            <a:endParaRPr lang="el-GR" sz="2200" cap="small" dirty="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26625" name="Rectangle 1"/>
          <p:cNvSpPr>
            <a:spLocks noChangeArrowheads="1"/>
          </p:cNvSpPr>
          <p:nvPr/>
        </p:nvSpPr>
        <p:spPr bwMode="auto">
          <a:xfrm>
            <a:off x="395536" y="2276872"/>
            <a:ext cx="432048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Tx/>
              <a:buNone/>
              <a:tabLst/>
            </a:pPr>
            <a:r>
              <a:rPr lang="el-GR" dirty="0" smtClean="0"/>
              <a:t>Ο προσδιορισμός της θέσης ενός κινούμενου σώματος σε διάφορες χρονικές στιγμές μπορεί να γίνει πολύ εύκολα και με μεγαλύτερη ακρίβεια, αν χρησιμοποιήσουμε τον ηλεκτρικό </a:t>
            </a:r>
            <a:r>
              <a:rPr lang="el-GR" dirty="0" err="1" smtClean="0"/>
              <a:t>χρονομετρητή</a:t>
            </a:r>
            <a:r>
              <a:rPr lang="el-GR" dirty="0" smtClean="0"/>
              <a:t>.</a:t>
            </a:r>
          </a:p>
        </p:txBody>
      </p:sp>
      <p:sp>
        <p:nvSpPr>
          <p:cNvPr id="7" name="6 - Ορθογώνιο"/>
          <p:cNvSpPr/>
          <p:nvPr/>
        </p:nvSpPr>
        <p:spPr>
          <a:xfrm>
            <a:off x="323528" y="4581128"/>
            <a:ext cx="7920880" cy="1338828"/>
          </a:xfrm>
          <a:prstGeom prst="rect">
            <a:avLst/>
          </a:prstGeom>
        </p:spPr>
        <p:txBody>
          <a:bodyPr wrap="square">
            <a:spAutoFit/>
          </a:bodyPr>
          <a:lstStyle/>
          <a:p>
            <a:pPr>
              <a:lnSpc>
                <a:spcPct val="150000"/>
              </a:lnSpc>
            </a:pPr>
            <a:r>
              <a:rPr lang="el-GR" dirty="0" smtClean="0"/>
              <a:t>Ο ηλεκτρικός </a:t>
            </a:r>
            <a:r>
              <a:rPr lang="el-GR" dirty="0" err="1" smtClean="0"/>
              <a:t>χρονομετρητής</a:t>
            </a:r>
            <a:r>
              <a:rPr lang="el-GR" dirty="0" smtClean="0"/>
              <a:t> είναι ένα εργαστηριακό όργανο που μπορεί να αποτυπώνει τη θέση του κινητού κάθε 0,02 </a:t>
            </a:r>
            <a:r>
              <a:rPr lang="en-US" dirty="0" smtClean="0"/>
              <a:t>s</a:t>
            </a:r>
            <a:r>
              <a:rPr lang="el-GR" dirty="0" smtClean="0"/>
              <a:t> (ή κάποιο άλλο συγκεκριμένο χρονικό διάστημα ανάλογα με τον τύπο του), πάνω σε μια χαρτοταινία.</a:t>
            </a:r>
          </a:p>
        </p:txBody>
      </p:sp>
      <p:pic>
        <p:nvPicPr>
          <p:cNvPr id="8" name="Picture 1" descr="image14"/>
          <p:cNvPicPr>
            <a:picLocks noChangeAspect="1" noChangeArrowheads="1"/>
          </p:cNvPicPr>
          <p:nvPr/>
        </p:nvPicPr>
        <p:blipFill>
          <a:blip r:embed="rId2" cstate="print">
            <a:lum bright="-10000" contrast="30000"/>
          </a:blip>
          <a:srcRect t="49101"/>
          <a:stretch>
            <a:fillRect/>
          </a:stretch>
        </p:blipFill>
        <p:spPr bwMode="auto">
          <a:xfrm>
            <a:off x="5004048" y="2276872"/>
            <a:ext cx="3608388" cy="216468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686800" cy="838200"/>
          </a:xfrm>
        </p:spPr>
        <p:txBody>
          <a:bodyPr>
            <a:normAutofit/>
          </a:bodyPr>
          <a:lstStyle/>
          <a:p>
            <a:r>
              <a:rPr lang="el-GR" sz="2200" b="1" cap="small" dirty="0" err="1" smtClean="0">
                <a:solidFill>
                  <a:schemeClr val="tx1"/>
                </a:solidFill>
                <a:latin typeface="Arial" pitchFamily="34" charset="0"/>
                <a:cs typeface="Arial" pitchFamily="34" charset="0"/>
              </a:rPr>
              <a:t>Πειραμα</a:t>
            </a:r>
            <a:r>
              <a:rPr lang="el-GR" sz="2200" b="1" cap="small" dirty="0" smtClean="0">
                <a:solidFill>
                  <a:schemeClr val="tx1"/>
                </a:solidFill>
                <a:latin typeface="Arial" pitchFamily="34" charset="0"/>
                <a:cs typeface="Arial" pitchFamily="34" charset="0"/>
              </a:rPr>
              <a:t> 2: </a:t>
            </a:r>
            <a:r>
              <a:rPr lang="el-GR"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προσδιορισμός της θέσης</a:t>
            </a:r>
            <a:r>
              <a:rPr lang="en-US"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 </a:t>
            </a:r>
            <a:r>
              <a:rPr lang="el-GR"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και της μετατόπισης με τη βοήθεια  ηλεκτρικού </a:t>
            </a:r>
            <a:r>
              <a:rPr lang="el-GR" sz="2200" cap="none" dirty="0" err="1"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χρονομετρητή</a:t>
            </a:r>
            <a:r>
              <a:rPr lang="el-GR" sz="2200" cap="small"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t>
            </a:r>
            <a:endParaRPr lang="el-GR" sz="2200" cap="small" dirty="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26625" name="Rectangle 1"/>
          <p:cNvSpPr>
            <a:spLocks noChangeArrowheads="1"/>
          </p:cNvSpPr>
          <p:nvPr/>
        </p:nvSpPr>
        <p:spPr bwMode="auto">
          <a:xfrm>
            <a:off x="467544" y="2420888"/>
            <a:ext cx="432048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l-GR" dirty="0" smtClean="0"/>
              <a:t>Η χαρτοταινία περνά μέσα από το </a:t>
            </a:r>
            <a:r>
              <a:rPr lang="el-GR" dirty="0" err="1" smtClean="0"/>
              <a:t>χρονομετρητή</a:t>
            </a:r>
            <a:r>
              <a:rPr lang="el-GR" dirty="0" smtClean="0"/>
              <a:t> και τη μια άκρη της την κολλάμε στο σώμα του οποίου θέλουμε να μελετήσουμε την κίνηση. </a:t>
            </a:r>
          </a:p>
        </p:txBody>
      </p:sp>
      <p:pic>
        <p:nvPicPr>
          <p:cNvPr id="4" name="Picture 1" descr="image14"/>
          <p:cNvPicPr>
            <a:picLocks noChangeAspect="1" noChangeArrowheads="1"/>
          </p:cNvPicPr>
          <p:nvPr/>
        </p:nvPicPr>
        <p:blipFill>
          <a:blip r:embed="rId2" cstate="print">
            <a:lum bright="-10000" contrast="30000"/>
          </a:blip>
          <a:srcRect t="49101"/>
          <a:stretch>
            <a:fillRect/>
          </a:stretch>
        </p:blipFill>
        <p:spPr bwMode="auto">
          <a:xfrm>
            <a:off x="5004048" y="2276872"/>
            <a:ext cx="3608388" cy="2164681"/>
          </a:xfrm>
          <a:prstGeom prst="rect">
            <a:avLst/>
          </a:prstGeom>
          <a:ln w="88900" cap="sq" cmpd="thickThin">
            <a:solidFill>
              <a:srgbClr val="000000"/>
            </a:solidFill>
            <a:prstDash val="solid"/>
            <a:miter lim="800000"/>
          </a:ln>
          <a:effectLst>
            <a:innerShdw blurRad="76200">
              <a:srgbClr val="000000"/>
            </a:innerShdw>
          </a:effectLst>
        </p:spPr>
      </p:pic>
      <p:sp>
        <p:nvSpPr>
          <p:cNvPr id="5" name="4 - Ορθογώνιο"/>
          <p:cNvSpPr/>
          <p:nvPr/>
        </p:nvSpPr>
        <p:spPr>
          <a:xfrm>
            <a:off x="323528" y="4653136"/>
            <a:ext cx="8424936" cy="923330"/>
          </a:xfrm>
          <a:prstGeom prst="rect">
            <a:avLst/>
          </a:prstGeom>
        </p:spPr>
        <p:txBody>
          <a:bodyPr wrap="square">
            <a:spAutoFit/>
          </a:bodyPr>
          <a:lstStyle/>
          <a:p>
            <a:pPr>
              <a:lnSpc>
                <a:spcPct val="150000"/>
              </a:lnSpc>
            </a:pPr>
            <a:r>
              <a:rPr lang="el-GR" dirty="0" smtClean="0"/>
              <a:t>Όταν κλείσουμε το διακόπτη, η ακίδα του </a:t>
            </a:r>
            <a:r>
              <a:rPr lang="el-GR" dirty="0" err="1" smtClean="0"/>
              <a:t>χρονομετρητή</a:t>
            </a:r>
            <a:r>
              <a:rPr lang="el-GR" dirty="0" smtClean="0"/>
              <a:t> κτυπά πάνω στη χαρτοταινία και αφήνει ένα σημάδι κάθε 0,02 </a:t>
            </a:r>
            <a:r>
              <a:rPr lang="en-US" dirty="0" smtClean="0"/>
              <a:t>s</a:t>
            </a:r>
            <a:r>
              <a:rPr lang="el-GR"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686800" cy="838200"/>
          </a:xfrm>
        </p:spPr>
        <p:txBody>
          <a:bodyPr>
            <a:normAutofit/>
          </a:bodyPr>
          <a:lstStyle/>
          <a:p>
            <a:r>
              <a:rPr lang="el-GR" sz="2200" b="1" cap="small" dirty="0" err="1" smtClean="0">
                <a:solidFill>
                  <a:schemeClr val="tx1"/>
                </a:solidFill>
                <a:latin typeface="Arial" pitchFamily="34" charset="0"/>
                <a:cs typeface="Arial" pitchFamily="34" charset="0"/>
              </a:rPr>
              <a:t>Πειραμα</a:t>
            </a:r>
            <a:r>
              <a:rPr lang="el-GR" sz="2200" b="1" cap="small" dirty="0" smtClean="0">
                <a:solidFill>
                  <a:schemeClr val="tx1"/>
                </a:solidFill>
                <a:latin typeface="Arial" pitchFamily="34" charset="0"/>
                <a:cs typeface="Arial" pitchFamily="34" charset="0"/>
              </a:rPr>
              <a:t> 2: </a:t>
            </a:r>
            <a:r>
              <a:rPr lang="el-GR"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προσδιορισμός της θέσης</a:t>
            </a:r>
            <a:r>
              <a:rPr lang="en-US"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 </a:t>
            </a:r>
            <a:r>
              <a:rPr lang="el-GR" sz="2200"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και της μετατόπισης με τη βοήθεια  ηλεκτρικού </a:t>
            </a:r>
            <a:r>
              <a:rPr lang="el-GR" sz="2200" cap="none" dirty="0" err="1"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χρονομετρητή</a:t>
            </a:r>
            <a:r>
              <a:rPr lang="el-GR" sz="2200" cap="small"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t>
            </a:r>
            <a:endParaRPr lang="el-GR" sz="2200" cap="small" dirty="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26625" name="Rectangle 1"/>
          <p:cNvSpPr>
            <a:spLocks noChangeArrowheads="1"/>
          </p:cNvSpPr>
          <p:nvPr/>
        </p:nvSpPr>
        <p:spPr bwMode="auto">
          <a:xfrm>
            <a:off x="395536" y="1324159"/>
            <a:ext cx="8496944" cy="40857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l-GR" dirty="0" smtClean="0"/>
              <a:t>Έτσι, η απόσταση δύο διαδοχικών κουκκίδων είναι ίση με τη μετατόπιση του κινητού σε χρονικό διάστημα 0,02</a:t>
            </a:r>
            <a:r>
              <a:rPr lang="en-US" dirty="0" smtClean="0"/>
              <a:t>s</a:t>
            </a:r>
            <a:r>
              <a:rPr lang="el-GR" dirty="0" smtClean="0"/>
              <a:t>. Συνήθως μετράμε την απόσταση 5 διαδοχικών κουκκίδων. Δηλαδή, τη μετατόπιση του κινητού σε χρόνο Δί=5</a:t>
            </a:r>
            <a:r>
              <a:rPr lang="en-US" dirty="0" smtClean="0"/>
              <a:t> x </a:t>
            </a:r>
            <a:r>
              <a:rPr lang="el-GR" dirty="0" smtClean="0"/>
              <a:t>0,02 </a:t>
            </a:r>
            <a:r>
              <a:rPr lang="en-US" dirty="0" smtClean="0"/>
              <a:t>s</a:t>
            </a:r>
            <a:r>
              <a:rPr lang="el-GR" dirty="0" smtClean="0"/>
              <a:t> = 0,1 </a:t>
            </a:r>
            <a:r>
              <a:rPr lang="en-US" dirty="0" smtClean="0"/>
              <a:t>s</a:t>
            </a:r>
            <a:r>
              <a:rPr lang="el-GR" dirty="0" smtClean="0"/>
              <a:t>.</a:t>
            </a:r>
          </a:p>
          <a:p>
            <a:pPr>
              <a:lnSpc>
                <a:spcPct val="150000"/>
              </a:lnSpc>
            </a:pPr>
            <a:endParaRPr lang="el-GR" sz="1100" dirty="0" smtClean="0"/>
          </a:p>
          <a:p>
            <a:pPr marL="342900" lvl="2" indent="-342900">
              <a:lnSpc>
                <a:spcPct val="150000"/>
              </a:lnSpc>
              <a:buClr>
                <a:srgbClr val="C00000"/>
              </a:buClr>
              <a:buFont typeface="+mj-lt"/>
              <a:buAutoNum type="arabicPeriod"/>
            </a:pPr>
            <a:r>
              <a:rPr lang="el-GR" dirty="0" smtClean="0"/>
              <a:t>Κόψε μια χαρτοταινία μήκους ενός μέτρου περίπου και πέρασέ τη μέσα από τους οδηγούς του </a:t>
            </a:r>
            <a:r>
              <a:rPr lang="el-GR" dirty="0" err="1" smtClean="0"/>
              <a:t>χρονομετρητή</a:t>
            </a:r>
            <a:r>
              <a:rPr lang="el-GR" dirty="0" smtClean="0"/>
              <a:t>. Κράτησε τη χαρτοταινία στην άκρη του </a:t>
            </a:r>
            <a:r>
              <a:rPr lang="el-GR" dirty="0" err="1" smtClean="0"/>
              <a:t>χρονομετρητή</a:t>
            </a:r>
            <a:r>
              <a:rPr lang="el-GR" dirty="0" smtClean="0"/>
              <a:t>.</a:t>
            </a:r>
            <a:endParaRPr lang="el-GR" sz="1100" dirty="0" smtClean="0"/>
          </a:p>
          <a:p>
            <a:pPr marL="342900" lvl="2" indent="-342900">
              <a:lnSpc>
                <a:spcPct val="150000"/>
              </a:lnSpc>
              <a:buClr>
                <a:srgbClr val="C00000"/>
              </a:buClr>
              <a:buFont typeface="+mj-lt"/>
              <a:buAutoNum type="arabicPeriod"/>
            </a:pPr>
            <a:r>
              <a:rPr lang="el-GR" dirty="0" smtClean="0"/>
              <a:t>Θέσε σε λειτουργία το </a:t>
            </a:r>
            <a:r>
              <a:rPr lang="el-GR" dirty="0" err="1" smtClean="0"/>
              <a:t>χρονομετρητή</a:t>
            </a:r>
            <a:r>
              <a:rPr lang="el-GR" dirty="0" smtClean="0"/>
              <a:t>.</a:t>
            </a:r>
            <a:endParaRPr lang="el-GR" sz="1100" dirty="0" smtClean="0"/>
          </a:p>
          <a:p>
            <a:pPr marL="342900" lvl="2" indent="-342900">
              <a:lnSpc>
                <a:spcPct val="150000"/>
              </a:lnSpc>
              <a:buClr>
                <a:srgbClr val="C00000"/>
              </a:buClr>
              <a:buFont typeface="+mj-lt"/>
              <a:buAutoNum type="arabicPeriod"/>
            </a:pPr>
            <a:r>
              <a:rPr lang="el-GR" dirty="0" smtClean="0"/>
              <a:t>Τράβηξε τη χαρτοταινία απότομα με το χέρι σου. Στη χαρτοταινία έχει αποτυπωθεί η κίνηση του χεριού σου.</a:t>
            </a:r>
            <a:endParaRPr lang="el-GR" sz="1100" dirty="0" smtClean="0"/>
          </a:p>
          <a:p>
            <a:pPr marL="342900" lvl="2" indent="-342900">
              <a:lnSpc>
                <a:spcPct val="150000"/>
              </a:lnSpc>
              <a:buClr>
                <a:srgbClr val="C00000"/>
              </a:buClr>
              <a:buFont typeface="+mj-lt"/>
              <a:buAutoNum type="arabicPeriod"/>
            </a:pPr>
            <a:r>
              <a:rPr lang="el-GR" dirty="0" smtClean="0"/>
              <a:t>Συμπλήρωσε στο τετράδιο το </a:t>
            </a:r>
            <a:r>
              <a:rPr lang="el-GR" b="1" dirty="0" smtClean="0">
                <a:ln>
                  <a:solidFill>
                    <a:srgbClr val="C00000"/>
                  </a:solidFill>
                </a:ln>
                <a:solidFill>
                  <a:srgbClr val="C00000"/>
                </a:solidFill>
                <a:effectLst>
                  <a:outerShdw blurRad="38100" dist="38100" dir="2700000" algn="tl">
                    <a:srgbClr val="000000">
                      <a:alpha val="43137"/>
                    </a:srgbClr>
                  </a:outerShdw>
                </a:effectLst>
                <a:hlinkClick r:id="rId2" action="ppaction://hlinkpres?slideindex=1&amp;slidetitle="/>
              </a:rPr>
              <a:t>φύλλο εργασίας 2</a:t>
            </a:r>
            <a:endParaRPr lang="el-GR" sz="1100" b="1" dirty="0">
              <a:ln>
                <a:solidFill>
                  <a:srgbClr val="C00000"/>
                </a:solidFill>
              </a:ln>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599</Words>
  <Application>Microsoft Office PowerPoint</Application>
  <PresentationFormat>Προβολή στην οθόνη (4:3)</PresentationFormat>
  <Paragraphs>43</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Διαστημικό</vt:lpstr>
      <vt:lpstr>Εργαστηριακη  ασκηση 3</vt:lpstr>
      <vt:lpstr>έννοιες  και  φυσικά μεγέθη</vt:lpstr>
      <vt:lpstr>θεωρητικές  επισημάνσεις</vt:lpstr>
      <vt:lpstr>θεωρητικές  επισημάνσεις</vt:lpstr>
      <vt:lpstr>πειραματική διαδικασία</vt:lpstr>
      <vt:lpstr>Πειραμα 1: προσδιορισμός της θέσης και της μετατόπισης, με τη βοήθεια χάρακα και χρονομέτρου.</vt:lpstr>
      <vt:lpstr>Πειραμα 2: προσδιορισμός της θέσης και της μετατόπισης με τη βοήθεια  ηλεκτρικού χρονομετρητή.</vt:lpstr>
      <vt:lpstr>Πειραμα 2: προσδιορισμός της θέσης και της μετατόπισης με τη βοήθεια  ηλεκτρικού χρονομετρητή.</vt:lpstr>
      <vt:lpstr>Πειραμα 2: προσδιορισμός της θέσης και της μετατόπισης με τη βοήθεια  ηλεκτρικού χρονομετρητή.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Εργαστηριακη  ασκηση 1</dc:title>
  <dc:creator>USER</dc:creator>
  <cp:lastModifiedBy>USER</cp:lastModifiedBy>
  <cp:revision>63</cp:revision>
  <dcterms:created xsi:type="dcterms:W3CDTF">2012-09-14T20:22:10Z</dcterms:created>
  <dcterms:modified xsi:type="dcterms:W3CDTF">2013-05-13T21:26:41Z</dcterms:modified>
</cp:coreProperties>
</file>