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72" r:id="rId6"/>
    <p:sldId id="261" r:id="rId7"/>
    <p:sldId id="262" r:id="rId8"/>
    <p:sldId id="273" r:id="rId9"/>
    <p:sldId id="27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408-C016-4616-B4C5-FAC886C1AE56}" type="datetimeFigureOut">
              <a:rPr lang="el-GR" smtClean="0"/>
              <a:pPr/>
              <a:t>14/5/2013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168F74-8B0C-4148-81D5-AE8CCD2F18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408-C016-4616-B4C5-FAC886C1AE56}" type="datetimeFigureOut">
              <a:rPr lang="el-GR" smtClean="0"/>
              <a:pPr/>
              <a:t>14/5/2013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8F74-8B0C-4148-81D5-AE8CCD2F18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408-C016-4616-B4C5-FAC886C1AE56}" type="datetimeFigureOut">
              <a:rPr lang="el-GR" smtClean="0"/>
              <a:pPr/>
              <a:t>14/5/2013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8F74-8B0C-4148-81D5-AE8CCD2F18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408-C016-4616-B4C5-FAC886C1AE56}" type="datetimeFigureOut">
              <a:rPr lang="el-GR" smtClean="0"/>
              <a:pPr/>
              <a:t>14/5/2013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168F74-8B0C-4148-81D5-AE8CCD2F18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408-C016-4616-B4C5-FAC886C1AE56}" type="datetimeFigureOut">
              <a:rPr lang="el-GR" smtClean="0"/>
              <a:pPr/>
              <a:t>14/5/2013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8F74-8B0C-4148-81D5-AE8CCD2F187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408-C016-4616-B4C5-FAC886C1AE56}" type="datetimeFigureOut">
              <a:rPr lang="el-GR" smtClean="0"/>
              <a:pPr/>
              <a:t>14/5/2013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8F74-8B0C-4148-81D5-AE8CCD2F18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408-C016-4616-B4C5-FAC886C1AE56}" type="datetimeFigureOut">
              <a:rPr lang="el-GR" smtClean="0"/>
              <a:pPr/>
              <a:t>14/5/2013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168F74-8B0C-4148-81D5-AE8CCD2F187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408-C016-4616-B4C5-FAC886C1AE56}" type="datetimeFigureOut">
              <a:rPr lang="el-GR" smtClean="0"/>
              <a:pPr/>
              <a:t>14/5/2013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8F74-8B0C-4148-81D5-AE8CCD2F18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408-C016-4616-B4C5-FAC886C1AE56}" type="datetimeFigureOut">
              <a:rPr lang="el-GR" smtClean="0"/>
              <a:pPr/>
              <a:t>14/5/2013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8F74-8B0C-4148-81D5-AE8CCD2F18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408-C016-4616-B4C5-FAC886C1AE56}" type="datetimeFigureOut">
              <a:rPr lang="el-GR" smtClean="0"/>
              <a:pPr/>
              <a:t>14/5/2013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8F74-8B0C-4148-81D5-AE8CCD2F18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408-C016-4616-B4C5-FAC886C1AE56}" type="datetimeFigureOut">
              <a:rPr lang="el-GR" smtClean="0"/>
              <a:pPr/>
              <a:t>14/5/2013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8F74-8B0C-4148-81D5-AE8CCD2F187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93A408-C016-4616-B4C5-FAC886C1AE56}" type="datetimeFigureOut">
              <a:rPr lang="el-GR" smtClean="0"/>
              <a:pPr/>
              <a:t>14/5/2013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168F74-8B0C-4148-81D5-AE8CCD2F187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934;&#973;&#955;&#955;&#945;%20&#917;&#961;&#947;&#945;&#963;&#943;&#945;&#962;%20&#965;&#960;&#949;&#961;&#963;&#973;&#957;&#948;&#949;&#963;&#951;/&#934;&#973;&#955;&#955;&#959;%20&#917;&#961;&#947;&#945;&#963;&#943;&#945;&#962;%20%20&#945;&#963;&#954;&#951;&#963;&#951;%205%201.pptx" TargetMode="External"/><Relationship Id="rId2" Type="http://schemas.openxmlformats.org/officeDocument/2006/relationships/hyperlink" Target="&#934;&#973;&#955;&#955;&#945;%20&#917;&#961;&#947;&#945;&#963;&#943;&#945;&#962;%20&#965;&#960;&#949;&#961;&#963;&#973;&#957;&#948;&#949;&#963;&#951;/&#934;&#973;&#955;&#955;&#959;%20&#917;&#961;&#947;&#945;&#963;&#943;&#945;&#962;%20%20&#945;&#963;&#954;&#951;&#963;&#951;%205%201%20&#928;&#953;&#957;.%20&#913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934;&#973;&#955;&#955;&#945;%20&#917;&#961;&#947;&#945;&#963;&#943;&#945;&#962;%20&#965;&#960;&#949;&#961;&#963;&#973;&#957;&#948;&#949;&#963;&#951;/&#934;&#973;&#955;&#955;&#959;%20&#917;&#961;&#947;&#945;&#963;&#943;&#945;&#962;%20%20&#945;&#963;&#954;&#951;&#963;&#951;%205%202.pptx" TargetMode="External"/><Relationship Id="rId2" Type="http://schemas.openxmlformats.org/officeDocument/2006/relationships/hyperlink" Target="&#934;&#973;&#955;&#955;&#945;%20&#917;&#961;&#947;&#945;&#963;&#943;&#945;&#962;%20&#965;&#960;&#949;&#961;&#963;&#973;&#957;&#948;&#949;&#963;&#951;/&#934;&#973;&#955;&#955;&#959;%20&#917;&#961;&#947;&#945;&#963;&#943;&#945;&#962;%20%20&#945;&#963;&#954;&#951;&#963;&#951;%205%202%20&#928;&#953;&#957;.%20&#914;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&#934;&#973;&#955;&#955;&#945;%20&#917;&#961;&#947;&#945;&#963;&#943;&#945;&#962;%20&#965;&#960;&#949;&#961;&#963;&#973;&#957;&#948;&#949;&#963;&#951;/&#934;&#973;&#955;&#955;&#959;%20&#917;&#961;&#947;&#945;&#963;&#943;&#945;&#962;%20%20&#945;&#963;&#954;&#951;&#963;&#951;%205%203.ppt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458200" cy="1222375"/>
          </a:xfrm>
        </p:spPr>
        <p:txBody>
          <a:bodyPr>
            <a:normAutofit/>
          </a:bodyPr>
          <a:lstStyle/>
          <a:p>
            <a:r>
              <a:rPr lang="el-GR" b="1" dirty="0" err="1" smtClean="0">
                <a:solidFill>
                  <a:schemeClr val="tx1"/>
                </a:solidFill>
              </a:rPr>
              <a:t>Εργαστηριακη</a:t>
            </a:r>
            <a:r>
              <a:rPr lang="el-GR" b="1" dirty="0" smtClean="0">
                <a:solidFill>
                  <a:schemeClr val="tx1"/>
                </a:solidFill>
              </a:rPr>
              <a:t>  </a:t>
            </a:r>
            <a:r>
              <a:rPr lang="el-GR" b="1" dirty="0" err="1" smtClean="0">
                <a:solidFill>
                  <a:schemeClr val="tx1"/>
                </a:solidFill>
              </a:rPr>
              <a:t>ασκηση</a:t>
            </a:r>
            <a:r>
              <a:rPr lang="el-GR" b="1" dirty="0" smtClean="0">
                <a:solidFill>
                  <a:schemeClr val="tx1"/>
                </a:solidFill>
              </a:rPr>
              <a:t> 5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99592" y="2564904"/>
            <a:ext cx="7632848" cy="9144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σύνθεση δυνάμεων </a:t>
            </a:r>
            <a:endParaRPr lang="el-G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έννοιες  και  φυσικά μεγέθη</a:t>
            </a:r>
            <a:endParaRPr lang="el-GR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395117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00000"/>
              <a:buFont typeface="Wingdings" pitchFamily="2" charset="2"/>
              <a:buChar char="v"/>
            </a:pPr>
            <a:r>
              <a:rPr lang="el-G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Δύναμη - Συνισταμένη δυνάμεων - Συνιστώσες δυνάμεις</a:t>
            </a:r>
          </a:p>
          <a:p>
            <a:pPr>
              <a:buClr>
                <a:srgbClr val="C00000"/>
              </a:buClr>
              <a:buSzPct val="100000"/>
              <a:buNone/>
            </a:pPr>
            <a:endParaRPr lang="el-G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v"/>
            </a:pPr>
            <a:r>
              <a:rPr lang="el-G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Στόχοι:</a:t>
            </a:r>
          </a:p>
          <a:p>
            <a:pPr>
              <a:buClr>
                <a:srgbClr val="C00000"/>
              </a:buClr>
              <a:buSzPct val="100000"/>
              <a:buNone/>
            </a:pPr>
            <a:endParaRPr lang="el-G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l-GR" sz="1800" dirty="0" smtClean="0">
                <a:solidFill>
                  <a:schemeClr val="tx1"/>
                </a:solidFill>
              </a:rPr>
              <a:t>Να δείχνεις πειραματικά ότι η συνισταμένη δύο δυνάμεων προκαλεί τα ίδια αποτελέσματα με τις συνιστώσες της.</a:t>
            </a:r>
          </a:p>
          <a:p>
            <a:pPr marL="800100" lvl="1" indent="-34290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l-GR" sz="1800" dirty="0" smtClean="0">
                <a:solidFill>
                  <a:schemeClr val="tx1"/>
                </a:solidFill>
              </a:rPr>
              <a:t>Να σχεδιάζεις τη συνισταμένη: </a:t>
            </a:r>
          </a:p>
          <a:p>
            <a:pPr marL="800100" lvl="1" indent="3429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r>
              <a:rPr lang="el-GR" sz="1800" dirty="0" smtClean="0">
                <a:solidFill>
                  <a:schemeClr val="tx1"/>
                </a:solidFill>
              </a:rPr>
              <a:t>α. δύο </a:t>
            </a:r>
            <a:r>
              <a:rPr lang="el-GR" sz="1800" dirty="0" err="1" smtClean="0">
                <a:solidFill>
                  <a:schemeClr val="tx1"/>
                </a:solidFill>
              </a:rPr>
              <a:t>συγγραμμικών</a:t>
            </a:r>
            <a:r>
              <a:rPr lang="el-GR" sz="1800" dirty="0" smtClean="0">
                <a:solidFill>
                  <a:schemeClr val="tx1"/>
                </a:solidFill>
              </a:rPr>
              <a:t> δυνάμεων </a:t>
            </a:r>
          </a:p>
          <a:p>
            <a:pPr marL="800100" lvl="1" indent="3429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r>
              <a:rPr lang="el-GR" sz="1800" dirty="0" smtClean="0">
                <a:solidFill>
                  <a:schemeClr val="tx1"/>
                </a:solidFill>
              </a:rPr>
              <a:t>β. δύο κάθετων μεταξύ τους δυνάμεων και να υπολογίζεις το μέτρο και την κατεύθυνσή της.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θεωρητικές  επισημάνσεις</a:t>
            </a:r>
            <a:endParaRPr lang="el-GR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628800"/>
            <a:ext cx="5347320" cy="3600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1800" dirty="0" smtClean="0">
                <a:solidFill>
                  <a:schemeClr val="tx1"/>
                </a:solidFill>
              </a:rPr>
              <a:t>Πάνω σε ένα σώμα ασκούμε δύο δυνάμεις (</a:t>
            </a:r>
            <a:r>
              <a:rPr lang="en-US" sz="1800" dirty="0" smtClean="0">
                <a:solidFill>
                  <a:schemeClr val="tx1"/>
                </a:solidFill>
              </a:rPr>
              <a:t>F</a:t>
            </a:r>
            <a:r>
              <a:rPr lang="el-GR" sz="1800" baseline="-25000" dirty="0" smtClean="0">
                <a:solidFill>
                  <a:schemeClr val="tx1"/>
                </a:solidFill>
              </a:rPr>
              <a:t>1</a:t>
            </a:r>
            <a:r>
              <a:rPr lang="el-GR" sz="1800" dirty="0" smtClean="0">
                <a:solidFill>
                  <a:schemeClr val="tx1"/>
                </a:solidFill>
              </a:rPr>
              <a:t> και </a:t>
            </a:r>
            <a:r>
              <a:rPr lang="en-US" sz="1800" dirty="0" smtClean="0">
                <a:solidFill>
                  <a:schemeClr val="tx1"/>
                </a:solidFill>
              </a:rPr>
              <a:t>F</a:t>
            </a:r>
            <a:r>
              <a:rPr lang="el-GR" sz="1800" baseline="-25000" dirty="0" smtClean="0">
                <a:solidFill>
                  <a:schemeClr val="tx1"/>
                </a:solidFill>
              </a:rPr>
              <a:t>2</a:t>
            </a:r>
            <a:r>
              <a:rPr lang="el-GR" sz="1800" dirty="0" smtClean="0">
                <a:solidFill>
                  <a:schemeClr val="tx1"/>
                </a:solidFill>
              </a:rPr>
              <a:t>)  και το κρατάμε ακίνητο στον αέρα. </a:t>
            </a:r>
          </a:p>
          <a:p>
            <a:pPr>
              <a:lnSpc>
                <a:spcPct val="150000"/>
              </a:lnSpc>
            </a:pPr>
            <a:r>
              <a:rPr lang="el-GR" sz="1800" dirty="0" smtClean="0">
                <a:solidFill>
                  <a:schemeClr val="tx1"/>
                </a:solidFill>
              </a:rPr>
              <a:t>Μπορούμε να κρατήσουμε το</a:t>
            </a:r>
            <a:r>
              <a:rPr lang="el-GR" sz="1800" b="1" dirty="0" smtClean="0">
                <a:solidFill>
                  <a:schemeClr val="tx1"/>
                </a:solidFill>
              </a:rPr>
              <a:t> ίδιο</a:t>
            </a:r>
            <a:r>
              <a:rPr lang="el-GR" sz="1800" dirty="0" smtClean="0">
                <a:solidFill>
                  <a:schemeClr val="tx1"/>
                </a:solidFill>
              </a:rPr>
              <a:t> σώμα ακίνητο ασκώντας πάνω του μόνο μία δύναμη (</a:t>
            </a:r>
            <a:r>
              <a:rPr lang="en-US" sz="1800" dirty="0" smtClean="0">
                <a:solidFill>
                  <a:schemeClr val="tx1"/>
                </a:solidFill>
              </a:rPr>
              <a:t>F</a:t>
            </a:r>
            <a:r>
              <a:rPr lang="el-GR" sz="1800" dirty="0" smtClean="0">
                <a:solidFill>
                  <a:schemeClr val="tx1"/>
                </a:solidFill>
              </a:rPr>
              <a:t>): Η δύναμη </a:t>
            </a:r>
            <a:r>
              <a:rPr lang="en-US" sz="1800" dirty="0" smtClean="0">
                <a:solidFill>
                  <a:schemeClr val="tx1"/>
                </a:solidFill>
              </a:rPr>
              <a:t>F</a:t>
            </a:r>
            <a:r>
              <a:rPr lang="el-GR" sz="1800" dirty="0" smtClean="0">
                <a:solidFill>
                  <a:schemeClr val="tx1"/>
                </a:solidFill>
              </a:rPr>
              <a:t> έχει τα ίδια αποτελέσματα με την</a:t>
            </a:r>
            <a:r>
              <a:rPr lang="el-GR" sz="1800" b="1" dirty="0" smtClean="0">
                <a:solidFill>
                  <a:schemeClr val="tx1"/>
                </a:solidFill>
              </a:rPr>
              <a:t> ταυτόχρονη</a:t>
            </a:r>
            <a:r>
              <a:rPr lang="el-GR" sz="1800" dirty="0" smtClean="0">
                <a:solidFill>
                  <a:schemeClr val="tx1"/>
                </a:solidFill>
              </a:rPr>
              <a:t> δράση των </a:t>
            </a:r>
            <a:r>
              <a:rPr lang="en-US" sz="1800" dirty="0" smtClean="0">
                <a:solidFill>
                  <a:schemeClr val="tx1"/>
                </a:solidFill>
              </a:rPr>
              <a:t>F</a:t>
            </a:r>
            <a:r>
              <a:rPr lang="el-GR" sz="1800" baseline="-25000" dirty="0" smtClean="0">
                <a:solidFill>
                  <a:schemeClr val="tx1"/>
                </a:solidFill>
              </a:rPr>
              <a:t>1</a:t>
            </a:r>
            <a:r>
              <a:rPr lang="el-GR" sz="1800" dirty="0" smtClean="0">
                <a:solidFill>
                  <a:schemeClr val="tx1"/>
                </a:solidFill>
              </a:rPr>
              <a:t> και </a:t>
            </a:r>
            <a:r>
              <a:rPr lang="en-US" sz="1800" dirty="0" smtClean="0">
                <a:solidFill>
                  <a:schemeClr val="tx1"/>
                </a:solidFill>
              </a:rPr>
              <a:t>F</a:t>
            </a:r>
            <a:r>
              <a:rPr lang="el-GR" sz="1800" baseline="-25000" dirty="0" smtClean="0">
                <a:solidFill>
                  <a:schemeClr val="tx1"/>
                </a:solidFill>
              </a:rPr>
              <a:t>2</a:t>
            </a:r>
            <a:r>
              <a:rPr lang="el-GR" sz="1800" dirty="0" smtClean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l-GR" sz="1800" dirty="0" smtClean="0">
                <a:solidFill>
                  <a:schemeClr val="tx1"/>
                </a:solidFill>
              </a:rPr>
              <a:t>Τότε η δύναμη </a:t>
            </a:r>
            <a:r>
              <a:rPr lang="en-US" sz="1800" dirty="0" smtClean="0">
                <a:solidFill>
                  <a:schemeClr val="tx1"/>
                </a:solidFill>
              </a:rPr>
              <a:t>F</a:t>
            </a:r>
            <a:r>
              <a:rPr lang="el-GR" sz="1800" dirty="0" smtClean="0">
                <a:solidFill>
                  <a:schemeClr val="tx1"/>
                </a:solidFill>
              </a:rPr>
              <a:t> ονομάζεται</a:t>
            </a:r>
            <a:r>
              <a:rPr lang="el-GR" sz="1800" b="1" dirty="0" smtClean="0">
                <a:solidFill>
                  <a:schemeClr val="tx1"/>
                </a:solidFill>
              </a:rPr>
              <a:t> συνισταμένη</a:t>
            </a:r>
            <a:r>
              <a:rPr lang="el-GR" sz="1800" dirty="0" smtClean="0">
                <a:solidFill>
                  <a:schemeClr val="tx1"/>
                </a:solidFill>
              </a:rPr>
              <a:t> των δυνάμεων </a:t>
            </a:r>
            <a:r>
              <a:rPr lang="en-US" sz="1800" dirty="0" smtClean="0">
                <a:solidFill>
                  <a:schemeClr val="tx1"/>
                </a:solidFill>
              </a:rPr>
              <a:t>F</a:t>
            </a:r>
            <a:r>
              <a:rPr lang="el-GR" sz="1800" baseline="-25000" dirty="0" smtClean="0">
                <a:solidFill>
                  <a:schemeClr val="tx1"/>
                </a:solidFill>
              </a:rPr>
              <a:t>1</a:t>
            </a:r>
            <a:r>
              <a:rPr lang="el-GR" sz="1800" dirty="0" smtClean="0">
                <a:solidFill>
                  <a:schemeClr val="tx1"/>
                </a:solidFill>
              </a:rPr>
              <a:t> και </a:t>
            </a:r>
            <a:r>
              <a:rPr lang="en-US" sz="1800" dirty="0" smtClean="0">
                <a:solidFill>
                  <a:schemeClr val="tx1"/>
                </a:solidFill>
              </a:rPr>
              <a:t>F</a:t>
            </a:r>
            <a:r>
              <a:rPr lang="el-GR" sz="1800" baseline="-25000" dirty="0" smtClean="0">
                <a:solidFill>
                  <a:schemeClr val="tx1"/>
                </a:solidFill>
              </a:rPr>
              <a:t>2</a:t>
            </a:r>
            <a:r>
              <a:rPr lang="el-GR" sz="1800" dirty="0" smtClean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868144" y="1916832"/>
            <a:ext cx="3065048" cy="29226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θεωρητικές  επισημάνσεις</a:t>
            </a:r>
            <a:endParaRPr lang="el-GR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2708920"/>
            <a:ext cx="5347320" cy="1224136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l-GR" sz="1800" dirty="0" smtClean="0">
                <a:solidFill>
                  <a:schemeClr val="tx1"/>
                </a:solidFill>
              </a:rPr>
              <a:t>Για παράδειγμα, αν δύο δυνάμεις με μέτρα </a:t>
            </a:r>
            <a:r>
              <a:rPr lang="en-US" sz="1800" dirty="0" smtClean="0">
                <a:solidFill>
                  <a:schemeClr val="tx1"/>
                </a:solidFill>
              </a:rPr>
              <a:t>F</a:t>
            </a:r>
            <a:r>
              <a:rPr lang="el-GR" sz="1800" baseline="-25000" dirty="0" smtClean="0">
                <a:solidFill>
                  <a:schemeClr val="tx1"/>
                </a:solidFill>
              </a:rPr>
              <a:t>1</a:t>
            </a:r>
            <a:r>
              <a:rPr lang="el-GR" sz="1800" dirty="0" smtClean="0">
                <a:solidFill>
                  <a:schemeClr val="tx1"/>
                </a:solidFill>
              </a:rPr>
              <a:t>=3 </a:t>
            </a:r>
            <a:r>
              <a:rPr lang="en-US" sz="1800" dirty="0" smtClean="0">
                <a:solidFill>
                  <a:schemeClr val="tx1"/>
                </a:solidFill>
              </a:rPr>
              <a:t>N</a:t>
            </a:r>
            <a:r>
              <a:rPr lang="el-GR" sz="1800" dirty="0" smtClean="0">
                <a:solidFill>
                  <a:schemeClr val="tx1"/>
                </a:solidFill>
              </a:rPr>
              <a:t> και </a:t>
            </a:r>
            <a:r>
              <a:rPr lang="en-US" sz="1800" dirty="0" smtClean="0">
                <a:solidFill>
                  <a:schemeClr val="tx1"/>
                </a:solidFill>
              </a:rPr>
              <a:t>F</a:t>
            </a:r>
            <a:r>
              <a:rPr lang="el-GR" sz="1800" baseline="-25000" dirty="0" smtClean="0">
                <a:solidFill>
                  <a:schemeClr val="tx1"/>
                </a:solidFill>
              </a:rPr>
              <a:t>2</a:t>
            </a:r>
            <a:r>
              <a:rPr lang="el-GR" sz="1800" dirty="0" smtClean="0">
                <a:solidFill>
                  <a:schemeClr val="tx1"/>
                </a:solidFill>
              </a:rPr>
              <a:t>=4 </a:t>
            </a:r>
            <a:r>
              <a:rPr lang="en-US" sz="1800" dirty="0" smtClean="0">
                <a:solidFill>
                  <a:schemeClr val="tx1"/>
                </a:solidFill>
              </a:rPr>
              <a:t>N</a:t>
            </a:r>
            <a:r>
              <a:rPr lang="el-GR" sz="1800" dirty="0" smtClean="0">
                <a:solidFill>
                  <a:schemeClr val="tx1"/>
                </a:solidFill>
              </a:rPr>
              <a:t> ασκούνται σε ένα σώμα, τότε: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b="38405"/>
          <a:stretch>
            <a:fillRect/>
          </a:stretch>
        </p:blipFill>
        <p:spPr bwMode="auto">
          <a:xfrm>
            <a:off x="5868144" y="2276872"/>
            <a:ext cx="3065048" cy="18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4 - Ορθογώνιο"/>
          <p:cNvSpPr/>
          <p:nvPr/>
        </p:nvSpPr>
        <p:spPr>
          <a:xfrm>
            <a:off x="323528" y="4221088"/>
            <a:ext cx="867645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l-GR" dirty="0" smtClean="0"/>
              <a:t>α. αν οι δυνάμεις είναι </a:t>
            </a:r>
            <a:r>
              <a:rPr lang="el-GR" dirty="0" err="1" smtClean="0"/>
              <a:t>συγγραμμικές</a:t>
            </a:r>
            <a:r>
              <a:rPr lang="el-GR" dirty="0" smtClean="0"/>
              <a:t> και ομόρροπες, η συνισταμένη τους (</a:t>
            </a:r>
            <a:r>
              <a:rPr lang="en-US" dirty="0" smtClean="0"/>
              <a:t>F</a:t>
            </a:r>
            <a:r>
              <a:rPr lang="el-GR" dirty="0" smtClean="0"/>
              <a:t>) έχει μέτρο:</a:t>
            </a:r>
          </a:p>
          <a:p>
            <a:pPr algn="ctr">
              <a:lnSpc>
                <a:spcPct val="160000"/>
              </a:lnSpc>
            </a:pPr>
            <a:r>
              <a:rPr lang="en-US" dirty="0" smtClean="0"/>
              <a:t>F</a:t>
            </a:r>
            <a:r>
              <a:rPr lang="el-GR" dirty="0" smtClean="0"/>
              <a:t> = </a:t>
            </a:r>
            <a:r>
              <a:rPr lang="en-US" dirty="0" smtClean="0"/>
              <a:t>F</a:t>
            </a:r>
            <a:r>
              <a:rPr lang="el-GR" baseline="-25000" dirty="0" smtClean="0"/>
              <a:t>1</a:t>
            </a:r>
            <a:r>
              <a:rPr lang="el-GR" dirty="0" smtClean="0"/>
              <a:t> + </a:t>
            </a:r>
            <a:r>
              <a:rPr lang="en-US" dirty="0" smtClean="0"/>
              <a:t>F</a:t>
            </a:r>
            <a:r>
              <a:rPr lang="el-GR" baseline="-25000" dirty="0" smtClean="0"/>
              <a:t>2</a:t>
            </a:r>
            <a:r>
              <a:rPr lang="el-GR" dirty="0" smtClean="0"/>
              <a:t> = (3+4) </a:t>
            </a:r>
            <a:r>
              <a:rPr lang="en-US" dirty="0" smtClean="0"/>
              <a:t>N</a:t>
            </a:r>
            <a:r>
              <a:rPr lang="el-GR" dirty="0" smtClean="0"/>
              <a:t> = 7 </a:t>
            </a:r>
            <a:r>
              <a:rPr lang="en-US" dirty="0" smtClean="0"/>
              <a:t>N</a:t>
            </a:r>
            <a:endParaRPr lang="el-GR" dirty="0" smtClean="0"/>
          </a:p>
          <a:p>
            <a:pPr>
              <a:lnSpc>
                <a:spcPct val="160000"/>
              </a:lnSpc>
            </a:pPr>
            <a:r>
              <a:rPr lang="el-GR" dirty="0" smtClean="0"/>
              <a:t>β. αν οι δυνάμεις είναι </a:t>
            </a:r>
            <a:r>
              <a:rPr lang="el-GR" dirty="0" err="1" smtClean="0"/>
              <a:t>συγγραμμικές</a:t>
            </a:r>
            <a:r>
              <a:rPr lang="el-GR" dirty="0" smtClean="0"/>
              <a:t> και αντίρροπες, η συνισταμένη τους (</a:t>
            </a:r>
            <a:r>
              <a:rPr lang="en-US" dirty="0" smtClean="0"/>
              <a:t>F</a:t>
            </a:r>
            <a:r>
              <a:rPr lang="el-GR" dirty="0" smtClean="0"/>
              <a:t>) έχει μέτρο:</a:t>
            </a:r>
          </a:p>
          <a:p>
            <a:pPr algn="ctr">
              <a:lnSpc>
                <a:spcPct val="160000"/>
              </a:lnSpc>
            </a:pPr>
            <a:r>
              <a:rPr lang="en-US" dirty="0" smtClean="0"/>
              <a:t>F</a:t>
            </a:r>
            <a:r>
              <a:rPr lang="el-GR" dirty="0" smtClean="0"/>
              <a:t> = </a:t>
            </a:r>
            <a:r>
              <a:rPr lang="en-US" dirty="0" smtClean="0"/>
              <a:t>F</a:t>
            </a:r>
            <a:r>
              <a:rPr lang="el-GR" baseline="-25000" dirty="0" smtClean="0"/>
              <a:t>1</a:t>
            </a:r>
            <a:r>
              <a:rPr lang="el-GR" dirty="0" smtClean="0"/>
              <a:t>-</a:t>
            </a:r>
            <a:r>
              <a:rPr lang="en-US" dirty="0" smtClean="0"/>
              <a:t>F</a:t>
            </a:r>
            <a:r>
              <a:rPr lang="el-GR" baseline="-25000" dirty="0" smtClean="0"/>
              <a:t>2</a:t>
            </a:r>
            <a:r>
              <a:rPr lang="el-GR" dirty="0" smtClean="0"/>
              <a:t> = (4-3) </a:t>
            </a:r>
            <a:r>
              <a:rPr lang="en-US" dirty="0" smtClean="0"/>
              <a:t>N</a:t>
            </a:r>
            <a:r>
              <a:rPr lang="el-GR" dirty="0" smtClean="0"/>
              <a:t> = 1 </a:t>
            </a:r>
            <a:r>
              <a:rPr lang="en-US" dirty="0" smtClean="0"/>
              <a:t>N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467544" y="1556792"/>
            <a:ext cx="8208912" cy="921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l-GR" b="1" dirty="0" smtClean="0"/>
              <a:t>Το μέτρο της συνισταμένης δύο δυνάμεων εξαρτάται από τα μέτρα τους, αλλά και από τις κατευθύνσεις τους (εικόνα 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θεωρητικές  επισημάνσεις</a:t>
            </a:r>
            <a:endParaRPr lang="el-GR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484784"/>
            <a:ext cx="5347320" cy="17281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1800" dirty="0" smtClean="0">
                <a:solidFill>
                  <a:schemeClr val="tx1"/>
                </a:solidFill>
              </a:rPr>
              <a:t>γ. αν έχουν κάθετες διευθύνσεις, το μέτρο της συνισταμένης τους ισούται με το μήκος της διαγωνίου του ορθογωνίου παραλληλογράμμου, που σχηματίζουν οι δύο δυνάμεις.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t="61595"/>
          <a:stretch>
            <a:fillRect/>
          </a:stretch>
        </p:blipFill>
        <p:spPr bwMode="auto">
          <a:xfrm>
            <a:off x="5796136" y="1772816"/>
            <a:ext cx="3065048" cy="11224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5 - Ορθογώνιο"/>
          <p:cNvSpPr/>
          <p:nvPr/>
        </p:nvSpPr>
        <p:spPr>
          <a:xfrm>
            <a:off x="395536" y="4725144"/>
            <a:ext cx="8532440" cy="872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 smtClean="0"/>
              <a:t>Παρατήρησε ότι το μέτρο της συνισταμένης μεταβάλλεται, όταν αλλάζουμε τις σχετικές κατευθύνσεις των συνιστωσών δυνάμεων.</a:t>
            </a:r>
            <a:endParaRPr lang="el-GR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755576" y="3429000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Με εφαρμογή του Πυθαγορείου θεωρήματος, έχουμε:</a:t>
            </a:r>
          </a:p>
        </p:txBody>
      </p:sp>
      <p:graphicFrame>
        <p:nvGraphicFramePr>
          <p:cNvPr id="8" name="7 - Αντικείμενο"/>
          <p:cNvGraphicFramePr>
            <a:graphicFrameLocks noChangeAspect="1"/>
          </p:cNvGraphicFramePr>
          <p:nvPr/>
        </p:nvGraphicFramePr>
        <p:xfrm>
          <a:off x="2123728" y="4005064"/>
          <a:ext cx="3733800" cy="368300"/>
        </p:xfrm>
        <a:graphic>
          <a:graphicData uri="http://schemas.openxmlformats.org/presentationml/2006/ole">
            <p:oleObj spid="_x0000_s28674" name="Εξίσωση" r:id="rId4" imgW="3733560" imgH="368280" progId="Equation.3">
              <p:embed/>
            </p:oleObj>
          </a:graphicData>
        </a:graphic>
      </p:graphicFrame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67544" y="5733256"/>
            <a:ext cx="57424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ook Antiqua" pitchFamily="18" charset="0"/>
                <a:cs typeface="Arial" pitchFamily="34" charset="0"/>
              </a:rPr>
              <a:t>Το μέτρο μιας δύναμης το μετράμε με το δυναμόμετρο.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/>
          </a:bodyPr>
          <a:lstStyle/>
          <a:p>
            <a:r>
              <a:rPr lang="el-GR" cap="none" dirty="0" smtClean="0">
                <a:solidFill>
                  <a:schemeClr val="tx1"/>
                </a:solidFill>
              </a:rPr>
              <a:t>πειραματική διαδικασία</a:t>
            </a:r>
            <a:endParaRPr lang="el-GR" cap="none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554163"/>
            <a:ext cx="4555232" cy="31709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l-GR" sz="2000" b="1" dirty="0" smtClean="0">
                <a:solidFill>
                  <a:schemeClr val="tx1"/>
                </a:solidFill>
              </a:rPr>
              <a:t>Απαιτούμενα όργανα και υλικά.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SzPct val="100000"/>
              <a:buNone/>
            </a:pPr>
            <a:endParaRPr lang="el-GR" sz="20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</a:rPr>
              <a:t>Δύο δυναμόμετρα 10 Ν (1)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</a:rPr>
              <a:t>Ένα βαρίδι βάρους 5 Ν (2)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</a:rPr>
              <a:t>Νήμα (3)</a:t>
            </a:r>
            <a:endParaRPr lang="el-G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 descr="image21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932040" y="2348880"/>
            <a:ext cx="3622675" cy="2035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916832"/>
            <a:ext cx="7272808" cy="3744416"/>
          </a:xfrm>
        </p:spPr>
        <p:txBody>
          <a:bodyPr>
            <a:noAutofit/>
          </a:bodyPr>
          <a:lstStyle/>
          <a:p>
            <a:pPr marL="0" lvl="4" indent="457200">
              <a:lnSpc>
                <a:spcPts val="27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l-GR" dirty="0" smtClean="0">
                <a:solidFill>
                  <a:schemeClr val="tx1"/>
                </a:solidFill>
              </a:rPr>
              <a:t>Κάνε στο νήμα τρεις θηλιές, όπως φαίνεται στην εικόνα.</a:t>
            </a:r>
          </a:p>
          <a:p>
            <a:pPr marL="0" lvl="0" indent="457200">
              <a:lnSpc>
                <a:spcPts val="27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+mj-lt"/>
              <a:buAutoNum type="arabicPeriod" startAt="2"/>
            </a:pPr>
            <a:r>
              <a:rPr lang="el-GR" sz="1800" dirty="0" smtClean="0">
                <a:solidFill>
                  <a:schemeClr val="tx1"/>
                </a:solidFill>
              </a:rPr>
              <a:t>Κρέμασε το βαρίδι από τα δύο δυναμόμετρα (Δ</a:t>
            </a:r>
            <a:r>
              <a:rPr lang="el-GR" sz="1800" baseline="-25000" dirty="0" smtClean="0">
                <a:solidFill>
                  <a:schemeClr val="tx1"/>
                </a:solidFill>
              </a:rPr>
              <a:t>1</a:t>
            </a:r>
            <a:r>
              <a:rPr lang="el-GR" sz="1800" dirty="0" smtClean="0">
                <a:solidFill>
                  <a:schemeClr val="tx1"/>
                </a:solidFill>
              </a:rPr>
              <a:t> και Δ</a:t>
            </a:r>
            <a:r>
              <a:rPr lang="el-GR" sz="1800" baseline="-25000" dirty="0" smtClean="0">
                <a:solidFill>
                  <a:schemeClr val="tx1"/>
                </a:solidFill>
              </a:rPr>
              <a:t>2</a:t>
            </a:r>
            <a:r>
              <a:rPr lang="el-GR" sz="1800" dirty="0" smtClean="0">
                <a:solidFill>
                  <a:schemeClr val="tx1"/>
                </a:solidFill>
              </a:rPr>
              <a:t>). Μέσω του νήματος και κράτησέ το στον αέρα, όπως φαίνεται στην εικόνα.</a:t>
            </a:r>
          </a:p>
          <a:p>
            <a:pPr marL="0" lvl="0" indent="457200">
              <a:lnSpc>
                <a:spcPts val="27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+mj-lt"/>
              <a:buAutoNum type="arabicPeriod" startAt="2"/>
            </a:pPr>
            <a:r>
              <a:rPr lang="el-GR" sz="1800" dirty="0" smtClean="0">
                <a:solidFill>
                  <a:schemeClr val="tx1"/>
                </a:solidFill>
              </a:rPr>
              <a:t>Φρόντισε ώστε η ένδειξη του ενός δυναμόμετρου (για παράδειγμα του Δ</a:t>
            </a:r>
            <a:r>
              <a:rPr lang="el-GR" sz="1800" baseline="-25000" dirty="0" smtClean="0">
                <a:solidFill>
                  <a:schemeClr val="tx1"/>
                </a:solidFill>
              </a:rPr>
              <a:t>1</a:t>
            </a:r>
            <a:r>
              <a:rPr lang="el-GR" sz="1800" dirty="0" smtClean="0">
                <a:solidFill>
                  <a:schemeClr val="tx1"/>
                </a:solidFill>
              </a:rPr>
              <a:t>) να είναι </a:t>
            </a:r>
            <a:r>
              <a:rPr lang="en-US" sz="1800" dirty="0" smtClean="0">
                <a:solidFill>
                  <a:schemeClr val="tx1"/>
                </a:solidFill>
              </a:rPr>
              <a:t>F</a:t>
            </a:r>
            <a:r>
              <a:rPr lang="el-GR" sz="1800" baseline="-25000" dirty="0" smtClean="0">
                <a:solidFill>
                  <a:schemeClr val="tx1"/>
                </a:solidFill>
              </a:rPr>
              <a:t>1</a:t>
            </a:r>
            <a:r>
              <a:rPr lang="el-GR" sz="1800" dirty="0" smtClean="0">
                <a:solidFill>
                  <a:schemeClr val="tx1"/>
                </a:solidFill>
              </a:rPr>
              <a:t>=2 Ν. Πόση είναι τότε η ένδειξη (</a:t>
            </a:r>
            <a:r>
              <a:rPr lang="en-US" sz="1800" dirty="0" smtClean="0">
                <a:solidFill>
                  <a:schemeClr val="tx1"/>
                </a:solidFill>
              </a:rPr>
              <a:t>F</a:t>
            </a:r>
            <a:r>
              <a:rPr lang="el-GR" sz="1800" baseline="-25000" dirty="0" smtClean="0">
                <a:solidFill>
                  <a:schemeClr val="tx1"/>
                </a:solidFill>
              </a:rPr>
              <a:t>2</a:t>
            </a:r>
            <a:r>
              <a:rPr lang="el-GR" sz="1800" dirty="0" smtClean="0">
                <a:solidFill>
                  <a:schemeClr val="tx1"/>
                </a:solidFill>
              </a:rPr>
              <a:t>) του άλλου (του Δ</a:t>
            </a:r>
            <a:r>
              <a:rPr lang="el-GR" sz="1800" baseline="-25000" dirty="0" smtClean="0">
                <a:solidFill>
                  <a:schemeClr val="tx1"/>
                </a:solidFill>
              </a:rPr>
              <a:t>2</a:t>
            </a:r>
            <a:r>
              <a:rPr lang="el-GR" sz="1800" dirty="0" smtClean="0">
                <a:solidFill>
                  <a:schemeClr val="tx1"/>
                </a:solidFill>
              </a:rPr>
              <a:t>); </a:t>
            </a:r>
          </a:p>
          <a:p>
            <a:pPr marL="0" lvl="0" indent="457200">
              <a:lnSpc>
                <a:spcPts val="27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+mj-lt"/>
              <a:buAutoNum type="arabicPeriod" startAt="2"/>
            </a:pPr>
            <a:r>
              <a:rPr lang="el-GR" sz="1800" dirty="0" smtClean="0">
                <a:solidFill>
                  <a:schemeClr val="tx1"/>
                </a:solidFill>
              </a:rPr>
              <a:t>Καταχώρισε τη μέτρησή σου στον </a:t>
            </a:r>
            <a:r>
              <a:rPr lang="el-GR" sz="1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pres?slideindex=1&amp;slidetitle="/>
              </a:rPr>
              <a:t>πίνακα Α.</a:t>
            </a:r>
            <a:endParaRPr lang="el-GR" sz="18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457200">
              <a:lnSpc>
                <a:spcPts val="27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+mj-lt"/>
              <a:buAutoNum type="arabicPeriod" startAt="2"/>
            </a:pPr>
            <a:r>
              <a:rPr lang="el-GR" sz="1800" dirty="0" smtClean="0">
                <a:solidFill>
                  <a:schemeClr val="tx1"/>
                </a:solidFill>
              </a:rPr>
              <a:t>Επανάλαβε την παραπάνω διαδικασία και συμπλήρωσε τον πίνακα Α.</a:t>
            </a:r>
          </a:p>
          <a:p>
            <a:pPr marL="0" lvl="4" indent="457200">
              <a:lnSpc>
                <a:spcPts val="27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+mj-lt"/>
              <a:buAutoNum type="arabicPeriod" startAt="6"/>
            </a:pPr>
            <a:r>
              <a:rPr lang="el-GR" dirty="0" smtClean="0">
                <a:solidFill>
                  <a:schemeClr val="tx1"/>
                </a:solidFill>
              </a:rPr>
              <a:t>Κράτησε το ίδιο βαρίδι στον αέρα χρησιμοποιώντας ένα δυναμόμετρο (εικόνα )</a:t>
            </a:r>
          </a:p>
          <a:p>
            <a:pPr marL="0" lvl="4" indent="457200">
              <a:lnSpc>
                <a:spcPts val="27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+mj-lt"/>
              <a:buAutoNum type="arabicPeriod" startAt="6"/>
            </a:pPr>
            <a:r>
              <a:rPr lang="el-GR" dirty="0" smtClean="0">
                <a:solidFill>
                  <a:schemeClr val="tx1"/>
                </a:solidFill>
              </a:rPr>
              <a:t> Σημείωσε στο </a:t>
            </a:r>
            <a:r>
              <a:rPr lang="el-GR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pres?slideindex=1&amp;slidetitle="/>
              </a:rPr>
              <a:t>τετράδιο εργασίας </a:t>
            </a:r>
            <a:r>
              <a:rPr lang="el-GR" dirty="0" smtClean="0">
                <a:solidFill>
                  <a:schemeClr val="tx1"/>
                </a:solidFill>
              </a:rPr>
              <a:t>την ένδειξη του </a:t>
            </a:r>
            <a:r>
              <a:rPr lang="el-GR" dirty="0" err="1" smtClean="0">
                <a:solidFill>
                  <a:schemeClr val="tx1"/>
                </a:solidFill>
              </a:rPr>
              <a:t>δυναμομέτρου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(F).</a:t>
            </a:r>
            <a:endParaRPr lang="el-GR" dirty="0" smtClean="0">
              <a:solidFill>
                <a:schemeClr val="tx1"/>
              </a:solidFill>
            </a:endParaRPr>
          </a:p>
          <a:p>
            <a:pPr marL="0" lvl="4" indent="228600">
              <a:lnSpc>
                <a:spcPts val="27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+mj-lt"/>
              <a:buAutoNum type="arabicPeriod" startAt="6"/>
            </a:pPr>
            <a:endParaRPr lang="el-GR" dirty="0" smtClean="0">
              <a:solidFill>
                <a:schemeClr val="tx1"/>
              </a:solidFill>
            </a:endParaRPr>
          </a:p>
        </p:txBody>
      </p:sp>
      <p:sp>
        <p:nvSpPr>
          <p:cNvPr id="9" name="8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cap="small" dirty="0" smtClean="0">
                <a:solidFill>
                  <a:schemeClr val="tx1"/>
                </a:solidFill>
              </a:rPr>
              <a:t>ΠΕΙΡΑΜΑ</a:t>
            </a:r>
            <a:r>
              <a:rPr lang="el-GR" sz="2400" cap="none" dirty="0" smtClean="0">
                <a:solidFill>
                  <a:schemeClr val="tx1"/>
                </a:solidFill>
              </a:rPr>
              <a:t> 1</a:t>
            </a:r>
            <a:r>
              <a:rPr lang="el-GR" cap="none" dirty="0" smtClean="0">
                <a:solidFill>
                  <a:schemeClr val="tx1"/>
                </a:solidFill>
              </a:rPr>
              <a:t>: </a:t>
            </a:r>
            <a:r>
              <a:rPr lang="el-GR" sz="2700" cap="none" dirty="0" smtClean="0">
                <a:solidFill>
                  <a:schemeClr val="tx1"/>
                </a:solidFill>
              </a:rPr>
              <a:t>συνισταμένη </a:t>
            </a:r>
            <a:r>
              <a:rPr lang="el-GR" sz="2700" cap="none" dirty="0" err="1" smtClean="0">
                <a:solidFill>
                  <a:schemeClr val="tx1"/>
                </a:solidFill>
              </a:rPr>
              <a:t>συγγραμμικών</a:t>
            </a:r>
            <a:r>
              <a:rPr lang="el-GR" sz="2700" cap="none" dirty="0" smtClean="0">
                <a:solidFill>
                  <a:schemeClr val="tx1"/>
                </a:solidFill>
              </a:rPr>
              <a:t> δυνάμεων</a:t>
            </a:r>
            <a:endParaRPr lang="el-GR" sz="2700" cap="none" dirty="0">
              <a:solidFill>
                <a:schemeClr val="tx1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95536" y="1268760"/>
            <a:ext cx="2717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Α. Ομόρροπες δυνάμεις</a:t>
            </a:r>
            <a:endPara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image21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t="7076" r="68197" b="39851"/>
          <a:stretch>
            <a:fillRect/>
          </a:stretch>
        </p:blipFill>
        <p:spPr bwMode="auto">
          <a:xfrm>
            <a:off x="7850763" y="1651302"/>
            <a:ext cx="897700" cy="8415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7854485" y="2564904"/>
            <a:ext cx="893980" cy="1528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7849985" y="4266956"/>
            <a:ext cx="898480" cy="15383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2420888"/>
            <a:ext cx="7272808" cy="2808312"/>
          </a:xfrm>
        </p:spPr>
        <p:txBody>
          <a:bodyPr>
            <a:noAutofit/>
          </a:bodyPr>
          <a:lstStyle/>
          <a:p>
            <a:pPr marL="0" lvl="2" indent="4572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l-GR" sz="1800" dirty="0" smtClean="0">
                <a:solidFill>
                  <a:schemeClr val="tx1"/>
                </a:solidFill>
              </a:rPr>
              <a:t>Με τη βοήθεια των δύο δυναμόμετρων Δ</a:t>
            </a:r>
            <a:r>
              <a:rPr lang="el-GR" sz="1800" baseline="-25000" dirty="0" smtClean="0">
                <a:solidFill>
                  <a:schemeClr val="tx1"/>
                </a:solidFill>
              </a:rPr>
              <a:t>1, </a:t>
            </a:r>
            <a:r>
              <a:rPr lang="el-GR" sz="1800" dirty="0" smtClean="0">
                <a:solidFill>
                  <a:schemeClr val="tx1"/>
                </a:solidFill>
              </a:rPr>
              <a:t> Δ</a:t>
            </a:r>
            <a:r>
              <a:rPr lang="el-GR" sz="1800" baseline="-25000" dirty="0" smtClean="0">
                <a:solidFill>
                  <a:schemeClr val="tx1"/>
                </a:solidFill>
              </a:rPr>
              <a:t>2</a:t>
            </a:r>
            <a:r>
              <a:rPr lang="el-GR" sz="1800" dirty="0" smtClean="0">
                <a:solidFill>
                  <a:schemeClr val="tx1"/>
                </a:solidFill>
              </a:rPr>
              <a:t> κράτησε στον αέρα το βαρίδι, όπως παριστάνεται στην εικόνα .</a:t>
            </a:r>
          </a:p>
          <a:p>
            <a:pPr marL="0" lvl="2" indent="4572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l-GR" sz="1800" dirty="0" smtClean="0">
                <a:solidFill>
                  <a:schemeClr val="tx1"/>
                </a:solidFill>
              </a:rPr>
              <a:t>Φρόντισε  η ένδειξη του Δ</a:t>
            </a:r>
            <a:r>
              <a:rPr lang="el-GR" sz="1800" baseline="-25000" dirty="0" smtClean="0">
                <a:solidFill>
                  <a:schemeClr val="tx1"/>
                </a:solidFill>
              </a:rPr>
              <a:t>2</a:t>
            </a:r>
            <a:r>
              <a:rPr lang="el-GR" sz="1800" dirty="0" smtClean="0">
                <a:solidFill>
                  <a:schemeClr val="tx1"/>
                </a:solidFill>
              </a:rPr>
              <a:t> (</a:t>
            </a:r>
            <a:r>
              <a:rPr lang="en-US" sz="1800" dirty="0" smtClean="0">
                <a:solidFill>
                  <a:schemeClr val="tx1"/>
                </a:solidFill>
              </a:rPr>
              <a:t>F</a:t>
            </a:r>
            <a:r>
              <a:rPr lang="el-GR" sz="1800" baseline="-25000" dirty="0" smtClean="0">
                <a:solidFill>
                  <a:schemeClr val="tx1"/>
                </a:solidFill>
              </a:rPr>
              <a:t>2</a:t>
            </a:r>
            <a:r>
              <a:rPr lang="el-GR" sz="1800" dirty="0" smtClean="0">
                <a:solidFill>
                  <a:schemeClr val="tx1"/>
                </a:solidFill>
              </a:rPr>
              <a:t>) να είναι 1 Ν. Πόση είναι η ένδειξη </a:t>
            </a:r>
            <a:r>
              <a:rPr lang="en-US" sz="1800" dirty="0" smtClean="0">
                <a:solidFill>
                  <a:schemeClr val="tx1"/>
                </a:solidFill>
              </a:rPr>
              <a:t>F</a:t>
            </a:r>
            <a:r>
              <a:rPr lang="el-GR" sz="1800" baseline="-25000" dirty="0" smtClean="0">
                <a:solidFill>
                  <a:schemeClr val="tx1"/>
                </a:solidFill>
              </a:rPr>
              <a:t>1</a:t>
            </a:r>
            <a:r>
              <a:rPr lang="el-GR" sz="1800" dirty="0" smtClean="0">
                <a:solidFill>
                  <a:schemeClr val="tx1"/>
                </a:solidFill>
              </a:rPr>
              <a:t> του Δ</a:t>
            </a:r>
            <a:r>
              <a:rPr lang="el-GR" sz="1800" baseline="-25000" dirty="0" smtClean="0">
                <a:solidFill>
                  <a:schemeClr val="tx1"/>
                </a:solidFill>
              </a:rPr>
              <a:t>1</a:t>
            </a:r>
            <a:r>
              <a:rPr lang="el-GR" sz="1800" dirty="0" smtClean="0">
                <a:solidFill>
                  <a:schemeClr val="tx1"/>
                </a:solidFill>
              </a:rPr>
              <a:t>; Καταχώρησε τη μέτρησή σου στον </a:t>
            </a:r>
            <a:r>
              <a:rPr lang="el-GR" sz="1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pres?slideindex=1&amp;slidetitle="/>
              </a:rPr>
              <a:t>πίνακα Β</a:t>
            </a:r>
            <a:r>
              <a:rPr lang="el-GR" sz="1800" dirty="0" smtClean="0">
                <a:solidFill>
                  <a:schemeClr val="tx1"/>
                </a:solidFill>
              </a:rPr>
              <a:t> του φύλλου εργασίας.</a:t>
            </a:r>
          </a:p>
          <a:p>
            <a:pPr marL="0" lvl="2" indent="4572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l-GR" sz="1800" dirty="0" smtClean="0">
                <a:solidFill>
                  <a:schemeClr val="tx1"/>
                </a:solidFill>
              </a:rPr>
              <a:t>Επανάλαβε την παραπάνω διαδικασία και συμπλήρωσε στο </a:t>
            </a:r>
            <a:r>
              <a:rPr lang="el-GR" sz="1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pres?slideindex=1&amp;slidetitle="/>
              </a:rPr>
              <a:t>τετράδιο εργασίας</a:t>
            </a:r>
            <a:r>
              <a:rPr lang="el-GR" sz="1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800" dirty="0" smtClean="0">
                <a:solidFill>
                  <a:schemeClr val="tx1"/>
                </a:solidFill>
              </a:rPr>
              <a:t>τον πίνακα Β.</a:t>
            </a:r>
          </a:p>
        </p:txBody>
      </p:sp>
      <p:sp>
        <p:nvSpPr>
          <p:cNvPr id="9" name="8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cap="small" dirty="0" smtClean="0">
                <a:solidFill>
                  <a:schemeClr val="tx1"/>
                </a:solidFill>
              </a:rPr>
              <a:t>ΠΕΙΡΑΜΑ</a:t>
            </a:r>
            <a:r>
              <a:rPr lang="el-GR" sz="2400" cap="none" dirty="0" smtClean="0">
                <a:solidFill>
                  <a:schemeClr val="tx1"/>
                </a:solidFill>
              </a:rPr>
              <a:t> 1</a:t>
            </a:r>
            <a:r>
              <a:rPr lang="el-GR" cap="none" dirty="0" smtClean="0">
                <a:solidFill>
                  <a:schemeClr val="tx1"/>
                </a:solidFill>
              </a:rPr>
              <a:t>: </a:t>
            </a:r>
            <a:r>
              <a:rPr lang="el-GR" sz="2700" cap="none" dirty="0" smtClean="0">
                <a:solidFill>
                  <a:schemeClr val="tx1"/>
                </a:solidFill>
              </a:rPr>
              <a:t>συνισταμένη </a:t>
            </a:r>
            <a:r>
              <a:rPr lang="el-GR" sz="2700" cap="none" dirty="0" err="1" smtClean="0">
                <a:solidFill>
                  <a:schemeClr val="tx1"/>
                </a:solidFill>
              </a:rPr>
              <a:t>συγγραμμικών</a:t>
            </a:r>
            <a:r>
              <a:rPr lang="el-GR" sz="2700" cap="none" dirty="0" smtClean="0">
                <a:solidFill>
                  <a:schemeClr val="tx1"/>
                </a:solidFill>
              </a:rPr>
              <a:t> δυνάμεων</a:t>
            </a:r>
            <a:endParaRPr lang="el-GR" sz="2700" cap="none" dirty="0">
              <a:solidFill>
                <a:schemeClr val="tx1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95536" y="1268760"/>
            <a:ext cx="2710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Β. Αντίρροπες δυνάμεις</a:t>
            </a:r>
            <a:endParaRPr lang="el-G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7884368" y="1628800"/>
            <a:ext cx="909967" cy="21743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7884368" y="3933056"/>
            <a:ext cx="936104" cy="18722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916832"/>
            <a:ext cx="5256584" cy="3816424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l-GR" sz="1800" dirty="0" smtClean="0">
                <a:solidFill>
                  <a:schemeClr val="tx1"/>
                </a:solidFill>
              </a:rPr>
              <a:t>Κρέμασε το βαρίδι με τα δύο δυναμόμετρα, έτσι ώστε να σχηματίζουν μεταξύ τους γωνία 90 μοιρών. Ο έλεγχος της γωνίας να γίνει με τη βοήθεια του βιβλίου σου, από ένα συμμαθητή σου (εικόνα ). </a:t>
            </a:r>
          </a:p>
          <a:p>
            <a:pPr marL="514350" indent="0">
              <a:lnSpc>
                <a:spcPct val="150000"/>
              </a:lnSpc>
              <a:buClr>
                <a:srgbClr val="C00000"/>
              </a:buClr>
              <a:buSzPct val="100000"/>
              <a:buNone/>
            </a:pPr>
            <a:r>
              <a:rPr lang="el-GR" sz="1800" dirty="0" smtClean="0">
                <a:solidFill>
                  <a:schemeClr val="tx1"/>
                </a:solidFill>
              </a:rPr>
              <a:t>Σημείωσε τις ενδείξεις (</a:t>
            </a:r>
            <a:r>
              <a:rPr lang="en-US" sz="1800" dirty="0" smtClean="0">
                <a:solidFill>
                  <a:schemeClr val="tx1"/>
                </a:solidFill>
              </a:rPr>
              <a:t>F</a:t>
            </a:r>
            <a:r>
              <a:rPr lang="el-GR" sz="1800" baseline="-25000" dirty="0" smtClean="0">
                <a:solidFill>
                  <a:schemeClr val="tx1"/>
                </a:solidFill>
              </a:rPr>
              <a:t>1</a:t>
            </a:r>
            <a:r>
              <a:rPr lang="el-GR" sz="1800" dirty="0" smtClean="0">
                <a:solidFill>
                  <a:schemeClr val="tx1"/>
                </a:solidFill>
              </a:rPr>
              <a:t> και </a:t>
            </a:r>
            <a:r>
              <a:rPr lang="en-US" sz="1800" dirty="0" smtClean="0">
                <a:solidFill>
                  <a:schemeClr val="tx1"/>
                </a:solidFill>
              </a:rPr>
              <a:t>F</a:t>
            </a:r>
            <a:r>
              <a:rPr lang="el-GR" sz="1800" baseline="-25000" dirty="0" smtClean="0">
                <a:solidFill>
                  <a:schemeClr val="tx1"/>
                </a:solidFill>
              </a:rPr>
              <a:t>2</a:t>
            </a:r>
            <a:r>
              <a:rPr lang="el-GR" sz="1800" dirty="0" smtClean="0">
                <a:solidFill>
                  <a:schemeClr val="tx1"/>
                </a:solidFill>
              </a:rPr>
              <a:t>) των δυναμόμετρων Δ</a:t>
            </a:r>
            <a:r>
              <a:rPr lang="el-GR" sz="1800" baseline="-25000" dirty="0" smtClean="0">
                <a:solidFill>
                  <a:schemeClr val="tx1"/>
                </a:solidFill>
              </a:rPr>
              <a:t>1</a:t>
            </a:r>
            <a:r>
              <a:rPr lang="el-GR" sz="1800" dirty="0" smtClean="0">
                <a:solidFill>
                  <a:schemeClr val="tx1"/>
                </a:solidFill>
              </a:rPr>
              <a:t> και Δ</a:t>
            </a:r>
            <a:r>
              <a:rPr lang="el-GR" sz="1800" baseline="-25000" dirty="0" smtClean="0">
                <a:solidFill>
                  <a:schemeClr val="tx1"/>
                </a:solidFill>
              </a:rPr>
              <a:t>2</a:t>
            </a:r>
            <a:r>
              <a:rPr lang="el-GR" sz="1800" dirty="0" smtClean="0">
                <a:solidFill>
                  <a:schemeClr val="tx1"/>
                </a:solidFill>
              </a:rPr>
              <a:t> στο </a:t>
            </a:r>
            <a:r>
              <a:rPr lang="el-GR" sz="1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pres?slideindex=1&amp;slidetitle="/>
              </a:rPr>
              <a:t>φύλλο εργασίας</a:t>
            </a:r>
            <a:r>
              <a:rPr lang="el-GR" sz="1800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lnSpc>
                <a:spcPct val="150000"/>
              </a:lnSpc>
              <a:buClr>
                <a:srgbClr val="C00000"/>
              </a:buClr>
              <a:buSzPct val="100000"/>
              <a:buFont typeface="+mj-lt"/>
              <a:buAutoNum type="arabicPeriod" startAt="2"/>
            </a:pPr>
            <a:r>
              <a:rPr lang="el-GR" sz="1800" dirty="0" smtClean="0">
                <a:solidFill>
                  <a:schemeClr val="tx1"/>
                </a:solidFill>
              </a:rPr>
              <a:t>Συμπλήρωσε το φύλλο εργασίας.</a:t>
            </a:r>
            <a:endParaRPr lang="el-GR" sz="1800" dirty="0">
              <a:solidFill>
                <a:schemeClr val="tx1"/>
              </a:solidFill>
            </a:endParaRPr>
          </a:p>
        </p:txBody>
      </p:sp>
      <p:sp>
        <p:nvSpPr>
          <p:cNvPr id="9" name="8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cap="small" dirty="0" smtClean="0">
                <a:solidFill>
                  <a:schemeClr val="tx1"/>
                </a:solidFill>
              </a:rPr>
              <a:t>ΠΕΙΡΑΜΑ</a:t>
            </a:r>
            <a:r>
              <a:rPr lang="el-GR" sz="2400" cap="none" dirty="0" smtClean="0">
                <a:solidFill>
                  <a:schemeClr val="tx1"/>
                </a:solidFill>
              </a:rPr>
              <a:t> 2</a:t>
            </a:r>
            <a:r>
              <a:rPr lang="el-GR" cap="none" dirty="0" smtClean="0">
                <a:solidFill>
                  <a:schemeClr val="tx1"/>
                </a:solidFill>
              </a:rPr>
              <a:t>: </a:t>
            </a:r>
            <a:r>
              <a:rPr lang="el-GR" sz="2700" cap="none" dirty="0" smtClean="0">
                <a:solidFill>
                  <a:schemeClr val="tx1"/>
                </a:solidFill>
              </a:rPr>
              <a:t>συνισταμένη δύο καθέτων δυνάμεων</a:t>
            </a:r>
            <a:endParaRPr lang="el-GR" sz="2700" cap="none" dirty="0">
              <a:solidFill>
                <a:schemeClr val="tx1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796136" y="2060848"/>
            <a:ext cx="2982466" cy="32026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606</Words>
  <Application>Microsoft Office PowerPoint</Application>
  <PresentationFormat>Προβολή στην οθόνη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1" baseType="lpstr">
      <vt:lpstr>Διαστημικό</vt:lpstr>
      <vt:lpstr>Εξίσωση</vt:lpstr>
      <vt:lpstr>Εργαστηριακη  ασκηση 5</vt:lpstr>
      <vt:lpstr>έννοιες  και  φυσικά μεγέθη</vt:lpstr>
      <vt:lpstr>θεωρητικές  επισημάνσεις</vt:lpstr>
      <vt:lpstr>θεωρητικές  επισημάνσεις</vt:lpstr>
      <vt:lpstr>θεωρητικές  επισημάνσεις</vt:lpstr>
      <vt:lpstr>πειραματική διαδικασία</vt:lpstr>
      <vt:lpstr>ΠΕΙΡΑΜΑ 1: συνισταμένη συγγραμμικών δυνάμεων</vt:lpstr>
      <vt:lpstr>ΠΕΙΡΑΜΑ 1: συνισταμένη συγγραμμικών δυνάμεων</vt:lpstr>
      <vt:lpstr>ΠΕΙΡΑΜΑ 2: συνισταμένη δύο καθέτων δυνάμεων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Εργαστηριακη  ασκηση 1</dc:title>
  <dc:creator>USER</dc:creator>
  <cp:lastModifiedBy>USER</cp:lastModifiedBy>
  <cp:revision>91</cp:revision>
  <dcterms:created xsi:type="dcterms:W3CDTF">2012-09-14T20:22:10Z</dcterms:created>
  <dcterms:modified xsi:type="dcterms:W3CDTF">2013-05-13T21:31:34Z</dcterms:modified>
</cp:coreProperties>
</file>