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3" r:id="rId5"/>
    <p:sldId id="258"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28168F74-8B0C-4148-81D5-AE8CCD2F187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28168F74-8B0C-4148-81D5-AE8CCD2F187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28168F74-8B0C-4148-81D5-AE8CCD2F1870}"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593A408-C016-4616-B4C5-FAC886C1AE56}" type="datetimeFigureOut">
              <a:rPr lang="el-GR" smtClean="0"/>
              <a:pPr/>
              <a:t>14/5/2013</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168F74-8B0C-4148-81D5-AE8CCD2F1870}"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934;&#973;&#955;&#955;&#945;%20&#917;&#961;&#947;&#945;&#963;&#943;&#945;&#962;%20&#965;&#960;&#949;&#961;&#963;&#973;&#957;&#948;&#949;&#963;&#951;/&#934;&#973;&#955;&#955;&#959;%20&#917;&#961;&#947;&#945;&#963;&#943;&#945;&#962;%20%20&#945;&#963;&#954;&#951;&#963;&#951;%207%201.pptx"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836712"/>
            <a:ext cx="8458200" cy="1222375"/>
          </a:xfrm>
        </p:spPr>
        <p:txBody>
          <a:bodyPr>
            <a:normAutofit/>
          </a:bodyPr>
          <a:lstStyle/>
          <a:p>
            <a:r>
              <a:rPr lang="el-GR" b="1" dirty="0" err="1" smtClean="0">
                <a:solidFill>
                  <a:schemeClr val="tx1"/>
                </a:solidFill>
              </a:rPr>
              <a:t>Εργαστηριακη</a:t>
            </a:r>
            <a:r>
              <a:rPr lang="el-GR" b="1" dirty="0" smtClean="0">
                <a:solidFill>
                  <a:schemeClr val="tx1"/>
                </a:solidFill>
              </a:rPr>
              <a:t>  </a:t>
            </a:r>
            <a:r>
              <a:rPr lang="el-GR" b="1" dirty="0" err="1" smtClean="0">
                <a:solidFill>
                  <a:schemeClr val="tx1"/>
                </a:solidFill>
              </a:rPr>
              <a:t>ασκηση</a:t>
            </a:r>
            <a:r>
              <a:rPr lang="el-GR" b="1" dirty="0" smtClean="0">
                <a:solidFill>
                  <a:schemeClr val="tx1"/>
                </a:solidFill>
              </a:rPr>
              <a:t> </a:t>
            </a:r>
            <a:r>
              <a:rPr lang="en-US" b="1" dirty="0" smtClean="0">
                <a:solidFill>
                  <a:schemeClr val="tx1"/>
                </a:solidFill>
              </a:rPr>
              <a:t>7</a:t>
            </a:r>
            <a:endParaRPr lang="el-GR" dirty="0">
              <a:solidFill>
                <a:schemeClr val="tx1"/>
              </a:solidFill>
            </a:endParaRPr>
          </a:p>
        </p:txBody>
      </p:sp>
      <p:sp>
        <p:nvSpPr>
          <p:cNvPr id="3" name="2 - Υπότιτλος"/>
          <p:cNvSpPr>
            <a:spLocks noGrp="1"/>
          </p:cNvSpPr>
          <p:nvPr>
            <p:ph type="subTitle" idx="1"/>
          </p:nvPr>
        </p:nvSpPr>
        <p:spPr>
          <a:xfrm>
            <a:off x="899592" y="2564904"/>
            <a:ext cx="7632848" cy="914400"/>
          </a:xfrm>
        </p:spPr>
        <p:txBody>
          <a:bodyPr>
            <a:noAutofit/>
          </a:bodyPr>
          <a:lstStyle/>
          <a:p>
            <a:r>
              <a:rPr lang="el-GR" sz="2800" b="1" dirty="0" smtClean="0">
                <a:solidFill>
                  <a:schemeClr val="tx1"/>
                </a:solidFill>
                <a:effectLst>
                  <a:outerShdw blurRad="38100" dist="38100" dir="2700000" algn="tl">
                    <a:srgbClr val="000000">
                      <a:alpha val="43137"/>
                    </a:srgbClr>
                  </a:outerShdw>
                </a:effectLst>
              </a:rPr>
              <a:t>νόμος του </a:t>
            </a:r>
            <a:r>
              <a:rPr lang="en-US" sz="2800" b="1" dirty="0" smtClean="0">
                <a:solidFill>
                  <a:schemeClr val="tx1"/>
                </a:solidFill>
                <a:effectLst>
                  <a:outerShdw blurRad="38100" dist="38100" dir="2700000" algn="tl">
                    <a:srgbClr val="000000">
                      <a:alpha val="43137"/>
                    </a:srgbClr>
                  </a:outerShdw>
                </a:effectLst>
              </a:rPr>
              <a:t>Hook</a:t>
            </a:r>
            <a:endParaRPr lang="el-GR"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έννοιες  και  φυσικά μεγέθη</a:t>
            </a:r>
            <a:endParaRPr lang="el-GR"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04800" y="1554162"/>
            <a:ext cx="8686800" cy="4395117"/>
          </a:xfrm>
        </p:spPr>
        <p:txBody>
          <a:bodyPr>
            <a:normAutofit/>
          </a:bodyPr>
          <a:lstStyle/>
          <a:p>
            <a:pPr>
              <a:buClr>
                <a:srgbClr val="C00000"/>
              </a:buClr>
              <a:buSzPct val="100000"/>
              <a:buFont typeface="Wingdings" pitchFamily="2" charset="2"/>
              <a:buChar char="v"/>
            </a:pPr>
            <a:r>
              <a:rPr lang="el-GR" sz="2000" b="1" dirty="0" smtClean="0">
                <a:solidFill>
                  <a:schemeClr val="tx1"/>
                </a:solidFill>
                <a:effectLst>
                  <a:outerShdw blurRad="38100" dist="38100" dir="2700000" algn="tl">
                    <a:srgbClr val="000000">
                      <a:alpha val="43137"/>
                    </a:srgbClr>
                  </a:outerShdw>
                </a:effectLst>
              </a:rPr>
              <a:t>Δύναμη - Επιμήκυνση και συσπείρωση ελατηρίου - Σταθερά ελατηρίου</a:t>
            </a:r>
          </a:p>
          <a:p>
            <a:pPr>
              <a:buClr>
                <a:srgbClr val="C00000"/>
              </a:buClr>
              <a:buSzPct val="100000"/>
              <a:buNone/>
            </a:pPr>
            <a:endParaRPr lang="el-GR" sz="2000" b="1" dirty="0" smtClean="0">
              <a:solidFill>
                <a:schemeClr val="tx1"/>
              </a:solidFill>
              <a:effectLst>
                <a:outerShdw blurRad="38100" dist="38100" dir="2700000" algn="tl">
                  <a:srgbClr val="000000">
                    <a:alpha val="43137"/>
                  </a:srgbClr>
                </a:outerShdw>
              </a:effectLst>
            </a:endParaRPr>
          </a:p>
          <a:p>
            <a:pPr>
              <a:buClr>
                <a:srgbClr val="C00000"/>
              </a:buClr>
              <a:buSzPct val="100000"/>
              <a:buFont typeface="Wingdings" pitchFamily="2" charset="2"/>
              <a:buChar char="v"/>
            </a:pPr>
            <a:r>
              <a:rPr lang="el-GR" sz="2000" b="1" dirty="0" smtClean="0">
                <a:solidFill>
                  <a:schemeClr val="tx1"/>
                </a:solidFill>
                <a:effectLst>
                  <a:outerShdw blurRad="38100" dist="38100" dir="2700000" algn="tl">
                    <a:srgbClr val="000000">
                      <a:alpha val="43137"/>
                    </a:srgbClr>
                  </a:outerShdw>
                </a:effectLst>
              </a:rPr>
              <a:t>Ο Στόχος:</a:t>
            </a:r>
          </a:p>
          <a:p>
            <a:pPr>
              <a:buClr>
                <a:srgbClr val="C00000"/>
              </a:buClr>
              <a:buSzPct val="100000"/>
              <a:buNone/>
            </a:pPr>
            <a:endParaRPr lang="el-GR" sz="2000" b="1" dirty="0" smtClean="0">
              <a:solidFill>
                <a:schemeClr val="tx1"/>
              </a:solidFill>
              <a:effectLst>
                <a:outerShdw blurRad="38100" dist="38100" dir="2700000" algn="tl">
                  <a:srgbClr val="000000">
                    <a:alpha val="43137"/>
                  </a:srgbClr>
                </a:outerShdw>
              </a:effectLst>
            </a:endParaRPr>
          </a:p>
          <a:p>
            <a:pPr marL="457200" lvl="0" indent="-457200">
              <a:lnSpc>
                <a:spcPct val="150000"/>
              </a:lnSpc>
              <a:buClr>
                <a:srgbClr val="C00000"/>
              </a:buClr>
              <a:buSzPct val="100000"/>
              <a:buFont typeface="+mj-lt"/>
              <a:buAutoNum type="arabicPeriod"/>
            </a:pPr>
            <a:r>
              <a:rPr lang="el-GR" sz="1800" b="1" dirty="0" smtClean="0">
                <a:solidFill>
                  <a:schemeClr val="tx1"/>
                </a:solidFill>
              </a:rPr>
              <a:t>Να ελέγχεις πειραματικά, αν η επιμήκυνση ενός ελατηρίου είναι ανάλογη της δύναμης που την προκαλεί. Να σχεδιάζεις την αντίστοιχη γραφική παράσταση από τον πίνακα πειραματικών τιμών επιμήκυνσης - δύναμης.</a:t>
            </a:r>
          </a:p>
          <a:p>
            <a:pPr marL="457200" lvl="0" indent="-457200">
              <a:lnSpc>
                <a:spcPct val="150000"/>
              </a:lnSpc>
              <a:buClr>
                <a:srgbClr val="C00000"/>
              </a:buClr>
              <a:buSzPct val="100000"/>
              <a:buFont typeface="+mj-lt"/>
              <a:buAutoNum type="arabicPeriod"/>
            </a:pPr>
            <a:r>
              <a:rPr lang="el-GR" sz="1800" b="1" dirty="0" smtClean="0">
                <a:solidFill>
                  <a:schemeClr val="tx1"/>
                </a:solidFill>
              </a:rPr>
              <a:t>Να υπολογίζεις τη σταθερά ενός ελατηρίου από το γράφημα επιμήκυνσης - δύναμης.</a:t>
            </a:r>
          </a:p>
          <a:p>
            <a:pPr marL="457200" lvl="0" indent="-457200">
              <a:lnSpc>
                <a:spcPct val="150000"/>
              </a:lnSpc>
              <a:buClr>
                <a:srgbClr val="C00000"/>
              </a:buClr>
              <a:buSzPct val="100000"/>
              <a:buFont typeface="+mj-lt"/>
              <a:buAutoNum type="arabicPeriod"/>
            </a:pPr>
            <a:r>
              <a:rPr lang="el-GR" sz="1800" b="1" dirty="0" smtClean="0">
                <a:solidFill>
                  <a:schemeClr val="tx1"/>
                </a:solidFill>
              </a:rPr>
              <a:t>Να κατασκευάζεις ένα δυναμόμετρο.</a:t>
            </a:r>
          </a:p>
          <a:p>
            <a:pPr marL="971550" lvl="1" indent="0">
              <a:lnSpc>
                <a:spcPct val="150000"/>
              </a:lnSpc>
              <a:buClr>
                <a:srgbClr val="FF0000"/>
              </a:buClr>
              <a:buSzPct val="100000"/>
              <a:buNone/>
            </a:pPr>
            <a:r>
              <a:rPr lang="el-GR" sz="2100" b="1" dirty="0" smtClean="0">
                <a:solidFill>
                  <a:schemeClr val="tx1"/>
                </a:solidFill>
              </a:rPr>
              <a:t>.</a:t>
            </a:r>
            <a:endParaRPr lang="en-US" sz="2100"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04800" y="1554163"/>
            <a:ext cx="8686800" cy="3026965"/>
          </a:xfrm>
        </p:spPr>
        <p:txBody>
          <a:bodyPr>
            <a:normAutofit fontScale="92500" lnSpcReduction="20000"/>
          </a:bodyPr>
          <a:lstStyle/>
          <a:p>
            <a:pPr>
              <a:lnSpc>
                <a:spcPct val="150000"/>
              </a:lnSpc>
            </a:pPr>
            <a:r>
              <a:rPr lang="el-GR" sz="2000" b="1" dirty="0" smtClean="0">
                <a:solidFill>
                  <a:schemeClr val="tx1"/>
                </a:solidFill>
              </a:rPr>
              <a:t>Όταν πάνω σε ένα σώμα ασκήσουμε δύναμη, αυτό παραμορφώνεται. Σε πολλές περιπτώσεις, όταν πάψει να ενεργεί η δύναμη, το σώμα επανέρχεται στο αρχικό του σχήμα. Τότε, η παραμόρφωση ονομάζεται ελαστική. </a:t>
            </a:r>
            <a:endParaRPr lang="en-US" sz="2000" b="1" dirty="0" smtClean="0">
              <a:solidFill>
                <a:schemeClr val="tx1"/>
              </a:solidFill>
            </a:endParaRPr>
          </a:p>
          <a:p>
            <a:pPr>
              <a:lnSpc>
                <a:spcPct val="150000"/>
              </a:lnSpc>
            </a:pPr>
            <a:r>
              <a:rPr lang="el-GR" sz="2000" b="1" dirty="0" smtClean="0">
                <a:solidFill>
                  <a:schemeClr val="tx1"/>
                </a:solidFill>
              </a:rPr>
              <a:t>Άλλοτε πάλι, όταν πάψει να ενεργεί η δύναμη, το σώμα δεν αποκτά το αρχικό του σχήμα: Η παραμόρφωση είναι μόνιμη. </a:t>
            </a:r>
            <a:endParaRPr lang="en-US" sz="2000" b="1" dirty="0" smtClean="0">
              <a:solidFill>
                <a:schemeClr val="tx1"/>
              </a:solidFill>
            </a:endParaRPr>
          </a:p>
          <a:p>
            <a:pPr>
              <a:lnSpc>
                <a:spcPct val="150000"/>
              </a:lnSpc>
            </a:pPr>
            <a:r>
              <a:rPr lang="el-GR" sz="2000" b="1" dirty="0" smtClean="0">
                <a:solidFill>
                  <a:schemeClr val="tx1"/>
                </a:solidFill>
              </a:rPr>
              <a:t>Για παράδειγμα, ένα μαλακό σύρμα λυγίζει εύκολα, αλλά δεν επανέρχεται στο αρχικό του σχήμα όταν πάψουμε να του ασκούμε δύναμη.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23528" y="1340768"/>
            <a:ext cx="8686800" cy="4899173"/>
          </a:xfrm>
        </p:spPr>
        <p:txBody>
          <a:bodyPr>
            <a:noAutofit/>
          </a:bodyPr>
          <a:lstStyle/>
          <a:p>
            <a:pPr>
              <a:lnSpc>
                <a:spcPts val="2700"/>
              </a:lnSpc>
            </a:pPr>
            <a:r>
              <a:rPr lang="el-GR" sz="1800" b="1" dirty="0" smtClean="0">
                <a:solidFill>
                  <a:schemeClr val="tx1"/>
                </a:solidFill>
              </a:rPr>
              <a:t>Στην άκρη ενός ακλόνητα στερεωμένου ελατηρίου κρεμάμε ένα βαρίδι, οπότε το ελατήριο επιμηκύνεται. Όταν αφαιρέσουμε το βαρίδι, το ελατήριο αποκτά το αρχικό του μήκος και σχήμα: Η παραμόρφωση του ελατηρίου είναι ελαστική.</a:t>
            </a:r>
          </a:p>
          <a:p>
            <a:pPr>
              <a:lnSpc>
                <a:spcPts val="2700"/>
              </a:lnSpc>
            </a:pPr>
            <a:r>
              <a:rPr lang="el-GR" sz="1800" b="1" dirty="0" smtClean="0">
                <a:solidFill>
                  <a:schemeClr val="tx1"/>
                </a:solidFill>
              </a:rPr>
              <a:t>Όσο μεγαλύτερη είναι η δύναμη που επιμηκύνει το ελατήριο, τόσο μεγαλύτερη είναι η επιμήκυνσή του. Στις ελαστικές παραμορφώσεις η δύναμη είναι ανάλογη με την επιμήκυνση που προκαλεί. </a:t>
            </a:r>
            <a:endParaRPr lang="en-US" sz="1800" b="1" dirty="0" smtClean="0">
              <a:solidFill>
                <a:schemeClr val="tx1"/>
              </a:solidFill>
            </a:endParaRPr>
          </a:p>
          <a:p>
            <a:pPr>
              <a:lnSpc>
                <a:spcPts val="2700"/>
              </a:lnSpc>
            </a:pPr>
            <a:r>
              <a:rPr lang="el-GR" sz="1800" b="1" dirty="0" smtClean="0">
                <a:solidFill>
                  <a:schemeClr val="tx1"/>
                </a:solidFill>
              </a:rPr>
              <a:t>Η σχέση αυτή είναι γνωστή ως νόμος του </a:t>
            </a:r>
            <a:r>
              <a:rPr lang="en-US" sz="1800" b="1" dirty="0" smtClean="0">
                <a:solidFill>
                  <a:schemeClr val="tx1"/>
                </a:solidFill>
              </a:rPr>
              <a:t>Hook</a:t>
            </a:r>
            <a:r>
              <a:rPr lang="el-GR" sz="1800" b="1" dirty="0" smtClean="0">
                <a:solidFill>
                  <a:schemeClr val="tx1"/>
                </a:solidFill>
              </a:rPr>
              <a:t>.</a:t>
            </a:r>
          </a:p>
          <a:p>
            <a:pPr>
              <a:lnSpc>
                <a:spcPts val="2700"/>
              </a:lnSpc>
            </a:pPr>
            <a:r>
              <a:rPr lang="el-GR" sz="1800" b="1" dirty="0" smtClean="0">
                <a:solidFill>
                  <a:schemeClr val="tx1"/>
                </a:solidFill>
              </a:rPr>
              <a:t>Στη γλώσσα των μαθηματικών ο νόμος του </a:t>
            </a:r>
            <a:r>
              <a:rPr lang="en-US" sz="1800" b="1" dirty="0" smtClean="0">
                <a:solidFill>
                  <a:schemeClr val="tx1"/>
                </a:solidFill>
              </a:rPr>
              <a:t>Hook </a:t>
            </a:r>
            <a:r>
              <a:rPr lang="el-GR" sz="1800" b="1" dirty="0" smtClean="0">
                <a:solidFill>
                  <a:schemeClr val="tx1"/>
                </a:solidFill>
              </a:rPr>
              <a:t>εκφράζεται από τη σχέση:</a:t>
            </a:r>
          </a:p>
          <a:p>
            <a:pPr algn="ctr">
              <a:lnSpc>
                <a:spcPts val="2700"/>
              </a:lnSpc>
              <a:buNone/>
            </a:pPr>
            <a:r>
              <a:rPr lang="en-US" sz="1800" b="1" dirty="0" smtClean="0">
                <a:solidFill>
                  <a:schemeClr val="tx1"/>
                </a:solidFill>
              </a:rPr>
              <a:t>F = k∙</a:t>
            </a:r>
            <a:r>
              <a:rPr lang="el-GR" sz="1800" b="1" dirty="0" smtClean="0">
                <a:solidFill>
                  <a:schemeClr val="tx1"/>
                </a:solidFill>
              </a:rPr>
              <a:t>Δ</a:t>
            </a:r>
            <a:r>
              <a:rPr lang="en-US" sz="1800" b="1" dirty="0" smtClean="0">
                <a:solidFill>
                  <a:schemeClr val="tx1"/>
                </a:solidFill>
              </a:rPr>
              <a:t>L</a:t>
            </a:r>
            <a:endParaRPr lang="el-GR" sz="1800" b="1" dirty="0" smtClean="0">
              <a:solidFill>
                <a:schemeClr val="tx1"/>
              </a:solidFill>
            </a:endParaRPr>
          </a:p>
          <a:p>
            <a:pPr indent="0">
              <a:lnSpc>
                <a:spcPts val="2700"/>
              </a:lnSpc>
              <a:spcBef>
                <a:spcPts val="0"/>
              </a:spcBef>
              <a:buNone/>
            </a:pPr>
            <a:r>
              <a:rPr lang="el-GR" sz="1800" b="1" dirty="0" smtClean="0">
                <a:solidFill>
                  <a:schemeClr val="tx1"/>
                </a:solidFill>
              </a:rPr>
              <a:t>όπου: </a:t>
            </a:r>
            <a:endParaRPr lang="en-US" sz="1800" b="1" dirty="0" smtClean="0">
              <a:solidFill>
                <a:schemeClr val="tx1"/>
              </a:solidFill>
            </a:endParaRPr>
          </a:p>
          <a:p>
            <a:pPr indent="0">
              <a:lnSpc>
                <a:spcPts val="2700"/>
              </a:lnSpc>
              <a:spcBef>
                <a:spcPts val="0"/>
              </a:spcBef>
              <a:buNone/>
            </a:pPr>
            <a:r>
              <a:rPr lang="en-US" sz="1800" b="1" dirty="0" smtClean="0">
                <a:solidFill>
                  <a:schemeClr val="tx1"/>
                </a:solidFill>
              </a:rPr>
              <a:t>F</a:t>
            </a:r>
            <a:r>
              <a:rPr lang="el-GR" sz="1800" b="1" dirty="0" smtClean="0">
                <a:solidFill>
                  <a:schemeClr val="tx1"/>
                </a:solidFill>
              </a:rPr>
              <a:t> η δύναμη που ασκείται στο ελατήριο, Δ</a:t>
            </a:r>
            <a:r>
              <a:rPr lang="en-US" sz="1800" b="1" dirty="0" smtClean="0">
                <a:solidFill>
                  <a:schemeClr val="tx1"/>
                </a:solidFill>
              </a:rPr>
              <a:t>L</a:t>
            </a:r>
            <a:r>
              <a:rPr lang="el-GR" sz="1800" b="1" dirty="0" smtClean="0">
                <a:solidFill>
                  <a:schemeClr val="tx1"/>
                </a:solidFill>
              </a:rPr>
              <a:t> η επιμήκυνση του ελατηρίου από το αρχικό του μήκος (πριν ασκηθεί η δύναμη </a:t>
            </a:r>
            <a:r>
              <a:rPr lang="en-US" sz="1800" b="1" dirty="0" smtClean="0">
                <a:solidFill>
                  <a:schemeClr val="tx1"/>
                </a:solidFill>
              </a:rPr>
              <a:t>F</a:t>
            </a:r>
            <a:r>
              <a:rPr lang="el-GR" sz="1800" b="1" dirty="0" smtClean="0">
                <a:solidFill>
                  <a:schemeClr val="tx1"/>
                </a:solidFill>
              </a:rPr>
              <a:t>) και </a:t>
            </a:r>
            <a:r>
              <a:rPr lang="en-US" sz="1800" b="1" dirty="0" smtClean="0">
                <a:solidFill>
                  <a:schemeClr val="tx1"/>
                </a:solidFill>
              </a:rPr>
              <a:t>k</a:t>
            </a:r>
            <a:r>
              <a:rPr lang="el-GR" sz="1800" b="1" dirty="0" smtClean="0">
                <a:solidFill>
                  <a:schemeClr val="tx1"/>
                </a:solidFill>
              </a:rPr>
              <a:t> μια σταθερά που εξαρτάται από το ελατήριο.</a:t>
            </a:r>
            <a:endParaRPr lang="el-GR" sz="1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1" end="1"/>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04800" y="1554163"/>
            <a:ext cx="8686800" cy="3026965"/>
          </a:xfrm>
        </p:spPr>
        <p:txBody>
          <a:bodyPr>
            <a:normAutofit/>
          </a:bodyPr>
          <a:lstStyle/>
          <a:p>
            <a:pPr>
              <a:lnSpc>
                <a:spcPct val="150000"/>
              </a:lnSpc>
            </a:pPr>
            <a:r>
              <a:rPr lang="el-GR" sz="2000" b="1" dirty="0" smtClean="0">
                <a:solidFill>
                  <a:schemeClr val="tx1"/>
                </a:solidFill>
              </a:rPr>
              <a:t>Σε αυτή την εργαστηριακή άσκηση θα μελετήσουμε τη μεταβολή του μήκους του ελατηρίου σε σχέση με τη δύναμη που την προκαλεί, για να επιβεβαιώσουμε το νόμο του </a:t>
            </a:r>
            <a:r>
              <a:rPr lang="en-US" sz="2000" b="1" dirty="0" smtClean="0">
                <a:solidFill>
                  <a:schemeClr val="tx1"/>
                </a:solidFill>
              </a:rPr>
              <a:t>Hook</a:t>
            </a:r>
            <a:r>
              <a:rPr lang="el-GR" sz="2000" b="1" dirty="0" smtClean="0">
                <a:solidFill>
                  <a:schemeClr val="tx1"/>
                </a:solidFill>
              </a:rPr>
              <a:t>. </a:t>
            </a:r>
            <a:endParaRPr lang="en-US" sz="2000" b="1" dirty="0" smtClean="0">
              <a:solidFill>
                <a:schemeClr val="tx1"/>
              </a:solidFill>
            </a:endParaRPr>
          </a:p>
          <a:p>
            <a:pPr>
              <a:lnSpc>
                <a:spcPct val="150000"/>
              </a:lnSpc>
            </a:pPr>
            <a:r>
              <a:rPr lang="el-GR" sz="2000" b="1" dirty="0" smtClean="0">
                <a:solidFill>
                  <a:schemeClr val="tx1"/>
                </a:solidFill>
              </a:rPr>
              <a:t>Στη συνέχεια, θα χρησιμοποιήσουμε το νόμο του </a:t>
            </a:r>
            <a:r>
              <a:rPr lang="en-US" sz="2000" b="1" dirty="0" smtClean="0">
                <a:solidFill>
                  <a:schemeClr val="tx1"/>
                </a:solidFill>
              </a:rPr>
              <a:t>Hook</a:t>
            </a:r>
            <a:r>
              <a:rPr lang="el-GR" sz="2000" b="1" dirty="0" smtClean="0">
                <a:solidFill>
                  <a:schemeClr val="tx1"/>
                </a:solidFill>
              </a:rPr>
              <a:t> για να μετράμε δυνάμεις και να κατασκευάζουμε δυναμόμετρα.</a:t>
            </a:r>
            <a:endParaRPr lang="el-GR" sz="20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838200"/>
          </a:xfrm>
        </p:spPr>
        <p:txBody>
          <a:bodyPr>
            <a:normAutofit/>
          </a:bodyPr>
          <a:lstStyle/>
          <a:p>
            <a:r>
              <a:rPr lang="el-GR" cap="none" dirty="0" smtClean="0">
                <a:solidFill>
                  <a:schemeClr val="tx1"/>
                </a:solidFill>
              </a:rPr>
              <a:t>πειραματική διαδικασία</a:t>
            </a:r>
            <a:endParaRPr lang="el-GR" cap="none" dirty="0">
              <a:solidFill>
                <a:schemeClr val="tx1"/>
              </a:solidFill>
            </a:endParaRPr>
          </a:p>
        </p:txBody>
      </p:sp>
      <p:sp>
        <p:nvSpPr>
          <p:cNvPr id="3" name="2 - Θέση περιεχομένου"/>
          <p:cNvSpPr>
            <a:spLocks noGrp="1"/>
          </p:cNvSpPr>
          <p:nvPr>
            <p:ph idx="1"/>
          </p:nvPr>
        </p:nvSpPr>
        <p:spPr>
          <a:xfrm>
            <a:off x="304800" y="1554162"/>
            <a:ext cx="4339208" cy="4683149"/>
          </a:xfrm>
        </p:spPr>
        <p:txBody>
          <a:bodyPr>
            <a:normAutofit lnSpcReduction="10000"/>
          </a:bodyPr>
          <a:lstStyle/>
          <a:p>
            <a:pPr>
              <a:lnSpc>
                <a:spcPct val="150000"/>
              </a:lnSpc>
              <a:buClr>
                <a:srgbClr val="FF0000"/>
              </a:buClr>
              <a:buSzPct val="100000"/>
              <a:buFont typeface="Wingdings" pitchFamily="2" charset="2"/>
              <a:buChar char="Ø"/>
            </a:pPr>
            <a:r>
              <a:rPr lang="el-GR" sz="2000" b="1" dirty="0" smtClean="0">
                <a:solidFill>
                  <a:schemeClr val="tx1"/>
                </a:solidFill>
              </a:rPr>
              <a:t>Απαιτούμενα όργανα και υλικά.</a:t>
            </a:r>
            <a:endParaRPr lang="en-US" sz="2000" b="1" dirty="0" smtClean="0">
              <a:solidFill>
                <a:schemeClr val="tx1"/>
              </a:solidFill>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Ελατήριο (</a:t>
            </a:r>
            <a:r>
              <a:rPr lang="en-US" sz="2000" dirty="0" smtClean="0">
                <a:solidFill>
                  <a:schemeClr val="tx1"/>
                </a:solidFill>
                <a:effectLst>
                  <a:outerShdw blurRad="38100" dist="38100" dir="2700000" algn="tl">
                    <a:srgbClr val="000000">
                      <a:alpha val="43137"/>
                    </a:srgbClr>
                  </a:outerShdw>
                </a:effectLst>
              </a:rPr>
              <a:t>6</a:t>
            </a:r>
            <a:r>
              <a:rPr lang="el-GR" sz="2000" dirty="0" smtClean="0">
                <a:solidFill>
                  <a:schemeClr val="tx1"/>
                </a:solidFill>
                <a:effectLst>
                  <a:outerShdw blurRad="38100" dist="38100" dir="2700000" algn="tl">
                    <a:srgbClr val="000000">
                      <a:alpha val="43137"/>
                    </a:srgbClr>
                  </a:outerShdw>
                </a:effectLst>
              </a:rPr>
              <a:t>) </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Βάση στήριξης (2)</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Ορθοστάτης ενός μέτρου (3)</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 Ορθοστάτης εξήντα εκατοστών (4)</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Σταυρός (5)</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Δυναμόμετρο 10 Ν (6)</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Βαρίδια 250 </a:t>
            </a:r>
            <a:r>
              <a:rPr lang="en-US" sz="2000" dirty="0" smtClean="0">
                <a:solidFill>
                  <a:schemeClr val="tx1"/>
                </a:solidFill>
                <a:effectLst>
                  <a:outerShdw blurRad="38100" dist="38100" dir="2700000" algn="tl">
                    <a:srgbClr val="000000">
                      <a:alpha val="43137"/>
                    </a:srgbClr>
                  </a:outerShdw>
                </a:effectLst>
              </a:rPr>
              <a:t>g</a:t>
            </a:r>
            <a:r>
              <a:rPr lang="el-GR" sz="2000" dirty="0" smtClean="0">
                <a:solidFill>
                  <a:schemeClr val="tx1"/>
                </a:solidFill>
                <a:effectLst>
                  <a:outerShdw blurRad="38100" dist="38100" dir="2700000" algn="tl">
                    <a:srgbClr val="000000">
                      <a:alpha val="43137"/>
                    </a:srgbClr>
                  </a:outerShdw>
                </a:effectLst>
              </a:rPr>
              <a:t>, 500 </a:t>
            </a:r>
            <a:r>
              <a:rPr lang="en-US" sz="2000" dirty="0" smtClean="0">
                <a:solidFill>
                  <a:schemeClr val="tx1"/>
                </a:solidFill>
                <a:effectLst>
                  <a:outerShdw blurRad="38100" dist="38100" dir="2700000" algn="tl">
                    <a:srgbClr val="000000">
                      <a:alpha val="43137"/>
                    </a:srgbClr>
                  </a:outerShdw>
                </a:effectLst>
              </a:rPr>
              <a:t>g</a:t>
            </a:r>
            <a:r>
              <a:rPr lang="el-GR" sz="2000" dirty="0" smtClean="0">
                <a:solidFill>
                  <a:schemeClr val="tx1"/>
                </a:solidFill>
                <a:effectLst>
                  <a:outerShdw blurRad="38100" dist="38100" dir="2700000" algn="tl">
                    <a:srgbClr val="000000">
                      <a:alpha val="43137"/>
                    </a:srgbClr>
                  </a:outerShdw>
                </a:effectLst>
              </a:rPr>
              <a:t>, &amp; 1 </a:t>
            </a:r>
            <a:r>
              <a:rPr lang="en-US" sz="2000" dirty="0" smtClean="0">
                <a:solidFill>
                  <a:schemeClr val="tx1"/>
                </a:solidFill>
                <a:effectLst>
                  <a:outerShdw blurRad="38100" dist="38100" dir="2700000" algn="tl">
                    <a:srgbClr val="000000">
                      <a:alpha val="43137"/>
                    </a:srgbClr>
                  </a:outerShdw>
                </a:effectLst>
              </a:rPr>
              <a:t>kg</a:t>
            </a:r>
            <a:r>
              <a:rPr lang="el-GR" sz="2000" dirty="0" smtClean="0">
                <a:solidFill>
                  <a:schemeClr val="tx1"/>
                </a:solidFill>
                <a:effectLst>
                  <a:outerShdw blurRad="38100" dist="38100" dir="2700000" algn="tl">
                    <a:srgbClr val="000000">
                      <a:alpha val="43137"/>
                    </a:srgbClr>
                  </a:outerShdw>
                </a:effectLst>
              </a:rPr>
              <a:t> (7)</a:t>
            </a:r>
            <a:endParaRPr lang="en-US" sz="2000"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Arial" pitchFamily="34" charset="0"/>
              <a:buChar char="•"/>
            </a:pPr>
            <a:r>
              <a:rPr lang="el-GR" sz="2000" dirty="0" smtClean="0">
                <a:solidFill>
                  <a:schemeClr val="tx1"/>
                </a:solidFill>
                <a:effectLst>
                  <a:outerShdw blurRad="38100" dist="38100" dir="2700000" algn="tl">
                    <a:srgbClr val="000000">
                      <a:alpha val="43137"/>
                    </a:srgbClr>
                  </a:outerShdw>
                </a:effectLst>
              </a:rPr>
              <a:t>Κανόνας 1 </a:t>
            </a:r>
            <a:r>
              <a:rPr lang="en-US" sz="2000" dirty="0" smtClean="0">
                <a:solidFill>
                  <a:schemeClr val="tx1"/>
                </a:solidFill>
                <a:effectLst>
                  <a:outerShdw blurRad="38100" dist="38100" dir="2700000" algn="tl">
                    <a:srgbClr val="000000">
                      <a:alpha val="43137"/>
                    </a:srgbClr>
                  </a:outerShdw>
                </a:effectLst>
              </a:rPr>
              <a:t>m</a:t>
            </a:r>
            <a:r>
              <a:rPr lang="el-GR" sz="2000" dirty="0" smtClean="0">
                <a:solidFill>
                  <a:schemeClr val="tx1"/>
                </a:solidFill>
                <a:effectLst>
                  <a:outerShdw blurRad="38100" dist="38100" dir="2700000" algn="tl">
                    <a:srgbClr val="000000">
                      <a:alpha val="43137"/>
                    </a:srgbClr>
                  </a:outerShdw>
                </a:effectLst>
              </a:rPr>
              <a:t> (8) </a:t>
            </a:r>
            <a:endParaRPr lang="en-US" sz="2000" dirty="0" smtClean="0">
              <a:solidFill>
                <a:schemeClr val="tx1"/>
              </a:solidFill>
              <a:effectLst>
                <a:outerShdw blurRad="38100" dist="38100" dir="2700000" algn="tl">
                  <a:srgbClr val="000000">
                    <a:alpha val="43137"/>
                  </a:srgbClr>
                </a:outerShdw>
              </a:effectLst>
            </a:endParaRPr>
          </a:p>
        </p:txBody>
      </p:sp>
      <p:pic>
        <p:nvPicPr>
          <p:cNvPr id="2049" name="Picture 1" descr="image28"/>
          <p:cNvPicPr>
            <a:picLocks noChangeAspect="1" noChangeArrowheads="1"/>
          </p:cNvPicPr>
          <p:nvPr/>
        </p:nvPicPr>
        <p:blipFill>
          <a:blip r:embed="rId2" cstate="print">
            <a:lum bright="-10000" contrast="30000"/>
          </a:blip>
          <a:srcRect b="12986"/>
          <a:stretch>
            <a:fillRect/>
          </a:stretch>
        </p:blipFill>
        <p:spPr bwMode="auto">
          <a:xfrm>
            <a:off x="4716016" y="2492896"/>
            <a:ext cx="3749880" cy="295232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cap="none" dirty="0" smtClean="0">
                <a:solidFill>
                  <a:schemeClr val="tx1"/>
                </a:solidFill>
              </a:rPr>
              <a:t>πειραματική διαδικασία</a:t>
            </a:r>
            <a:endParaRPr lang="el-GR" sz="2200" b="1" dirty="0">
              <a:solidFill>
                <a:schemeClr val="tx1"/>
              </a:solidFill>
              <a:latin typeface="Arial" pitchFamily="34" charset="0"/>
              <a:cs typeface="Arial" pitchFamily="34" charset="0"/>
            </a:endParaRPr>
          </a:p>
        </p:txBody>
      </p:sp>
      <p:sp>
        <p:nvSpPr>
          <p:cNvPr id="3" name="2 - Θέση περιεχομένου"/>
          <p:cNvSpPr>
            <a:spLocks noGrp="1"/>
          </p:cNvSpPr>
          <p:nvPr>
            <p:ph idx="1"/>
          </p:nvPr>
        </p:nvSpPr>
        <p:spPr>
          <a:xfrm>
            <a:off x="251520" y="1844824"/>
            <a:ext cx="7200800" cy="3240360"/>
          </a:xfrm>
        </p:spPr>
        <p:txBody>
          <a:bodyPr>
            <a:normAutofit lnSpcReduction="10000"/>
          </a:bodyPr>
          <a:lstStyle/>
          <a:p>
            <a:pPr marL="971550" lvl="1" indent="-514350">
              <a:lnSpc>
                <a:spcPct val="150000"/>
              </a:lnSpc>
              <a:buClr>
                <a:srgbClr val="C00000"/>
              </a:buClr>
              <a:buSzPct val="100000"/>
              <a:buFont typeface="+mj-lt"/>
              <a:buAutoNum type="arabicPeriod"/>
            </a:pPr>
            <a:r>
              <a:rPr lang="el-GR" sz="1800" b="1" dirty="0" smtClean="0">
                <a:solidFill>
                  <a:schemeClr val="tx1"/>
                </a:solidFill>
              </a:rPr>
              <a:t>Κρέμασε από τον ορθοστάτη το ελατήριο, όπως φαίνεται στην εικόνα . Πριν αρχίσεις τις μετρήσεις, προσάρτησε στην ελεύθερη άκρη του ελατηρίου το βαρίδι που το συνοδεύει, ώστε να ανοίξουν οι σπείρες του και να μην έρχονται σε επαφή μεταξύ τους. Τώρα είσαι έτοιμος να αρχίσεις τις μετρήσεις</a:t>
            </a:r>
            <a:r>
              <a:rPr lang="en-US" sz="1800" b="1" dirty="0" smtClean="0">
                <a:solidFill>
                  <a:schemeClr val="tx1"/>
                </a:solidFill>
              </a:rPr>
              <a:t>.</a:t>
            </a:r>
          </a:p>
          <a:p>
            <a:pPr marL="971550" lvl="1" indent="-514350">
              <a:lnSpc>
                <a:spcPct val="150000"/>
              </a:lnSpc>
              <a:buClr>
                <a:srgbClr val="C00000"/>
              </a:buClr>
              <a:buSzPct val="100000"/>
              <a:buFont typeface="+mj-lt"/>
              <a:buAutoNum type="arabicPeriod"/>
            </a:pPr>
            <a:r>
              <a:rPr lang="el-GR" sz="1800" b="1" dirty="0" smtClean="0">
                <a:solidFill>
                  <a:schemeClr val="tx1"/>
                </a:solidFill>
              </a:rPr>
              <a:t>Πρόσθεσε διαδοχικά, όλο και περισσότερα βαρίδια στο ελεύθερο άκρο του ελατηρίου και συμπλήρωσε τον </a:t>
            </a:r>
            <a:r>
              <a:rPr lang="el-GR" sz="1800" b="1" dirty="0" smtClean="0">
                <a:ln>
                  <a:solidFill>
                    <a:srgbClr val="C00000"/>
                  </a:solidFill>
                </a:ln>
                <a:solidFill>
                  <a:srgbClr val="C00000"/>
                </a:solidFill>
                <a:effectLst>
                  <a:outerShdw blurRad="38100" dist="38100" dir="2700000" algn="tl">
                    <a:srgbClr val="000000">
                      <a:alpha val="43137"/>
                    </a:srgbClr>
                  </a:outerShdw>
                </a:effectLst>
                <a:hlinkClick r:id="rId2" action="ppaction://hlinkpres?slideindex=1&amp;slidetitle="/>
              </a:rPr>
              <a:t>πίνακα Α του φύλου εργασίας.</a:t>
            </a:r>
            <a:endParaRPr lang="en-US" sz="1800" b="1" dirty="0" smtClean="0">
              <a:ln>
                <a:solidFill>
                  <a:srgbClr val="C00000"/>
                </a:solidFill>
              </a:ln>
              <a:solidFill>
                <a:srgbClr val="C00000"/>
              </a:solidFill>
              <a:effectLst>
                <a:outerShdw blurRad="38100" dist="38100" dir="2700000" algn="tl">
                  <a:srgbClr val="000000">
                    <a:alpha val="43137"/>
                  </a:srgbClr>
                </a:outerShdw>
              </a:effectLst>
            </a:endParaRPr>
          </a:p>
        </p:txBody>
      </p:sp>
      <p:pic>
        <p:nvPicPr>
          <p:cNvPr id="1025" name="Picture 1" descr="image30"/>
          <p:cNvPicPr>
            <a:picLocks noChangeAspect="1" noChangeArrowheads="1"/>
          </p:cNvPicPr>
          <p:nvPr/>
        </p:nvPicPr>
        <p:blipFill>
          <a:blip r:embed="rId3" cstate="print">
            <a:lum bright="-10000" contrast="30000"/>
          </a:blip>
          <a:srcRect b="7853"/>
          <a:stretch>
            <a:fillRect/>
          </a:stretch>
        </p:blipFill>
        <p:spPr bwMode="auto">
          <a:xfrm>
            <a:off x="7750516" y="1196752"/>
            <a:ext cx="975995" cy="2088232"/>
          </a:xfrm>
          <a:prstGeom prst="rect">
            <a:avLst/>
          </a:prstGeom>
          <a:ln w="88900" cap="sq" cmpd="thickThin">
            <a:solidFill>
              <a:srgbClr val="000000"/>
            </a:solidFill>
            <a:prstDash val="solid"/>
            <a:miter lim="800000"/>
          </a:ln>
          <a:effectLst>
            <a:innerShdw blurRad="76200">
              <a:srgbClr val="000000"/>
            </a:innerShdw>
          </a:effectLst>
        </p:spPr>
      </p:pic>
      <p:pic>
        <p:nvPicPr>
          <p:cNvPr id="1026" name="Picture 2" descr="image29"/>
          <p:cNvPicPr>
            <a:picLocks noChangeAspect="1" noChangeArrowheads="1"/>
          </p:cNvPicPr>
          <p:nvPr/>
        </p:nvPicPr>
        <p:blipFill>
          <a:blip r:embed="rId4" cstate="print">
            <a:lum bright="-10000" contrast="30000"/>
          </a:blip>
          <a:srcRect/>
          <a:stretch>
            <a:fillRect/>
          </a:stretch>
        </p:blipFill>
        <p:spPr bwMode="auto">
          <a:xfrm>
            <a:off x="7740352" y="3429000"/>
            <a:ext cx="996708" cy="237626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1025"/>
                                        </p:tgtEl>
                                        <p:attrNameLst>
                                          <p:attrName>style.visibility</p:attrName>
                                        </p:attrNameLst>
                                      </p:cBhvr>
                                      <p:to>
                                        <p:strVal val="visible"/>
                                      </p:to>
                                    </p:set>
                                    <p:animEffect transition="in" filter="fade">
                                      <p:cBhvr>
                                        <p:cTn id="14" dur="100"/>
                                        <p:tgtEl>
                                          <p:spTgt spid="1025"/>
                                        </p:tgtEl>
                                      </p:cBhvr>
                                    </p:animEffect>
                                    <p:anim calcmode="lin" valueType="num">
                                      <p:cBhvr>
                                        <p:cTn id="15" dur="400" fill="hold"/>
                                        <p:tgtEl>
                                          <p:spTgt spid="1025"/>
                                        </p:tgtEl>
                                        <p:attrNameLst>
                                          <p:attrName>ppt_x</p:attrName>
                                        </p:attrNameLst>
                                      </p:cBhvr>
                                      <p:tavLst>
                                        <p:tav tm="0">
                                          <p:val>
                                            <p:strVal val="#ppt_x"/>
                                          </p:val>
                                        </p:tav>
                                        <p:tav tm="100000">
                                          <p:val>
                                            <p:strVal val="#ppt_x"/>
                                          </p:val>
                                        </p:tav>
                                      </p:tavLst>
                                    </p:anim>
                                    <p:anim calcmode="lin" valueType="num">
                                      <p:cBhvr>
                                        <p:cTn id="16" dur="400" fill="hold"/>
                                        <p:tgtEl>
                                          <p:spTgt spid="1025"/>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02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02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
                                        <p:tgtEl>
                                          <p:spTgt spid="3">
                                            <p:txEl>
                                              <p:pRg st="1" end="1"/>
                                            </p:txEl>
                                          </p:spTgt>
                                        </p:tgtEl>
                                      </p:cBhvr>
                                    </p:animEffect>
                                    <p:anim calcmode="lin" valueType="num">
                                      <p:cBhvr>
                                        <p:cTn id="24"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8" presetID="43" presetClass="entr" presetSubtype="0" fill="hold" nodeType="with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fade">
                                      <p:cBhvr>
                                        <p:cTn id="30" dur="100"/>
                                        <p:tgtEl>
                                          <p:spTgt spid="1026"/>
                                        </p:tgtEl>
                                      </p:cBhvr>
                                    </p:animEffect>
                                    <p:anim calcmode="lin" valueType="num">
                                      <p:cBhvr>
                                        <p:cTn id="31" dur="400" fill="hold"/>
                                        <p:tgtEl>
                                          <p:spTgt spid="1026"/>
                                        </p:tgtEl>
                                        <p:attrNameLst>
                                          <p:attrName>ppt_x</p:attrName>
                                        </p:attrNameLst>
                                      </p:cBhvr>
                                      <p:tavLst>
                                        <p:tav tm="0">
                                          <p:val>
                                            <p:strVal val="#ppt_x"/>
                                          </p:val>
                                        </p:tav>
                                        <p:tav tm="100000">
                                          <p:val>
                                            <p:strVal val="#ppt_x"/>
                                          </p:val>
                                        </p:tav>
                                      </p:tavLst>
                                    </p:anim>
                                    <p:anim calcmode="lin" valueType="num">
                                      <p:cBhvr>
                                        <p:cTn id="32" dur="400" fill="hold"/>
                                        <p:tgtEl>
                                          <p:spTgt spid="1026"/>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478</Words>
  <Application>Microsoft Office PowerPoint</Application>
  <PresentationFormat>Προβολή στην οθόνη (4:3)</PresentationFormat>
  <Paragraphs>39</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Διαστημικό</vt:lpstr>
      <vt:lpstr>Εργαστηριακη  ασκηση 7</vt:lpstr>
      <vt:lpstr>έννοιες  και  φυσικά μεγέθη</vt:lpstr>
      <vt:lpstr>θεωρητικές  επισημάνσεις</vt:lpstr>
      <vt:lpstr>θεωρητικές  επισημάνσεις</vt:lpstr>
      <vt:lpstr>θεωρητικές  επισημάνσεις</vt:lpstr>
      <vt:lpstr>πειραματική διαδικασία</vt:lpstr>
      <vt:lpstr>πειραματική διαδικασία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Εργαστηριακη  ασκηση 1</dc:title>
  <dc:creator>USER</dc:creator>
  <cp:lastModifiedBy>USER</cp:lastModifiedBy>
  <cp:revision>82</cp:revision>
  <dcterms:created xsi:type="dcterms:W3CDTF">2012-09-14T20:22:10Z</dcterms:created>
  <dcterms:modified xsi:type="dcterms:W3CDTF">2013-05-13T21:34:43Z</dcterms:modified>
</cp:coreProperties>
</file>