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65" r:id="rId6"/>
    <p:sldId id="261" r:id="rId7"/>
    <p:sldId id="267" r:id="rId8"/>
    <p:sldId id="266" r:id="rId9"/>
    <p:sldId id="269" r:id="rId10"/>
    <p:sldId id="26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Τίτλος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16" name="1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" name="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7" name="26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9" name="18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1" name="1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Τίτλος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Τίτλος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25" name="24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8" name="27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- Τίτλος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4" name="2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5" name="2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9" name="2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- Θέση εικόνας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1" name="30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6" name="25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593A408-C016-4616-B4C5-FAC886C1AE56}" type="datetimeFigureOut">
              <a:rPr lang="el-GR" smtClean="0"/>
              <a:pPr/>
              <a:t>14/5/2013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8F74-8B0C-4148-81D5-AE8CCD2F187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τίτλου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&#934;&#973;&#955;&#955;&#945;%20&#917;&#961;&#947;&#945;&#963;&#943;&#945;&#962;/&#934;&#973;&#955;&#955;&#959;%20&#917;&#961;&#947;&#945;&#963;&#943;&#945;&#962;%20%20&#945;&#963;&#954;&#951;&#963;&#951;%208%202.pptx" TargetMode="External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8%203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8%201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&#934;&#973;&#955;&#955;&#945;%20&#917;&#961;&#947;&#945;&#963;&#943;&#945;&#962;%20&#965;&#960;&#949;&#961;&#963;&#973;&#957;&#948;&#949;&#963;&#951;/&#934;&#973;&#955;&#955;&#959;%20&#917;&#961;&#947;&#945;&#963;&#943;&#945;&#962;%20%20&#945;&#963;&#954;&#951;&#963;&#951;%208%202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458200" cy="1222375"/>
          </a:xfrm>
        </p:spPr>
        <p:txBody>
          <a:bodyPr>
            <a:normAutofit/>
          </a:bodyPr>
          <a:lstStyle/>
          <a:p>
            <a:r>
              <a:rPr lang="el-GR" b="1" dirty="0" err="1" smtClean="0">
                <a:solidFill>
                  <a:schemeClr val="tx1"/>
                </a:solidFill>
              </a:rPr>
              <a:t>Εργαστηριακη</a:t>
            </a:r>
            <a:r>
              <a:rPr lang="el-GR" b="1" dirty="0" smtClean="0">
                <a:solidFill>
                  <a:schemeClr val="tx1"/>
                </a:solidFill>
              </a:rPr>
              <a:t>  </a:t>
            </a:r>
            <a:r>
              <a:rPr lang="el-GR" b="1" dirty="0" err="1" smtClean="0">
                <a:solidFill>
                  <a:schemeClr val="tx1"/>
                </a:solidFill>
              </a:rPr>
              <a:t>ασκηση</a:t>
            </a:r>
            <a:r>
              <a:rPr lang="el-GR" b="1" dirty="0" smtClean="0">
                <a:solidFill>
                  <a:schemeClr val="tx1"/>
                </a:solidFill>
              </a:rPr>
              <a:t> 8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632848" cy="914400"/>
          </a:xfrm>
        </p:spPr>
        <p:txBody>
          <a:bodyPr>
            <a:noAutofit/>
          </a:bodyPr>
          <a:lstStyle/>
          <a:p>
            <a:r>
              <a:rPr lang="el-GR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υδροστατική  πίεση</a:t>
            </a:r>
            <a:endParaRPr lang="el-GR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838200"/>
          </a:xfrm>
        </p:spPr>
        <p:txBody>
          <a:bodyPr>
            <a:normAutofit fontScale="90000"/>
          </a:bodyPr>
          <a:lstStyle/>
          <a:p>
            <a:r>
              <a:rPr lang="el-GR" sz="3100" cap="small" dirty="0" smtClean="0">
                <a:solidFill>
                  <a:schemeClr val="tx1"/>
                </a:solidFill>
              </a:rPr>
              <a:t>ΠΕΙΡΑΜΑ</a:t>
            </a:r>
            <a:r>
              <a:rPr lang="el-GR" dirty="0" smtClean="0">
                <a:solidFill>
                  <a:schemeClr val="tx1"/>
                </a:solidFill>
              </a:rPr>
              <a:t> 3: </a:t>
            </a:r>
            <a:r>
              <a:rPr lang="el-GR" sz="2400" cap="none" dirty="0" smtClean="0">
                <a:solidFill>
                  <a:schemeClr val="tx1"/>
                </a:solidFill>
              </a:rPr>
              <a:t>σχέση της υδροστατικής πίεσης με τον προσανατολισμό της </a:t>
            </a:r>
            <a:r>
              <a:rPr lang="el-GR" sz="2400" cap="none" dirty="0" err="1" smtClean="0">
                <a:solidFill>
                  <a:schemeClr val="tx1"/>
                </a:solidFill>
              </a:rPr>
              <a:t>μανομετρικής</a:t>
            </a:r>
            <a:r>
              <a:rPr lang="el-GR" sz="2400" cap="none" dirty="0" smtClean="0">
                <a:solidFill>
                  <a:schemeClr val="tx1"/>
                </a:solidFill>
              </a:rPr>
              <a:t> κάψας</a:t>
            </a:r>
            <a:endParaRPr lang="el-GR" sz="2700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4339208" cy="4683149"/>
          </a:xfrm>
        </p:spPr>
        <p:txBody>
          <a:bodyPr>
            <a:normAutofit/>
          </a:bodyPr>
          <a:lstStyle/>
          <a:p>
            <a:pPr marL="342900" lvl="3" indent="-342900"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Τοποθέτησε τη </a:t>
            </a:r>
            <a:r>
              <a:rPr lang="el-GR" sz="1800" b="1" dirty="0" err="1" smtClean="0">
                <a:solidFill>
                  <a:schemeClr val="tx1"/>
                </a:solidFill>
              </a:rPr>
              <a:t>μανομετρική</a:t>
            </a:r>
            <a:r>
              <a:rPr lang="el-GR" sz="1800" b="1" dirty="0" smtClean="0">
                <a:solidFill>
                  <a:schemeClr val="tx1"/>
                </a:solidFill>
              </a:rPr>
              <a:t> κάψα σε βάθος 15 </a:t>
            </a:r>
            <a:r>
              <a:rPr lang="en-US" sz="1800" b="1" dirty="0" smtClean="0">
                <a:solidFill>
                  <a:schemeClr val="tx1"/>
                </a:solidFill>
              </a:rPr>
              <a:t>cm</a:t>
            </a:r>
            <a:r>
              <a:rPr lang="el-GR" sz="1800" b="1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Περίστρεψε την κάψα, έτσι ώστε να αλλάζει ο προσανατολισμός της. Αλλάζει η ένδειξη του μανομέτρου; ΝΑΙ - ΟΧΙ. Απάντησε στην αντίστοιχη ερώτηση του </a:t>
            </a:r>
            <a:r>
              <a:rPr lang="el-GR" sz="18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φύλλου εργασίας.</a:t>
            </a:r>
            <a:endParaRPr lang="el-GR" sz="1800" b="1" dirty="0" smtClean="0">
              <a:ln>
                <a:solidFill>
                  <a:srgbClr val="C00000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 action="ppaction://hlinkpres?slideindex=1&amp;slidetitle=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732240" y="1340768"/>
            <a:ext cx="2011020" cy="2192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5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732240" y="3717032"/>
            <a:ext cx="2016224" cy="2581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έννοιες  και  φυσικά μεγέθη</a:t>
            </a:r>
            <a:endParaRPr lang="el-GR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395117"/>
          </a:xfrm>
        </p:spPr>
        <p:txBody>
          <a:bodyPr>
            <a:normAutofit/>
          </a:bodyPr>
          <a:lstStyle/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Πίεση - Πυκνότητα - Επιτάχυνση της βαρύτητας - Ελεύθερη επιφάνεια υγρού – Μανόμετρο</a:t>
            </a:r>
          </a:p>
          <a:p>
            <a:pPr>
              <a:buClr>
                <a:srgbClr val="C00000"/>
              </a:buClr>
              <a:buSzPct val="100000"/>
              <a:buNone/>
            </a:pPr>
            <a:endParaRPr lang="el-GR" sz="20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C00000"/>
              </a:buClr>
              <a:buSzPct val="100000"/>
              <a:buFont typeface="Wingdings" pitchFamily="2" charset="2"/>
              <a:buChar char="v"/>
            </a:pPr>
            <a:r>
              <a:rPr lang="el-GR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Στόχος:</a:t>
            </a: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Να επιβεβαιώνεις πειραματικά ότι η πίεση που δέχεται ένα σώμα από το υγρό στο οποίο είναι βυθισμένο (υδροστατική πίεση):</a:t>
            </a:r>
          </a:p>
          <a:p>
            <a:pPr indent="0"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α. είναι ανάλογη του βάθους στο οποίο βρίσκεται το σώμα </a:t>
            </a:r>
          </a:p>
          <a:p>
            <a:pPr indent="0"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β. εξαρτάται από την πυκνότητα του υγρού</a:t>
            </a:r>
          </a:p>
          <a:p>
            <a:pPr indent="0"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γ. είναι ανεξάρτητη από τον προσανατολισμό της επιφάνειας στην οποία ασκείται</a:t>
            </a:r>
            <a:r>
              <a:rPr lang="el-GR" sz="2100" b="1" dirty="0" smtClean="0">
                <a:solidFill>
                  <a:schemeClr val="tx1"/>
                </a:solidFill>
              </a:rPr>
              <a:t>.</a:t>
            </a:r>
            <a:endParaRPr lang="en-US" sz="2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4395117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Όταν σε δοχείο που περιέχει υγρό, βυθίσουμε ένα σώμα, τότε το υγρό πιέζει το σώμα. </a:t>
            </a:r>
          </a:p>
          <a:p>
            <a:pPr>
              <a:lnSpc>
                <a:spcPct val="16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Η πίεση αυτή ονομάζεται </a:t>
            </a:r>
            <a:r>
              <a:rPr lang="el-GR" sz="1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υδροστατική πίεση</a:t>
            </a:r>
            <a:r>
              <a:rPr lang="el-GR" sz="1800" b="1" dirty="0" smtClean="0">
                <a:solidFill>
                  <a:schemeClr val="tx1"/>
                </a:solidFill>
              </a:rPr>
              <a:t> (</a:t>
            </a:r>
            <a:r>
              <a:rPr lang="el-GR" sz="1800" b="1" dirty="0" err="1" smtClean="0">
                <a:solidFill>
                  <a:schemeClr val="tx1"/>
                </a:solidFill>
              </a:rPr>
              <a:t>ρ</a:t>
            </a:r>
            <a:r>
              <a:rPr lang="el-GR" sz="1800" b="1" baseline="-25000" dirty="0" err="1" smtClean="0">
                <a:solidFill>
                  <a:schemeClr val="tx1"/>
                </a:solidFill>
              </a:rPr>
              <a:t>υδρ</a:t>
            </a:r>
            <a:r>
              <a:rPr lang="el-GR" sz="1800" b="1" dirty="0" smtClean="0">
                <a:solidFill>
                  <a:schemeClr val="tx1"/>
                </a:solidFill>
              </a:rPr>
              <a:t>). Η τιμή της υδροστατικής πίεσης υπολογίζεται από τη σχέση:</a:t>
            </a:r>
          </a:p>
          <a:p>
            <a:pPr algn="ctr">
              <a:lnSpc>
                <a:spcPct val="160000"/>
              </a:lnSpc>
              <a:buNone/>
            </a:pPr>
            <a:r>
              <a:rPr lang="el-GR" sz="1800" b="1" dirty="0" err="1" smtClean="0">
                <a:solidFill>
                  <a:schemeClr val="tx1"/>
                </a:solidFill>
              </a:rPr>
              <a:t>Ρ</a:t>
            </a:r>
            <a:r>
              <a:rPr lang="el-GR" sz="1800" b="1" baseline="-25000" dirty="0" err="1" smtClean="0">
                <a:solidFill>
                  <a:schemeClr val="tx1"/>
                </a:solidFill>
              </a:rPr>
              <a:t>υδρ</a:t>
            </a:r>
            <a:r>
              <a:rPr lang="el-GR" sz="1800" b="1" dirty="0" smtClean="0">
                <a:solidFill>
                  <a:schemeClr val="tx1"/>
                </a:solidFill>
              </a:rPr>
              <a:t> </a:t>
            </a:r>
            <a:r>
              <a:rPr lang="el-GR" sz="1800" b="1" baseline="30000" dirty="0" smtClean="0">
                <a:solidFill>
                  <a:schemeClr val="tx1"/>
                </a:solidFill>
              </a:rPr>
              <a:t>=</a:t>
            </a:r>
            <a:r>
              <a:rPr lang="el-GR" sz="1800" b="1" dirty="0" smtClean="0">
                <a:solidFill>
                  <a:schemeClr val="tx1"/>
                </a:solidFill>
              </a:rPr>
              <a:t> </a:t>
            </a:r>
            <a:r>
              <a:rPr lang="el-GR" sz="1800" b="1" dirty="0" err="1" smtClean="0">
                <a:solidFill>
                  <a:schemeClr val="tx1"/>
                </a:solidFill>
              </a:rPr>
              <a:t>ρ</a:t>
            </a:r>
            <a:r>
              <a:rPr lang="el-GR" sz="1800" b="1" baseline="-25000" dirty="0" err="1" smtClean="0">
                <a:solidFill>
                  <a:schemeClr val="tx1"/>
                </a:solidFill>
              </a:rPr>
              <a:t>υγρού</a:t>
            </a:r>
            <a:r>
              <a:rPr lang="el-GR" sz="1800" b="1" dirty="0" smtClean="0">
                <a:solidFill>
                  <a:schemeClr val="tx1"/>
                </a:solidFill>
              </a:rPr>
              <a:t> ∙ </a:t>
            </a:r>
            <a:r>
              <a:rPr lang="en-US" sz="1800" b="1" dirty="0" smtClean="0">
                <a:solidFill>
                  <a:schemeClr val="tx1"/>
                </a:solidFill>
              </a:rPr>
              <a:t>g</a:t>
            </a:r>
            <a:r>
              <a:rPr lang="el-GR" sz="1800" b="1" dirty="0" smtClean="0">
                <a:solidFill>
                  <a:schemeClr val="tx1"/>
                </a:solidFill>
              </a:rPr>
              <a:t> ∙ </a:t>
            </a:r>
            <a:r>
              <a:rPr lang="en-US" sz="1800" b="1" dirty="0" smtClean="0">
                <a:solidFill>
                  <a:schemeClr val="tx1"/>
                </a:solidFill>
              </a:rPr>
              <a:t>h</a:t>
            </a:r>
            <a:endParaRPr lang="el-GR" sz="1800" b="1" dirty="0" smtClean="0">
              <a:solidFill>
                <a:schemeClr val="tx1"/>
              </a:solidFill>
            </a:endParaRPr>
          </a:p>
          <a:p>
            <a:pPr indent="0">
              <a:lnSpc>
                <a:spcPct val="16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όπου: </a:t>
            </a:r>
          </a:p>
          <a:p>
            <a:pPr indent="0">
              <a:lnSpc>
                <a:spcPct val="160000"/>
              </a:lnSpc>
              <a:buNone/>
            </a:pPr>
            <a:r>
              <a:rPr lang="el-GR" sz="1800" b="1" dirty="0" err="1" smtClean="0">
                <a:solidFill>
                  <a:schemeClr val="tx1"/>
                </a:solidFill>
              </a:rPr>
              <a:t>ρ</a:t>
            </a:r>
            <a:r>
              <a:rPr lang="el-GR" sz="1800" b="1" baseline="-25000" dirty="0" err="1" smtClean="0">
                <a:solidFill>
                  <a:schemeClr val="tx1"/>
                </a:solidFill>
              </a:rPr>
              <a:t>υγρού</a:t>
            </a:r>
            <a:r>
              <a:rPr lang="el-GR" sz="1800" b="1" dirty="0" smtClean="0">
                <a:solidFill>
                  <a:schemeClr val="tx1"/>
                </a:solidFill>
              </a:rPr>
              <a:t> είναι η πυκνότητα του υγρού μέσα στο οποίο είναι βυθισμένο το σώμα </a:t>
            </a:r>
          </a:p>
          <a:p>
            <a:pPr indent="0">
              <a:lnSpc>
                <a:spcPct val="160000"/>
              </a:lnSpc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g</a:t>
            </a:r>
            <a:r>
              <a:rPr lang="el-GR" sz="1800" b="1" dirty="0" smtClean="0">
                <a:solidFill>
                  <a:schemeClr val="tx1"/>
                </a:solidFill>
              </a:rPr>
              <a:t> είναι η επιτάχυνση της βαρύτητας, </a:t>
            </a:r>
            <a:r>
              <a:rPr lang="en-US" sz="1800" b="1" dirty="0" smtClean="0">
                <a:solidFill>
                  <a:schemeClr val="tx1"/>
                </a:solidFill>
              </a:rPr>
              <a:t>g</a:t>
            </a:r>
            <a:r>
              <a:rPr lang="el-GR" sz="1800" b="1" dirty="0" smtClean="0">
                <a:solidFill>
                  <a:schemeClr val="tx1"/>
                </a:solidFill>
              </a:rPr>
              <a:t>=9,8 </a:t>
            </a:r>
            <a:r>
              <a:rPr lang="en-US" sz="1800" b="1" dirty="0" smtClean="0">
                <a:solidFill>
                  <a:schemeClr val="tx1"/>
                </a:solidFill>
              </a:rPr>
              <a:t>m</a:t>
            </a:r>
            <a:r>
              <a:rPr lang="el-GR" sz="1800" b="1" dirty="0" smtClean="0">
                <a:solidFill>
                  <a:schemeClr val="tx1"/>
                </a:solidFill>
              </a:rPr>
              <a:t>/</a:t>
            </a:r>
            <a:r>
              <a:rPr lang="en-US" sz="1800" b="1" dirty="0" smtClean="0">
                <a:solidFill>
                  <a:schemeClr val="tx1"/>
                </a:solidFill>
              </a:rPr>
              <a:t>s</a:t>
            </a:r>
            <a:r>
              <a:rPr lang="el-GR" sz="1800" b="1" baseline="30000" dirty="0" smtClean="0">
                <a:solidFill>
                  <a:schemeClr val="tx1"/>
                </a:solidFill>
              </a:rPr>
              <a:t>2</a:t>
            </a:r>
            <a:r>
              <a:rPr lang="el-GR" sz="1800" b="1" dirty="0" smtClean="0">
                <a:solidFill>
                  <a:schemeClr val="tx1"/>
                </a:solidFill>
              </a:rPr>
              <a:t>,  </a:t>
            </a:r>
          </a:p>
          <a:p>
            <a:pPr indent="0">
              <a:lnSpc>
                <a:spcPct val="160000"/>
              </a:lnSpc>
              <a:buNone/>
            </a:pPr>
            <a:r>
              <a:rPr lang="en-US" sz="1800" b="1" dirty="0" smtClean="0">
                <a:solidFill>
                  <a:schemeClr val="tx1"/>
                </a:solidFill>
              </a:rPr>
              <a:t>h</a:t>
            </a:r>
            <a:r>
              <a:rPr lang="el-GR" sz="1800" b="1" dirty="0" smtClean="0">
                <a:solidFill>
                  <a:schemeClr val="tx1"/>
                </a:solidFill>
              </a:rPr>
              <a:t> είναι η απόσταση (βάθος) του σώματος από την ελεύθερη επιφάνεια του υγρού.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23528" y="1916832"/>
            <a:ext cx="8443664" cy="26669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Στην άσκηση αυτή θα προσπαθήσεις να επιβεβαιώσεις πειραματικά ότι η υδροστατική πίεση είναι: </a:t>
            </a: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α. ανάλογη του βάθους (</a:t>
            </a:r>
            <a:r>
              <a:rPr lang="en-US" sz="1800" b="1" dirty="0" smtClean="0">
                <a:solidFill>
                  <a:schemeClr val="tx1"/>
                </a:solidFill>
              </a:rPr>
              <a:t>h</a:t>
            </a:r>
            <a:r>
              <a:rPr lang="el-GR" sz="1800" b="1" dirty="0" smtClean="0">
                <a:solidFill>
                  <a:schemeClr val="tx1"/>
                </a:solidFill>
              </a:rPr>
              <a:t>) του σώματος από την ελεύθερη επιφάνεια του υγρού, </a:t>
            </a: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β. ανάλογη της πυκνότητας (</a:t>
            </a:r>
            <a:r>
              <a:rPr lang="el-GR" sz="1800" b="1" dirty="0" err="1" smtClean="0">
                <a:solidFill>
                  <a:schemeClr val="tx1"/>
                </a:solidFill>
              </a:rPr>
              <a:t>ρ</a:t>
            </a:r>
            <a:r>
              <a:rPr lang="el-GR" sz="1800" b="1" baseline="-25000" dirty="0" err="1" smtClean="0">
                <a:solidFill>
                  <a:schemeClr val="tx1"/>
                </a:solidFill>
              </a:rPr>
              <a:t>υγρού</a:t>
            </a:r>
            <a:r>
              <a:rPr lang="el-GR" sz="1800" b="1" dirty="0" smtClean="0">
                <a:solidFill>
                  <a:schemeClr val="tx1"/>
                </a:solidFill>
              </a:rPr>
              <a:t>) του υγρού, στο οποίο έχουμε βυθίσει το σώμα, </a:t>
            </a:r>
          </a:p>
          <a:p>
            <a:pPr>
              <a:lnSpc>
                <a:spcPct val="150000"/>
              </a:lnSpc>
            </a:pPr>
            <a:r>
              <a:rPr lang="el-GR" sz="1800" b="1" dirty="0" smtClean="0">
                <a:solidFill>
                  <a:schemeClr val="tx1"/>
                </a:solidFill>
              </a:rPr>
              <a:t>γ. ανεξάρτητη του προσανατολισμού της επιφάνειας στην οποία ασκείται.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θεωρητικές  επισημάνσεις</a:t>
            </a:r>
            <a:endParaRPr lang="el-GR" b="1" cap="none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1988840"/>
            <a:ext cx="5400600" cy="2882949"/>
          </a:xfrm>
        </p:spPr>
        <p:txBody>
          <a:bodyPr>
            <a:noAutofit/>
          </a:bodyPr>
          <a:lstStyle/>
          <a:p>
            <a:pPr indent="0"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Την πίεση θα τη μετρήσεις με το μανόμετρο (εικόνα). </a:t>
            </a:r>
          </a:p>
          <a:p>
            <a:pPr indent="0"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Η τιμή της είναι ανάλογη της διαφοράς ύψους του νερού στα δύο σκέλη του σωλήνα σχήματος </a:t>
            </a:r>
            <a:r>
              <a:rPr lang="en-US" sz="1800" b="1" dirty="0" smtClean="0">
                <a:solidFill>
                  <a:schemeClr val="tx1"/>
                </a:solidFill>
              </a:rPr>
              <a:t>U</a:t>
            </a:r>
            <a:r>
              <a:rPr lang="el-GR" sz="1800" b="1" dirty="0" smtClean="0">
                <a:solidFill>
                  <a:schemeClr val="tx1"/>
                </a:solidFill>
              </a:rPr>
              <a:t> του μανομέτρου. </a:t>
            </a:r>
          </a:p>
          <a:p>
            <a:pPr indent="0">
              <a:lnSpc>
                <a:spcPct val="150000"/>
              </a:lnSpc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Έτσι, μπορούμε να τη μετράμε σε </a:t>
            </a:r>
            <a:r>
              <a:rPr lang="en-US" sz="1800" b="1" dirty="0" smtClean="0">
                <a:solidFill>
                  <a:schemeClr val="tx1"/>
                </a:solidFill>
              </a:rPr>
              <a:t>cm</a:t>
            </a:r>
            <a:r>
              <a:rPr lang="el-GR" sz="1800" b="1" dirty="0" smtClean="0">
                <a:solidFill>
                  <a:schemeClr val="tx1"/>
                </a:solidFill>
              </a:rPr>
              <a:t> στήλης νερού.</a:t>
            </a:r>
            <a:endParaRPr lang="el-GR" sz="1800" b="1" dirty="0">
              <a:solidFill>
                <a:schemeClr val="tx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08104" y="1772816"/>
            <a:ext cx="3235156" cy="35269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4339208" cy="468314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000" b="1" dirty="0" smtClean="0">
                <a:solidFill>
                  <a:schemeClr val="tx1"/>
                </a:solidFill>
              </a:rPr>
              <a:t>Απαιτούμενα όργανα και υλικά.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Ανοικτό μανόμετρο (1) συνδεδεμένο με </a:t>
            </a:r>
            <a:r>
              <a:rPr lang="el-GR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μανομετρική</a:t>
            </a: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κάψα (2)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Γυάλινο δοχείο με χρωματισμένο νερό (3)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Κανόνας (χάρακας) (1)</a:t>
            </a: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  <a:buFont typeface="Arial" pitchFamily="34" charset="0"/>
              <a:buChar char="•"/>
            </a:pPr>
            <a:r>
              <a:rPr lang="el-G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Νερό χρωματισμένο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5508104" y="1772816"/>
            <a:ext cx="3235156" cy="35269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cap="none" dirty="0" smtClean="0">
                <a:solidFill>
                  <a:schemeClr val="tx1"/>
                </a:solidFill>
              </a:rPr>
              <a:t>πειραματική διαδικασία</a:t>
            </a:r>
            <a:endParaRPr lang="el-GR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916832"/>
            <a:ext cx="5707360" cy="288032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Clr>
                <a:srgbClr val="FF0000"/>
              </a:buClr>
              <a:buSzPct val="100000"/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Πριν προχωρήσεις στην εργαστηριακή διαδικασία, πρέπει να προετοιμάσεις το μανόμετρο για τις μετρήσεις. </a:t>
            </a:r>
          </a:p>
          <a:p>
            <a:pPr marL="0" indent="0">
              <a:lnSpc>
                <a:spcPct val="160000"/>
              </a:lnSpc>
              <a:buClr>
                <a:srgbClr val="FF0000"/>
              </a:buClr>
              <a:buSzPct val="100000"/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Η μεμβράνη της </a:t>
            </a:r>
            <a:r>
              <a:rPr lang="el-GR" sz="1800" b="1" dirty="0" err="1" smtClean="0">
                <a:solidFill>
                  <a:schemeClr val="tx1"/>
                </a:solidFill>
              </a:rPr>
              <a:t>μανομετρικής</a:t>
            </a:r>
            <a:r>
              <a:rPr lang="el-GR" sz="1800" b="1" dirty="0" smtClean="0">
                <a:solidFill>
                  <a:schemeClr val="tx1"/>
                </a:solidFill>
              </a:rPr>
              <a:t> κάψας πρέπει να είναι τεντωμένη και στεγανή. </a:t>
            </a:r>
          </a:p>
          <a:p>
            <a:pPr marL="0" indent="0">
              <a:lnSpc>
                <a:spcPct val="160000"/>
              </a:lnSpc>
              <a:buClr>
                <a:srgbClr val="FF0000"/>
              </a:buClr>
              <a:buSzPct val="100000"/>
              <a:buNone/>
            </a:pPr>
            <a:r>
              <a:rPr lang="el-GR" sz="1800" b="1" dirty="0" smtClean="0">
                <a:solidFill>
                  <a:schemeClr val="tx1"/>
                </a:solidFill>
              </a:rPr>
              <a:t>Γέμισε με νερό το σωλήνα τύπου </a:t>
            </a:r>
            <a:r>
              <a:rPr lang="en-US" sz="1800" b="1" dirty="0" smtClean="0">
                <a:solidFill>
                  <a:schemeClr val="tx1"/>
                </a:solidFill>
              </a:rPr>
              <a:t>U</a:t>
            </a:r>
            <a:r>
              <a:rPr lang="el-GR" sz="1800" b="1" dirty="0" smtClean="0">
                <a:solidFill>
                  <a:schemeClr val="tx1"/>
                </a:solidFill>
              </a:rPr>
              <a:t> του μανομέτρου μέχρι την ένδειξη μηδέν.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233304" y="1772816"/>
            <a:ext cx="2509955" cy="273630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4 - Ορθογώνιο"/>
          <p:cNvSpPr/>
          <p:nvPr/>
        </p:nvSpPr>
        <p:spPr>
          <a:xfrm>
            <a:off x="251520" y="4869160"/>
            <a:ext cx="849694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</a:pPr>
            <a:r>
              <a:rPr lang="el-GR" b="1" dirty="0" smtClean="0"/>
              <a:t>Για να φαίνεται το νερό, διάλυσε σε ένα ποτήρι ζέσης που περιέχει 100 </a:t>
            </a:r>
            <a:r>
              <a:rPr lang="en-US" b="1" dirty="0" err="1" smtClean="0"/>
              <a:t>mL</a:t>
            </a:r>
            <a:r>
              <a:rPr lang="el-GR" b="1" dirty="0" smtClean="0"/>
              <a:t> νερού δυο τρεις κόκκους </a:t>
            </a:r>
            <a:r>
              <a:rPr lang="el-GR" b="1" dirty="0" err="1" smtClean="0"/>
              <a:t>υπερμαγκανικού</a:t>
            </a:r>
            <a:r>
              <a:rPr lang="el-GR" b="1" dirty="0" smtClean="0"/>
              <a:t> καλίου, έτσι το νερό θα πάρει ένα ελαφρά κοκκινωπό χρώμα.</a:t>
            </a:r>
            <a:endParaRPr lang="el-G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95536" y="1268760"/>
            <a:ext cx="5261377" cy="5786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el-GR" sz="2400" b="1" dirty="0" smtClean="0"/>
              <a:t>Προετοιμασία πειραματικής διάταξης: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l-GR" sz="3100" cap="small" dirty="0" smtClean="0">
                <a:solidFill>
                  <a:schemeClr val="tx1"/>
                </a:solidFill>
              </a:rPr>
              <a:t>ΠΕΙΡΑΜΑ</a:t>
            </a:r>
            <a:r>
              <a:rPr lang="el-GR" dirty="0" smtClean="0">
                <a:solidFill>
                  <a:schemeClr val="tx1"/>
                </a:solidFill>
              </a:rPr>
              <a:t> 1: </a:t>
            </a:r>
            <a:r>
              <a:rPr lang="el-GR" sz="2700" cap="none" dirty="0" smtClean="0">
                <a:solidFill>
                  <a:schemeClr val="tx1"/>
                </a:solidFill>
              </a:rPr>
              <a:t>σχέση υδροστατικής πίεσης (</a:t>
            </a:r>
            <a:r>
              <a:rPr lang="el-GR" sz="2700" cap="none" dirty="0" err="1" smtClean="0">
                <a:solidFill>
                  <a:schemeClr val="tx1"/>
                </a:solidFill>
              </a:rPr>
              <a:t>ρ</a:t>
            </a:r>
            <a:r>
              <a:rPr lang="el-GR" sz="2700" cap="none" baseline="-25000" dirty="0" err="1" smtClean="0">
                <a:solidFill>
                  <a:schemeClr val="tx1"/>
                </a:solidFill>
              </a:rPr>
              <a:t>υδρ</a:t>
            </a:r>
            <a:r>
              <a:rPr lang="el-GR" sz="2700" cap="none" dirty="0" smtClean="0">
                <a:solidFill>
                  <a:schemeClr val="tx1"/>
                </a:solidFill>
              </a:rPr>
              <a:t>) - βάθους (</a:t>
            </a:r>
            <a:r>
              <a:rPr lang="en-US" sz="2700" cap="none" dirty="0" smtClean="0">
                <a:solidFill>
                  <a:schemeClr val="tx1"/>
                </a:solidFill>
              </a:rPr>
              <a:t>h</a:t>
            </a:r>
            <a:r>
              <a:rPr lang="el-GR" sz="2700" cap="none" dirty="0" smtClean="0">
                <a:solidFill>
                  <a:schemeClr val="tx1"/>
                </a:solidFill>
              </a:rPr>
              <a:t>)</a:t>
            </a:r>
            <a:endParaRPr lang="el-GR" sz="2700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554162"/>
            <a:ext cx="6120680" cy="4683149"/>
          </a:xfrm>
        </p:spPr>
        <p:txBody>
          <a:bodyPr>
            <a:normAutofit/>
          </a:bodyPr>
          <a:lstStyle/>
          <a:p>
            <a:pPr marL="0" lvl="1" indent="-514350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Ρίξε στο γυάλινο δοχείο το χρωματισμένο νερό μέχρι να φθάσει 10 </a:t>
            </a:r>
            <a:r>
              <a:rPr lang="en-US" sz="1800" b="1" dirty="0" smtClean="0">
                <a:solidFill>
                  <a:schemeClr val="tx1"/>
                </a:solidFill>
              </a:rPr>
              <a:t>cm</a:t>
            </a:r>
            <a:r>
              <a:rPr lang="el-GR" sz="1800" b="1" dirty="0" smtClean="0">
                <a:solidFill>
                  <a:schemeClr val="tx1"/>
                </a:solidFill>
              </a:rPr>
              <a:t> από το χείλος του.</a:t>
            </a:r>
          </a:p>
          <a:p>
            <a:pPr marL="0" lvl="1" indent="-514350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Τοποθέτησε τον κανόνα κατακόρυφα στην πλευρά του δοχείου με την ένδειξη μηδέν στην ελεύθερη επιφάνεια του νερού.</a:t>
            </a:r>
          </a:p>
          <a:p>
            <a:pPr marL="0" indent="-514350">
              <a:lnSpc>
                <a:spcPct val="170000"/>
              </a:lnSpc>
              <a:spcBef>
                <a:spcPts val="0"/>
              </a:spcBef>
              <a:buClr>
                <a:srgbClr val="C00000"/>
              </a:buClr>
              <a:buSzPct val="100000"/>
              <a:buFont typeface="+mj-lt"/>
              <a:buAutoNum type="arabicPeriod" startAt="3"/>
            </a:pPr>
            <a:r>
              <a:rPr lang="el-GR" sz="1800" b="1" dirty="0" smtClean="0">
                <a:solidFill>
                  <a:schemeClr val="tx1"/>
                </a:solidFill>
              </a:rPr>
              <a:t>Άρχισε να βυθίζεις τη </a:t>
            </a:r>
            <a:r>
              <a:rPr lang="el-GR" sz="1800" b="1" dirty="0" err="1" smtClean="0">
                <a:solidFill>
                  <a:schemeClr val="tx1"/>
                </a:solidFill>
              </a:rPr>
              <a:t>μανομετρική</a:t>
            </a:r>
            <a:r>
              <a:rPr lang="el-GR" sz="1800" b="1" dirty="0" smtClean="0">
                <a:solidFill>
                  <a:schemeClr val="tx1"/>
                </a:solidFill>
              </a:rPr>
              <a:t> κάψα του μανομέτρου μέσα στο νερό του δοχείου και σημείωσε τις ενδείξεις του μανομέτρου στον </a:t>
            </a:r>
            <a:r>
              <a:rPr lang="el-GR" sz="18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πίνακα Α του φύλλου εργασίας</a:t>
            </a:r>
            <a:r>
              <a:rPr lang="el-GR" sz="1800" b="1" dirty="0" smtClean="0">
                <a:solidFill>
                  <a:schemeClr val="tx1"/>
                </a:solidFill>
              </a:rPr>
              <a:t>.</a:t>
            </a:r>
            <a:endParaRPr lang="el-GR" sz="1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732240" y="1340768"/>
            <a:ext cx="2011020" cy="2192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732240" y="3717032"/>
            <a:ext cx="2016224" cy="2581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>
            <a:normAutofit/>
          </a:bodyPr>
          <a:lstStyle/>
          <a:p>
            <a:r>
              <a:rPr lang="el-GR" sz="3100" cap="small" dirty="0" smtClean="0">
                <a:solidFill>
                  <a:schemeClr val="tx1"/>
                </a:solidFill>
              </a:rPr>
              <a:t>ΠΕΙΡΑΜΑ</a:t>
            </a:r>
            <a:r>
              <a:rPr lang="el-GR" dirty="0" smtClean="0">
                <a:solidFill>
                  <a:schemeClr val="tx1"/>
                </a:solidFill>
              </a:rPr>
              <a:t> 2: </a:t>
            </a:r>
            <a:r>
              <a:rPr lang="el-GR" sz="2400" cap="none" dirty="0" smtClean="0">
                <a:solidFill>
                  <a:schemeClr val="tx1"/>
                </a:solidFill>
              </a:rPr>
              <a:t>σχέση υδροστατικής πίεσης - πυκνότητας υγρού</a:t>
            </a:r>
            <a:endParaRPr lang="el-GR" sz="2700" cap="none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04800" y="1554162"/>
            <a:ext cx="5563344" cy="4683149"/>
          </a:xfrm>
        </p:spPr>
        <p:txBody>
          <a:bodyPr>
            <a:normAutofit/>
          </a:bodyPr>
          <a:lstStyle/>
          <a:p>
            <a:pPr marL="360000" lvl="2" indent="-457200">
              <a:lnSpc>
                <a:spcPct val="150000"/>
              </a:lnSpc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Διάλυσε στο νερό του δοχείου όσο περισσότερο αλάτι μπορείς (ώστε να μην παραμένει ίζημα).</a:t>
            </a:r>
          </a:p>
          <a:p>
            <a:pPr marL="360000" lvl="2" indent="-457200">
              <a:lnSpc>
                <a:spcPct val="150000"/>
              </a:lnSpc>
              <a:buClr>
                <a:srgbClr val="C00000"/>
              </a:buClr>
              <a:buSzPct val="100000"/>
              <a:buFont typeface="+mj-lt"/>
              <a:buAutoNum type="arabicPeriod"/>
            </a:pPr>
            <a:r>
              <a:rPr lang="el-GR" sz="1800" b="1" dirty="0" smtClean="0">
                <a:solidFill>
                  <a:schemeClr val="tx1"/>
                </a:solidFill>
              </a:rPr>
              <a:t>Μέτρησε την υδροστατική πίεση σε βάθος </a:t>
            </a:r>
            <a:r>
              <a:rPr lang="en-US" sz="1800" b="1" dirty="0" smtClean="0">
                <a:solidFill>
                  <a:schemeClr val="tx1"/>
                </a:solidFill>
              </a:rPr>
              <a:t>h</a:t>
            </a:r>
            <a:r>
              <a:rPr lang="el-GR" sz="1800" b="1" baseline="-25000" dirty="0" smtClean="0">
                <a:solidFill>
                  <a:schemeClr val="tx1"/>
                </a:solidFill>
              </a:rPr>
              <a:t>1</a:t>
            </a:r>
            <a:r>
              <a:rPr lang="el-GR" sz="1800" b="1" dirty="0" smtClean="0">
                <a:solidFill>
                  <a:schemeClr val="tx1"/>
                </a:solidFill>
              </a:rPr>
              <a:t>=5 </a:t>
            </a:r>
            <a:r>
              <a:rPr lang="en-US" sz="1800" b="1" dirty="0" smtClean="0">
                <a:solidFill>
                  <a:schemeClr val="tx1"/>
                </a:solidFill>
              </a:rPr>
              <a:t>cm</a:t>
            </a:r>
            <a:r>
              <a:rPr lang="el-GR" sz="1800" b="1" dirty="0" smtClean="0">
                <a:solidFill>
                  <a:schemeClr val="tx1"/>
                </a:solidFill>
              </a:rPr>
              <a:t> και </a:t>
            </a:r>
            <a:r>
              <a:rPr lang="en-US" sz="1800" b="1" dirty="0" smtClean="0">
                <a:solidFill>
                  <a:schemeClr val="tx1"/>
                </a:solidFill>
              </a:rPr>
              <a:t>h</a:t>
            </a:r>
            <a:r>
              <a:rPr lang="el-GR" sz="1800" b="1" baseline="-25000" dirty="0" smtClean="0">
                <a:solidFill>
                  <a:schemeClr val="tx1"/>
                </a:solidFill>
              </a:rPr>
              <a:t>2</a:t>
            </a:r>
            <a:r>
              <a:rPr lang="el-GR" sz="1800" b="1" dirty="0" smtClean="0">
                <a:solidFill>
                  <a:schemeClr val="tx1"/>
                </a:solidFill>
              </a:rPr>
              <a:t>=20 </a:t>
            </a:r>
            <a:r>
              <a:rPr lang="en-US" sz="1800" b="1" dirty="0" smtClean="0">
                <a:solidFill>
                  <a:schemeClr val="tx1"/>
                </a:solidFill>
              </a:rPr>
              <a:t>cm</a:t>
            </a:r>
            <a:r>
              <a:rPr lang="el-GR" sz="1800" b="1" dirty="0" smtClean="0">
                <a:solidFill>
                  <a:schemeClr val="tx1"/>
                </a:solidFill>
              </a:rPr>
              <a:t>. Απάντησε τις αντίστοιχες ερωτήσεις του </a:t>
            </a:r>
            <a:r>
              <a:rPr lang="el-GR" sz="1800" b="1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pres?slideindex=1&amp;slidetitle="/>
              </a:rPr>
              <a:t>φύλλου εργασίας</a:t>
            </a:r>
            <a:r>
              <a:rPr lang="el-GR" sz="1800" b="1" dirty="0" smtClean="0">
                <a:solidFill>
                  <a:schemeClr val="tx1"/>
                </a:solidFill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732240" y="1340768"/>
            <a:ext cx="2011020" cy="21923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4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6732240" y="3717032"/>
            <a:ext cx="2016224" cy="258127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αστημικό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Αποκορύφωμα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565</Words>
  <Application>Microsoft Office PowerPoint</Application>
  <PresentationFormat>Προβολή στην οθόνη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Διαστημικό</vt:lpstr>
      <vt:lpstr>Εργαστηριακη  ασκηση 8</vt:lpstr>
      <vt:lpstr>έννοιες  και  φυσικά μεγέθη</vt:lpstr>
      <vt:lpstr>θεωρητικές  επισημάνσεις</vt:lpstr>
      <vt:lpstr>θεωρητικές  επισημάνσεις</vt:lpstr>
      <vt:lpstr>θεωρητικές  επισημάνσεις</vt:lpstr>
      <vt:lpstr>πειραματική διαδικασία</vt:lpstr>
      <vt:lpstr>πειραματική διαδικασία</vt:lpstr>
      <vt:lpstr>ΠΕΙΡΑΜΑ 1: σχέση υδροστατικής πίεσης (ρυδρ) - βάθους (h)</vt:lpstr>
      <vt:lpstr>ΠΕΙΡΑΜΑ 2: σχέση υδροστατικής πίεσης - πυκνότητας υγρού</vt:lpstr>
      <vt:lpstr>ΠΕΙΡΑΜΑ 3: σχέση της υδροστατικής πίεσης με τον προσανατολισμό της μανομετρικής κάψας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Εργαστηριακη  ασκηση 1</dc:title>
  <dc:creator>USER</dc:creator>
  <cp:lastModifiedBy>USER</cp:lastModifiedBy>
  <cp:revision>92</cp:revision>
  <dcterms:created xsi:type="dcterms:W3CDTF">2012-09-14T20:22:10Z</dcterms:created>
  <dcterms:modified xsi:type="dcterms:W3CDTF">2013-05-13T21:36:47Z</dcterms:modified>
</cp:coreProperties>
</file>