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7" r:id="rId7"/>
    <p:sldId id="270" r:id="rId8"/>
    <p:sldId id="271" r:id="rId9"/>
    <p:sldId id="266" r:id="rId10"/>
    <p:sldId id="269" r:id="rId11"/>
    <p:sldId id="272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93A408-C016-4616-B4C5-FAC886C1AE56}" type="datetimeFigureOut">
              <a:rPr lang="el-GR" smtClean="0"/>
              <a:pPr/>
              <a:t>14/5/2013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68F74-8B0C-4148-81D5-AE8CCD2F187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4&#948;1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934;&#973;&#955;&#955;&#945;%20&#917;&#961;&#947;&#945;&#963;&#943;&#945;&#962;/&#934;&#973;&#955;&#955;&#959;%20&#917;&#961;&#947;&#945;&#963;&#943;&#945;&#962;%20%20&#945;&#963;&#954;&#951;&#963;&#951;%209%204&#948;1.pptx" TargetMode="External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4&#948;1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934;&#973;&#955;&#955;&#945;%20&#917;&#961;&#947;&#945;&#963;&#943;&#945;&#962;/&#934;&#973;&#955;&#955;&#959;%20&#917;&#961;&#947;&#945;&#963;&#943;&#945;&#962;%20%20&#945;&#963;&#954;&#951;&#963;&#951;%208%202.pptx" TargetMode="External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8%203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1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2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3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4&#946;.pptx" TargetMode="External"/><Relationship Id="rId2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4&#945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&#934;&#973;&#955;&#955;&#945;%20&#917;&#961;&#947;&#945;&#963;&#943;&#945;&#962;/&#934;&#973;&#955;&#955;&#959;%20&#917;&#961;&#947;&#945;&#963;&#943;&#945;&#962;%20%20&#945;&#963;&#954;&#951;&#963;&#951;%208%201.pptx" TargetMode="External"/><Relationship Id="rId4" Type="http://schemas.openxmlformats.org/officeDocument/2006/relationships/hyperlink" Target="&#934;&#973;&#955;&#955;&#945;%20&#917;&#961;&#947;&#945;&#963;&#943;&#945;&#962;%20&#965;&#960;&#949;&#961;&#963;&#973;&#957;&#948;&#949;&#963;&#951;/&#934;&#973;&#955;&#955;&#959;%20&#917;&#961;&#947;&#945;&#963;&#943;&#945;&#962;%20%20&#945;&#963;&#954;&#951;&#963;&#951;%209%204&#947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1222375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solidFill>
                  <a:schemeClr val="tx1"/>
                </a:solidFill>
              </a:rPr>
              <a:t>Εργαστηριακη</a:t>
            </a:r>
            <a:r>
              <a:rPr lang="el-GR" b="1" dirty="0" smtClean="0">
                <a:solidFill>
                  <a:schemeClr val="tx1"/>
                </a:solidFill>
              </a:rPr>
              <a:t>  </a:t>
            </a:r>
            <a:r>
              <a:rPr lang="el-GR" b="1" dirty="0" err="1" smtClean="0">
                <a:solidFill>
                  <a:schemeClr val="tx1"/>
                </a:solidFill>
              </a:rPr>
              <a:t>ασκηση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9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632848" cy="9144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άνωση - αρχή του Αρχιμήδη </a:t>
            </a:r>
            <a:endParaRPr lang="el-G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l-GR" sz="3100" cap="small" dirty="0" smtClean="0">
                <a:solidFill>
                  <a:schemeClr val="tx1"/>
                </a:solidFill>
              </a:rPr>
              <a:t>ΠΕΙΡΑΜΑ</a:t>
            </a:r>
            <a:r>
              <a:rPr lang="el-GR" dirty="0" smtClean="0">
                <a:solidFill>
                  <a:schemeClr val="tx1"/>
                </a:solidFill>
              </a:rPr>
              <a:t> 2: </a:t>
            </a:r>
            <a:r>
              <a:rPr lang="el-GR" sz="2200" cap="none" dirty="0" smtClean="0">
                <a:solidFill>
                  <a:schemeClr val="tx1"/>
                </a:solidFill>
              </a:rPr>
              <a:t>Η άνωση είναι ίση με το βάρος του </a:t>
            </a:r>
            <a:r>
              <a:rPr lang="el-GR" sz="2200" cap="none" dirty="0" err="1" smtClean="0">
                <a:solidFill>
                  <a:schemeClr val="tx1"/>
                </a:solidFill>
              </a:rPr>
              <a:t>εκτοπιζομένου</a:t>
            </a:r>
            <a:r>
              <a:rPr lang="el-GR" sz="2200" cap="none" dirty="0" smtClean="0">
                <a:solidFill>
                  <a:schemeClr val="tx1"/>
                </a:solidFill>
              </a:rPr>
              <a:t> υγρού</a:t>
            </a:r>
            <a:endParaRPr lang="el-GR" sz="2200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412776"/>
            <a:ext cx="4195192" cy="4971182"/>
          </a:xfrm>
        </p:spPr>
        <p:txBody>
          <a:bodyPr>
            <a:noAutofit/>
          </a:bodyPr>
          <a:lstStyle/>
          <a:p>
            <a:pPr marL="0" lvl="0" indent="457200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 startAt="7"/>
            </a:pPr>
            <a:r>
              <a:rPr lang="el-GR" sz="1800" b="1" dirty="0" smtClean="0">
                <a:solidFill>
                  <a:schemeClr val="tx1"/>
                </a:solidFill>
              </a:rPr>
              <a:t>Γέμισε με νερό το κυλινδρικό δοχείο της συσκευής μέχρι την χαραγή 2 και φρόντισε ώστε ο κύλινδρος να είναι βυθισμένος στο υγρό μέχρι την ίδια χαραγή (εικόνα). Παρατήρησε την ένδειξη του </a:t>
            </a:r>
            <a:r>
              <a:rPr lang="el-GR" sz="1800" b="1" dirty="0" err="1" smtClean="0">
                <a:solidFill>
                  <a:schemeClr val="tx1"/>
                </a:solidFill>
              </a:rPr>
              <a:t>δυναμομέτρου</a:t>
            </a:r>
            <a:r>
              <a:rPr lang="el-GR" sz="1800" b="1" dirty="0" smtClean="0">
                <a:solidFill>
                  <a:schemeClr val="tx1"/>
                </a:solidFill>
              </a:rPr>
              <a:t>.</a:t>
            </a:r>
          </a:p>
          <a:p>
            <a:pPr marL="0" indent="457200">
              <a:lnSpc>
                <a:spcPts val="2700"/>
              </a:lnSpc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Σημείωση/Παρατήρηση</a:t>
            </a:r>
          </a:p>
          <a:p>
            <a:pPr marL="0" indent="0">
              <a:lnSpc>
                <a:spcPts val="2700"/>
              </a:lnSpc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Ο όγκος του νερού που πρόσθεσες είναι ίσος με τον βυθισμένο στο νερό όγκο του κυλίνδρου. Όμως ο βυθισμένος στο νερό όγκος του κυλίνδρου είναι ίσος με τον όγκο του υγρού που εκτόπισε ο κύλινδρος για να βυθισθεί.</a:t>
            </a:r>
            <a:endParaRPr lang="el-GR" sz="1800" b="1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788024" y="1484784"/>
            <a:ext cx="4003529" cy="3289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- Ορθογώνιο"/>
          <p:cNvSpPr/>
          <p:nvPr/>
        </p:nvSpPr>
        <p:spPr>
          <a:xfrm>
            <a:off x="4427984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Με βάση αυτό το δεδομένο, συμπλήρωσε την πρόταση στην </a:t>
            </a:r>
            <a:r>
              <a:rPr lang="el-GR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ερώτηση 1 του φύλλου εργασίας 2 </a:t>
            </a:r>
            <a:endParaRPr lang="el-GR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l-GR" sz="3100" cap="small" dirty="0" smtClean="0">
                <a:solidFill>
                  <a:schemeClr val="tx1"/>
                </a:solidFill>
              </a:rPr>
              <a:t>ΠΕΙΡΑΜΑ</a:t>
            </a:r>
            <a:r>
              <a:rPr lang="el-GR" dirty="0" smtClean="0">
                <a:solidFill>
                  <a:schemeClr val="tx1"/>
                </a:solidFill>
              </a:rPr>
              <a:t> 2: </a:t>
            </a:r>
            <a:r>
              <a:rPr lang="el-GR" sz="2200" cap="none" dirty="0" smtClean="0">
                <a:solidFill>
                  <a:schemeClr val="tx1"/>
                </a:solidFill>
              </a:rPr>
              <a:t>Η άνωση είναι ίση με το βάρος του </a:t>
            </a:r>
            <a:r>
              <a:rPr lang="el-GR" sz="2200" cap="none" dirty="0" err="1" smtClean="0">
                <a:solidFill>
                  <a:schemeClr val="tx1"/>
                </a:solidFill>
              </a:rPr>
              <a:t>εκτοπιζομένου</a:t>
            </a:r>
            <a:r>
              <a:rPr lang="el-GR" sz="2200" cap="none" dirty="0" smtClean="0">
                <a:solidFill>
                  <a:schemeClr val="tx1"/>
                </a:solidFill>
              </a:rPr>
              <a:t> υγρού</a:t>
            </a:r>
            <a:endParaRPr lang="el-GR" sz="2200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708920"/>
            <a:ext cx="4195192" cy="216024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 startAt="8"/>
            </a:pPr>
            <a:r>
              <a:rPr lang="el-GR" sz="1800" b="1" dirty="0" smtClean="0">
                <a:solidFill>
                  <a:schemeClr val="tx1"/>
                </a:solidFill>
              </a:rPr>
              <a:t>Επανάλαβε την ίδια διαδικασία για τη 2η, 3η χαραγή και ολόκληρο τον κύλινδρο.</a:t>
            </a:r>
          </a:p>
          <a:p>
            <a:pPr>
              <a:lnSpc>
                <a:spcPct val="150000"/>
              </a:lnSpc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Συμπλήρωσε την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ερώτηση 2 του φύλλου 2.</a:t>
            </a:r>
            <a:endParaRPr lang="el-GR" sz="1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 action="ppaction://hlinkpres?slideindex=1&amp;slidetitle=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788024" y="1484784"/>
            <a:ext cx="4003529" cy="3289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838200"/>
          </a:xfrm>
        </p:spPr>
        <p:txBody>
          <a:bodyPr>
            <a:normAutofit fontScale="90000"/>
          </a:bodyPr>
          <a:lstStyle/>
          <a:p>
            <a:r>
              <a:rPr lang="el-GR" sz="3100" cap="small" dirty="0" smtClean="0">
                <a:solidFill>
                  <a:schemeClr val="tx1"/>
                </a:solidFill>
              </a:rPr>
              <a:t>ΠΕΙΡΑΜΑ</a:t>
            </a:r>
            <a:r>
              <a:rPr lang="el-GR" dirty="0" smtClean="0">
                <a:solidFill>
                  <a:schemeClr val="tx1"/>
                </a:solidFill>
              </a:rPr>
              <a:t> 3: </a:t>
            </a:r>
            <a:r>
              <a:rPr lang="el-GR" sz="2400" cap="none" dirty="0" smtClean="0">
                <a:solidFill>
                  <a:schemeClr val="tx1"/>
                </a:solidFill>
              </a:rPr>
              <a:t>σχέση της υδροστατικής πίεσης με τον προσανατολισμό της </a:t>
            </a:r>
            <a:r>
              <a:rPr lang="el-GR" sz="2400" cap="none" dirty="0" err="1" smtClean="0">
                <a:solidFill>
                  <a:schemeClr val="tx1"/>
                </a:solidFill>
              </a:rPr>
              <a:t>μανομετρικής</a:t>
            </a:r>
            <a:r>
              <a:rPr lang="el-GR" sz="2400" cap="none" dirty="0" smtClean="0">
                <a:solidFill>
                  <a:schemeClr val="tx1"/>
                </a:solidFill>
              </a:rPr>
              <a:t> κάψας</a:t>
            </a:r>
            <a:endParaRPr lang="el-GR" sz="2700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4683149"/>
          </a:xfrm>
        </p:spPr>
        <p:txBody>
          <a:bodyPr>
            <a:normAutofit/>
          </a:bodyPr>
          <a:lstStyle/>
          <a:p>
            <a:pPr marL="342900" lvl="3" indent="-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b="1" dirty="0" smtClean="0">
                <a:solidFill>
                  <a:schemeClr val="tx1"/>
                </a:solidFill>
              </a:rPr>
              <a:t>Τοποθέτησε τη </a:t>
            </a:r>
            <a:r>
              <a:rPr lang="el-GR" sz="1800" b="1" dirty="0" err="1" smtClean="0">
                <a:solidFill>
                  <a:schemeClr val="tx1"/>
                </a:solidFill>
              </a:rPr>
              <a:t>μανομετρική</a:t>
            </a:r>
            <a:r>
              <a:rPr lang="el-GR" sz="1800" b="1" dirty="0" smtClean="0">
                <a:solidFill>
                  <a:schemeClr val="tx1"/>
                </a:solidFill>
              </a:rPr>
              <a:t> κάψα σε βάθος 15 </a:t>
            </a:r>
            <a:r>
              <a:rPr lang="en-US" sz="1800" b="1" dirty="0" smtClean="0">
                <a:solidFill>
                  <a:schemeClr val="tx1"/>
                </a:solidFill>
              </a:rPr>
              <a:t>cm</a:t>
            </a:r>
            <a:r>
              <a:rPr lang="el-GR" sz="18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b="1" dirty="0" smtClean="0">
                <a:solidFill>
                  <a:schemeClr val="tx1"/>
                </a:solidFill>
              </a:rPr>
              <a:t>Περίστρεψε την κάψα, έτσι ώστε να αλλάζει ο προσανατολισμός της. Αλλάζει η ένδειξη του μανομέτρου; ΝΑΙ - ΟΧΙ. Απάντησε στην αντίστοιχη ερώτηση του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φύλλου εργασίας.</a:t>
            </a:r>
            <a:endParaRPr lang="el-GR" sz="1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 action="ppaction://hlinkpres?slideindex=1&amp;slidetitle=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732240" y="1340768"/>
            <a:ext cx="2011020" cy="2192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732240" y="3717032"/>
            <a:ext cx="2016224" cy="2581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έννοιες  και  φυσικά μεγέθη</a:t>
            </a:r>
            <a:endParaRPr lang="el-GR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39511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Πυκνότητα - Όγκος - Όγκος </a:t>
            </a:r>
            <a:r>
              <a:rPr lang="el-GR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εκτοπιζομένου</a:t>
            </a: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υγρού - Βάρος - Άνωση</a:t>
            </a:r>
          </a:p>
          <a:p>
            <a:pPr>
              <a:buClr>
                <a:srgbClr val="C00000"/>
              </a:buClr>
              <a:buSzPct val="100000"/>
              <a:buNone/>
            </a:pPr>
            <a:endParaRPr lang="el-G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Στόχοι:</a:t>
            </a:r>
          </a:p>
          <a:p>
            <a:pPr>
              <a:lnSpc>
                <a:spcPts val="27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1800" b="1" dirty="0" smtClean="0">
                <a:solidFill>
                  <a:schemeClr val="tx1"/>
                </a:solidFill>
              </a:rPr>
              <a:t>Να δείχνεις πειραματικά ότι:</a:t>
            </a:r>
          </a:p>
          <a:p>
            <a:pPr lvl="0">
              <a:lnSpc>
                <a:spcPts val="27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1800" b="1" dirty="0" smtClean="0">
                <a:solidFill>
                  <a:schemeClr val="tx1"/>
                </a:solidFill>
              </a:rPr>
              <a:t>Τα υγρά ασκούν δύναμη στα σώματα που βυθίζονται σε αυτά, η οποία ονομάζεται άνωση.</a:t>
            </a:r>
          </a:p>
          <a:p>
            <a:pPr lvl="0">
              <a:lnSpc>
                <a:spcPts val="27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1800" b="1" dirty="0" smtClean="0">
                <a:solidFill>
                  <a:schemeClr val="tx1"/>
                </a:solidFill>
              </a:rPr>
              <a:t>Η άνωση έχει κατεύθυνση αντίθετη του βάρους του σώματος.</a:t>
            </a:r>
          </a:p>
          <a:p>
            <a:pPr>
              <a:lnSpc>
                <a:spcPts val="27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1800" b="1" dirty="0" smtClean="0">
                <a:solidFill>
                  <a:schemeClr val="tx1"/>
                </a:solidFill>
              </a:rPr>
              <a:t>Το μέτρο της άνωσης είναι ανάλογο του βυθισμένου στο υγρό όγκου του σώματος.</a:t>
            </a:r>
          </a:p>
          <a:p>
            <a:pPr lvl="0">
              <a:lnSpc>
                <a:spcPts val="27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1800" b="1" dirty="0" smtClean="0">
                <a:solidFill>
                  <a:schemeClr val="tx1"/>
                </a:solidFill>
              </a:rPr>
              <a:t>Το μέτρο της άνωσης, όταν όλο το σώμα βρίσκεται βυθισμένο στο υγρό, δεν εξαρτάται από το βάθος στο οποίο βρίσκεται το σώμα.</a:t>
            </a:r>
          </a:p>
          <a:p>
            <a:pPr lvl="0">
              <a:lnSpc>
                <a:spcPts val="27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1800" b="1" dirty="0" smtClean="0">
                <a:solidFill>
                  <a:schemeClr val="tx1"/>
                </a:solidFill>
              </a:rPr>
              <a:t>Η άνωση είναι ίση με το βάρος του υγρού που εκτοπίζει το σώμα.</a:t>
            </a:r>
            <a:endParaRPr lang="el-GR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θεωρητικές  επισημάνσεις</a:t>
            </a:r>
            <a:endParaRPr lang="el-GR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395117"/>
          </a:xfrm>
        </p:spPr>
        <p:txBody>
          <a:bodyPr>
            <a:normAutofit/>
          </a:bodyPr>
          <a:lstStyle/>
          <a:p>
            <a:pPr indent="45720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1800" b="1" dirty="0" smtClean="0">
                <a:solidFill>
                  <a:schemeClr val="tx1"/>
                </a:solidFill>
              </a:rPr>
              <a:t>Όταν βυθίζουμε ένα σώμα σε ένα υγρό ή αέριο (ρευστό), τότε το ρευστό ασκεί στο σώμα δύναμη η οποία ονομάζεται άνωση. Η άνωση (Α) έχει κατεύθυνση αντίθετη του βάρους του σώματος. Το μέτρο της είναι ίσο με το βάρος του ρευστού που εκτοπίζει το σώμα: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Α = </a:t>
            </a:r>
            <a:r>
              <a:rPr lang="el-GR" sz="1800" b="1" dirty="0" err="1" smtClean="0">
                <a:solidFill>
                  <a:schemeClr val="tx1"/>
                </a:solidFill>
              </a:rPr>
              <a:t>ρ</a:t>
            </a:r>
            <a:r>
              <a:rPr lang="el-GR" sz="1800" b="1" baseline="-25000" dirty="0" err="1" smtClean="0">
                <a:solidFill>
                  <a:schemeClr val="tx1"/>
                </a:solidFill>
              </a:rPr>
              <a:t>ρευστού</a:t>
            </a:r>
            <a:r>
              <a:rPr lang="el-GR" sz="1800" b="1" baseline="-25000" dirty="0" smtClean="0">
                <a:solidFill>
                  <a:schemeClr val="tx1"/>
                </a:solidFill>
              </a:rPr>
              <a:t> </a:t>
            </a:r>
            <a:r>
              <a:rPr lang="el-GR" sz="1800" b="1" dirty="0" smtClean="0">
                <a:solidFill>
                  <a:schemeClr val="tx1"/>
                </a:solidFill>
              </a:rPr>
              <a:t>∙ </a:t>
            </a:r>
            <a:r>
              <a:rPr lang="en-US" sz="1800" b="1" dirty="0" smtClean="0">
                <a:solidFill>
                  <a:schemeClr val="tx1"/>
                </a:solidFill>
              </a:rPr>
              <a:t>g</a:t>
            </a:r>
            <a:r>
              <a:rPr lang="el-GR" sz="1800" b="1" dirty="0" smtClean="0">
                <a:solidFill>
                  <a:schemeClr val="tx1"/>
                </a:solidFill>
              </a:rPr>
              <a:t>∙ </a:t>
            </a:r>
            <a:r>
              <a:rPr lang="en-US" sz="1800" b="1" dirty="0" smtClean="0">
                <a:solidFill>
                  <a:schemeClr val="tx1"/>
                </a:solidFill>
              </a:rPr>
              <a:t>V</a:t>
            </a:r>
            <a:r>
              <a:rPr lang="el-GR" sz="1800" b="1" baseline="-25000" dirty="0" smtClean="0">
                <a:solidFill>
                  <a:schemeClr val="tx1"/>
                </a:solidFill>
              </a:rPr>
              <a:t>βυθισμένο</a:t>
            </a:r>
            <a:endParaRPr lang="el-GR" sz="1800" b="1" dirty="0" smtClean="0">
              <a:solidFill>
                <a:schemeClr val="tx1"/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όπου:  </a:t>
            </a:r>
            <a:r>
              <a:rPr lang="en-US" sz="1800" b="1" dirty="0" smtClean="0">
                <a:solidFill>
                  <a:schemeClr val="tx1"/>
                </a:solidFill>
              </a:rPr>
              <a:t>V</a:t>
            </a:r>
            <a:r>
              <a:rPr lang="el-GR" sz="1800" b="1" baseline="-25000" dirty="0" smtClean="0">
                <a:solidFill>
                  <a:schemeClr val="tx1"/>
                </a:solidFill>
              </a:rPr>
              <a:t>βυθισμένο</a:t>
            </a:r>
            <a:r>
              <a:rPr lang="el-GR" sz="1800" b="1" dirty="0" smtClean="0">
                <a:solidFill>
                  <a:schemeClr val="tx1"/>
                </a:solidFill>
              </a:rPr>
              <a:t>, ο όγκος του ρευστού που εκτοπίζει το σώμα.</a:t>
            </a:r>
          </a:p>
          <a:p>
            <a:pPr indent="0">
              <a:lnSpc>
                <a:spcPct val="150000"/>
              </a:lnSpc>
              <a:buNone/>
            </a:pPr>
            <a:endParaRPr lang="el-GR" sz="1800" b="1" dirty="0" smtClean="0">
              <a:solidFill>
                <a:schemeClr val="tx1"/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Σ' αυτή την εργαστηριακή άσκηση θα υπολογίσουμε την άνωση που ασκεί το νερό σε έναν πλαστικό κύλινδρο.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θεωρητικές  επισημάνσεις</a:t>
            </a:r>
            <a:endParaRPr lang="el-GR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916832"/>
            <a:ext cx="8443664" cy="3600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800" b="1" dirty="0" smtClean="0">
                <a:solidFill>
                  <a:schemeClr val="tx1"/>
                </a:solidFill>
              </a:rPr>
              <a:t>Ο υπολογισμός θα γίνει με τη μέτρηση του βάρους του σώματος και της συνισταμένης του βάρους και άνωσης, όταν βυθίσουμε το σώμα μέσα στο νερό. </a:t>
            </a:r>
          </a:p>
          <a:p>
            <a:pPr>
              <a:lnSpc>
                <a:spcPct val="150000"/>
              </a:lnSpc>
            </a:pPr>
            <a:r>
              <a:rPr lang="el-GR" sz="1800" b="1" dirty="0" smtClean="0">
                <a:solidFill>
                  <a:schemeClr val="tx1"/>
                </a:solidFill>
              </a:rPr>
              <a:t>Στη συνέχεια, βυθίζοντας διαφορετικό τμήμα του κυλίνδρου στο νερό, θα διαπιστώσουμε ότι η άνωση είναι ανάλογη του όγκου του σώματος που είναι βυθισμένος σε αυτό. </a:t>
            </a:r>
          </a:p>
          <a:p>
            <a:pPr>
              <a:lnSpc>
                <a:spcPct val="150000"/>
              </a:lnSpc>
            </a:pPr>
            <a:r>
              <a:rPr lang="el-GR" sz="1800" b="1" dirty="0" smtClean="0">
                <a:solidFill>
                  <a:schemeClr val="tx1"/>
                </a:solidFill>
              </a:rPr>
              <a:t>Ακολούθως, θα παρατηρήσουμε ότι το βάρος του νερού που εκτοπίζει το σώμα καθώς βυθίζεται σε αυτό είναι ίσο με την άνωση.</a:t>
            </a:r>
            <a:endParaRPr lang="el-GR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</a:rPr>
              <a:t>πειραματική διαδικασία</a:t>
            </a:r>
            <a:endParaRPr lang="el-GR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4555232" cy="46831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" pitchFamily="2" charset="2"/>
              <a:buChar char="Ø"/>
            </a:pPr>
            <a:r>
              <a:rPr lang="el-G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Απαιτούμενα όργανα και υλικά.</a:t>
            </a: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4290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1800" b="1" dirty="0" smtClean="0">
                <a:solidFill>
                  <a:schemeClr val="tx1"/>
                </a:solidFill>
              </a:rPr>
              <a:t>Συσκευή άνωσης (κύλινδρος Αρχιμήδη) (1)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Η συσκευή της άνωσης (κύλινδρος του Αρχιμήδη) αποτελείται από ένα κυλινδρικό διαφανές δοχείο το οποίο φέρει 3 χαραγές σε ίσες αποστάσεις. Μέσα σε αυτό το δοχείο χωρά ακριβώς ένας πλαστικός κύλινδρος.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Ο όγκος του κυλίνδρου είναι ίσος με τον όγκο του δοχείου.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Ο πλαστικός κύλινδρος φέρει επίσης 3 χαραγές σε ίσες αποστάσεις αντίστοιχες με αυτές του διαφανούς δοχείου. (εικόνα ).</a:t>
            </a:r>
          </a:p>
        </p:txBody>
      </p:sp>
      <p:pic>
        <p:nvPicPr>
          <p:cNvPr id="1026" name="Picture 2" descr="image3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32040" y="1844824"/>
            <a:ext cx="3884613" cy="2197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5 - Ορθογώνιο"/>
          <p:cNvSpPr/>
          <p:nvPr/>
        </p:nvSpPr>
        <p:spPr>
          <a:xfrm>
            <a:off x="4823520" y="4509120"/>
            <a:ext cx="43204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700" b="1" dirty="0" smtClean="0"/>
              <a:t>Δυναμόμετρο 2,5 Ν (2)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700" b="1" dirty="0" smtClean="0"/>
              <a:t>Διαφανές δοχείο με χρωματιστό νερό, μικρό διαφανές δοχείο με χείλος ροής (3)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l-GR" sz="1700" b="1" dirty="0" smtClean="0"/>
              <a:t>Ορθοστάτης, σταυροί σύνδεσης (4)</a:t>
            </a:r>
            <a:endParaRPr lang="el-G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</a:rPr>
              <a:t>πειραματική διαδικασία</a:t>
            </a:r>
            <a:endParaRPr lang="el-GR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88840"/>
            <a:ext cx="5707360" cy="2880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l-GR" sz="1800" b="1" dirty="0" smtClean="0">
                <a:solidFill>
                  <a:schemeClr val="tx1"/>
                </a:solidFill>
              </a:rPr>
              <a:t>Κρέμασε από το δυναμόμετρο τη συσκευή του Αρχιμήδη (εικόνα ). Κατάγραψε την ένδειξη του δυναμόμετρου. Μπορείς να αιτιολογήσεις γιατί η ένδειξη του δυναμόμετρου αντιστοιχεί στο βάρος </a:t>
            </a:r>
            <a:r>
              <a:rPr lang="el-GR" sz="1800" b="1" dirty="0" err="1" smtClean="0">
                <a:solidFill>
                  <a:schemeClr val="tx1"/>
                </a:solidFill>
              </a:rPr>
              <a:t>W</a:t>
            </a:r>
            <a:r>
              <a:rPr lang="el-GR" sz="1800" b="1" baseline="-25000" dirty="0" err="1" smtClean="0">
                <a:solidFill>
                  <a:schemeClr val="tx1"/>
                </a:solidFill>
              </a:rPr>
              <a:t>σ</a:t>
            </a:r>
            <a:r>
              <a:rPr lang="el-GR" sz="1800" b="1" dirty="0" smtClean="0">
                <a:solidFill>
                  <a:schemeClr val="tx1"/>
                </a:solidFill>
              </a:rPr>
              <a:t> της συσκευής;</a:t>
            </a:r>
          </a:p>
          <a:p>
            <a:pPr>
              <a:lnSpc>
                <a:spcPct val="150000"/>
              </a:lnSpc>
            </a:pPr>
            <a:r>
              <a:rPr lang="el-GR" sz="1800" b="1" dirty="0" smtClean="0">
                <a:solidFill>
                  <a:schemeClr val="tx1"/>
                </a:solidFill>
              </a:rPr>
              <a:t>Συμπλήρωσε τις προτάσεις στην </a:t>
            </a:r>
            <a:r>
              <a:rPr lang="el-GR" sz="1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hlinkClick r:id="rId2" action="ppaction://hlinkpres?slideindex=1&amp;slidetitle="/>
              </a:rPr>
              <a:t>ερώτηση 1 του φύλλου εργασίας</a:t>
            </a:r>
            <a:r>
              <a:rPr lang="el-GR" sz="1800" b="1" dirty="0" smtClean="0">
                <a:solidFill>
                  <a:schemeClr val="tx1"/>
                </a:solidFill>
              </a:rPr>
              <a:t> του τετραδίου σου</a:t>
            </a:r>
          </a:p>
        </p:txBody>
      </p:sp>
      <p:pic>
        <p:nvPicPr>
          <p:cNvPr id="4" name="Picture 2" descr="image34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732240" y="2060848"/>
            <a:ext cx="1878013" cy="2644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</a:rPr>
              <a:t>πειραματική διαδικασία</a:t>
            </a:r>
            <a:endParaRPr lang="el-GR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88840"/>
            <a:ext cx="5707360" cy="324036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l-GR" sz="1800" b="1" dirty="0" smtClean="0">
                <a:solidFill>
                  <a:schemeClr val="tx1"/>
                </a:solidFill>
              </a:rPr>
              <a:t>Τράβηξε με το χέρι τον κύλινδρο προς τα κάτω (εικόνα 3α). Παρατήρησε την ένδειξη του δυναμόμετρου και σύγκρινέ τη με το βάρος της συσκευής. Μπορείς να αιτιολογήσεις την παρατήρησή σου; 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1800" b="1" dirty="0" smtClean="0">
                <a:solidFill>
                  <a:schemeClr val="tx1"/>
                </a:solidFill>
              </a:rPr>
              <a:t>Συμπλήρωσε τις προτάσεις στην </a:t>
            </a:r>
            <a:r>
              <a:rPr lang="el-GR" sz="1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hlinkClick r:id="rId2" action="ppaction://hlinkpres?slideindex=1&amp;slidetitle="/>
              </a:rPr>
              <a:t>ερώτηση 2 του φύλλου εργασίας</a:t>
            </a:r>
            <a:r>
              <a:rPr lang="el-GR" sz="1800" b="1" dirty="0" smtClean="0">
                <a:solidFill>
                  <a:schemeClr val="tx1"/>
                </a:solidFill>
              </a:rPr>
              <a:t> του τετραδίου σου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r="51972"/>
          <a:stretch>
            <a:fillRect/>
          </a:stretch>
        </p:blipFill>
        <p:spPr bwMode="auto">
          <a:xfrm>
            <a:off x="6588224" y="1628800"/>
            <a:ext cx="1944216" cy="3914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el-GR" cap="none" dirty="0" smtClean="0">
                <a:solidFill>
                  <a:schemeClr val="tx1"/>
                </a:solidFill>
              </a:rPr>
              <a:t>πειραματική διαδικασία</a:t>
            </a:r>
            <a:endParaRPr lang="el-GR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5707360" cy="42484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rgbClr val="C00000"/>
              </a:buClr>
              <a:buSzPct val="100000"/>
              <a:buFont typeface="+mj-lt"/>
              <a:buAutoNum type="arabicPeriod" startAt="3"/>
            </a:pPr>
            <a:r>
              <a:rPr lang="el-GR" sz="1800" b="1" dirty="0" smtClean="0">
                <a:solidFill>
                  <a:schemeClr val="tx1"/>
                </a:solidFill>
              </a:rPr>
              <a:t>Σπρώξε με το χέρι σου τον κύλινδρο της συσκευής προς τα πάνω (εικόνα 3β). </a:t>
            </a:r>
          </a:p>
          <a:p>
            <a:pPr indent="0">
              <a:lnSpc>
                <a:spcPct val="170000"/>
              </a:lnSpc>
              <a:buClr>
                <a:srgbClr val="C00000"/>
              </a:buClr>
              <a:buSzPct val="100000"/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Παρατήρησε την ένδειξη του </a:t>
            </a:r>
            <a:r>
              <a:rPr lang="el-GR" sz="1800" b="1" dirty="0" err="1" smtClean="0">
                <a:solidFill>
                  <a:schemeClr val="tx1"/>
                </a:solidFill>
              </a:rPr>
              <a:t>δυναμομέτρου</a:t>
            </a:r>
            <a:r>
              <a:rPr lang="el-GR" sz="1800" b="1" dirty="0" smtClean="0">
                <a:solidFill>
                  <a:schemeClr val="tx1"/>
                </a:solidFill>
              </a:rPr>
              <a:t> και σύγκρινέ τη με το βάρος της συσκευής. </a:t>
            </a:r>
          </a:p>
          <a:p>
            <a:pPr indent="0">
              <a:lnSpc>
                <a:spcPct val="170000"/>
              </a:lnSpc>
              <a:buClr>
                <a:srgbClr val="C00000"/>
              </a:buClr>
              <a:buSzPct val="100000"/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Μπορείς να αιτιολογήσεις την παρατήρησή σου; </a:t>
            </a:r>
          </a:p>
          <a:p>
            <a:pPr>
              <a:lnSpc>
                <a:spcPct val="170000"/>
              </a:lnSpc>
              <a:buClr>
                <a:srgbClr val="C00000"/>
              </a:buClr>
              <a:buSzPct val="100000"/>
              <a:buFont typeface="Wingdings" pitchFamily="2" charset="2"/>
              <a:buChar char="v"/>
            </a:pPr>
            <a:r>
              <a:rPr lang="el-GR" sz="1800" b="1" dirty="0" smtClean="0">
                <a:solidFill>
                  <a:schemeClr val="tx1"/>
                </a:solidFill>
              </a:rPr>
              <a:t>Συμπλήρωσε την </a:t>
            </a:r>
            <a:r>
              <a:rPr lang="el-GR" sz="1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hlinkClick r:id="rId2" action="ppaction://hlinkpres?slideindex=1&amp;slidetitle="/>
              </a:rPr>
              <a:t>ερώτηση 3 στο φύλλο εργασίας </a:t>
            </a:r>
            <a:r>
              <a:rPr lang="el-GR" sz="1800" b="1" dirty="0" smtClean="0">
                <a:solidFill>
                  <a:schemeClr val="tx1"/>
                </a:solidFill>
              </a:rPr>
              <a:t>του τετραδίου σου.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51585"/>
          <a:stretch>
            <a:fillRect/>
          </a:stretch>
        </p:blipFill>
        <p:spPr bwMode="auto">
          <a:xfrm>
            <a:off x="6588224" y="1628800"/>
            <a:ext cx="1959893" cy="3914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l-GR" sz="3100" cap="small" dirty="0" smtClean="0">
                <a:solidFill>
                  <a:schemeClr val="tx1"/>
                </a:solidFill>
              </a:rPr>
              <a:t>ΠΕΙΡΑΜΑ</a:t>
            </a:r>
            <a:r>
              <a:rPr lang="el-GR" dirty="0" smtClean="0">
                <a:solidFill>
                  <a:schemeClr val="tx1"/>
                </a:solidFill>
              </a:rPr>
              <a:t> 1: </a:t>
            </a:r>
            <a:r>
              <a:rPr lang="el-GR" sz="2200" dirty="0" smtClean="0">
                <a:solidFill>
                  <a:schemeClr val="tx1"/>
                </a:solidFill>
              </a:rPr>
              <a:t>Η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sz="2200" cap="none" dirty="0" smtClean="0">
                <a:solidFill>
                  <a:schemeClr val="tx1"/>
                </a:solidFill>
              </a:rPr>
              <a:t>άνωση είναι ανάλογη του βυθισμένου όγκου του σώματος</a:t>
            </a:r>
            <a:endParaRPr lang="el-GR" sz="2200" cap="none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4162"/>
            <a:ext cx="5904656" cy="468314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el-GR" sz="1800" b="1" dirty="0" smtClean="0">
                <a:solidFill>
                  <a:schemeClr val="tx1"/>
                </a:solidFill>
              </a:rPr>
              <a:t>Βύθισε τον κύλινδρο της συσκευής μέσα στο χρωματιστό νερό μέχρι την πρώτη χαραγή (εικόνα ). Παρατήρησε την ένδειξη του δυναμόμετρου και συμπλήρωσε την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ερώτηση 4 στο φύλλο εργασίας </a:t>
            </a:r>
            <a:r>
              <a:rPr lang="el-GR" sz="1800" b="1" dirty="0" smtClean="0">
                <a:solidFill>
                  <a:schemeClr val="tx1"/>
                </a:solidFill>
              </a:rPr>
              <a:t>του τετραδίου σου.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el-GR" sz="1800" b="1" dirty="0" smtClean="0">
                <a:solidFill>
                  <a:schemeClr val="tx1"/>
                </a:solidFill>
              </a:rPr>
              <a:t>Βύθισε στο χρωματιστό νερό διαδοχικά τον κύλινδρο μέχρι τη χαραγή 2, 3, 4 (ολόκληρο τον κύλινδρο), και συμπλήρωσε τον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πίνακα Α στο φύλλο εργασίας</a:t>
            </a:r>
            <a:r>
              <a:rPr lang="el-GR" sz="1800" b="1" dirty="0" smtClean="0">
                <a:solidFill>
                  <a:schemeClr val="tx1"/>
                </a:solidFill>
              </a:rPr>
              <a:t> του τετραδίου σου.</a:t>
            </a:r>
          </a:p>
          <a:p>
            <a:pPr marL="514350" indent="-5143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el-GR" sz="1800" b="1" dirty="0" smtClean="0">
                <a:solidFill>
                  <a:schemeClr val="tx1"/>
                </a:solidFill>
              </a:rPr>
              <a:t>Βύθισε τον κύλινδρο μέχρι τον πυθμένα του δοχείου και άρχισε να τον ανεβάζεις προς την επιφάνεια του νερού. Παρατήρησε την ένδειξη του δυναμόμετρου. </a:t>
            </a:r>
          </a:p>
          <a:p>
            <a:pPr marL="514350" indent="0">
              <a:buClr>
                <a:srgbClr val="C00000"/>
              </a:buClr>
              <a:buSzPct val="100000"/>
              <a:buNone/>
            </a:pPr>
            <a:r>
              <a:rPr lang="el-GR" sz="1800" b="1" dirty="0" smtClean="0">
                <a:solidFill>
                  <a:schemeClr val="tx1"/>
                </a:solidFill>
              </a:rPr>
              <a:t>Συμπλήρωσε την πρόταση στην </a:t>
            </a:r>
            <a:r>
              <a:rPr lang="el-GR" sz="1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ερώτηση 7 του φύλλου εργασίας </a:t>
            </a:r>
            <a:endParaRPr lang="el-GR" sz="1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5" action="ppaction://hlinkpres?slideindex=1&amp;slidetitle=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516216" y="1916832"/>
            <a:ext cx="2337390" cy="31615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PresentationFormat>Προβολή στην οθόνη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Διαστημικό</vt:lpstr>
      <vt:lpstr>Εργαστηριακη  ασκηση 9</vt:lpstr>
      <vt:lpstr>έννοιες  και  φυσικά μεγέθη</vt:lpstr>
      <vt:lpstr>θεωρητικές  επισημάνσεις</vt:lpstr>
      <vt:lpstr>θεωρητικές  επισημάνσεις</vt:lpstr>
      <vt:lpstr>πειραματική διαδικασία</vt:lpstr>
      <vt:lpstr>πειραματική διαδικασία</vt:lpstr>
      <vt:lpstr>πειραματική διαδικασία</vt:lpstr>
      <vt:lpstr>πειραματική διαδικασία</vt:lpstr>
      <vt:lpstr>ΠΕΙΡΑΜΑ 1: Η άνωση είναι ανάλογη του βυθισμένου όγκου του σώματος</vt:lpstr>
      <vt:lpstr>ΠΕΙΡΑΜΑ 2: Η άνωση είναι ίση με το βάρος του εκτοπιζομένου υγρού</vt:lpstr>
      <vt:lpstr>ΠΕΙΡΑΜΑ 2: Η άνωση είναι ίση με το βάρος του εκτοπιζομένου υγρού</vt:lpstr>
      <vt:lpstr>ΠΕΙΡΑΜΑ 3: σχέση της υδροστατικής πίεσης με τον προσανατολισμό της μανομετρικής κάψας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 ασκηση 1</dc:title>
  <dc:creator>USER</dc:creator>
  <cp:lastModifiedBy>USER</cp:lastModifiedBy>
  <cp:revision>111</cp:revision>
  <dcterms:created xsi:type="dcterms:W3CDTF">2012-09-14T20:22:10Z</dcterms:created>
  <dcterms:modified xsi:type="dcterms:W3CDTF">2013-05-13T21:43:00Z</dcterms:modified>
</cp:coreProperties>
</file>