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FF7480-0F2F-4AE1-98BA-E0D6A6A8976A}" type="datetimeFigureOut">
              <a:rPr lang="el-GR" smtClean="0"/>
              <a:pPr/>
              <a:t>13/5/2013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18A82E-D5F5-48C2-BD10-A5934FAFE6A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pPr lvl="0"/>
            <a:r>
              <a:rPr lang="el-GR" cap="none" dirty="0" smtClean="0"/>
              <a:t>ΠΕ</a:t>
            </a:r>
            <a:r>
              <a:rPr lang="en-US" cap="none" dirty="0" smtClean="0"/>
              <a:t>I</a:t>
            </a:r>
            <a:r>
              <a:rPr lang="el-GR" cap="none" dirty="0" smtClean="0"/>
              <a:t>ΡΑΜΑ ΚΑΙ ΘΕΩΡΙΑ</a:t>
            </a:r>
            <a:endParaRPr lang="el-GR" cap="none" dirty="0"/>
          </a:p>
        </p:txBody>
      </p:sp>
      <p:pic>
        <p:nvPicPr>
          <p:cNvPr id="8" name="7 - Εικόνα" descr="DSC00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3312368" cy="2484276"/>
          </a:xfrm>
          <a:prstGeom prst="rect">
            <a:avLst/>
          </a:prstGeom>
        </p:spPr>
      </p:pic>
      <p:pic>
        <p:nvPicPr>
          <p:cNvPr id="7" name="6 - Εικόνα" descr="DSC00359 - Αντίγραφο - Αντίγραφο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323528" y="1556792"/>
            <a:ext cx="3264362" cy="2448272"/>
          </a:xfrm>
          <a:prstGeom prst="rect">
            <a:avLst/>
          </a:prstGeom>
        </p:spPr>
      </p:pic>
      <p:pic>
        <p:nvPicPr>
          <p:cNvPr id="10" name="9 - Εικόνα" descr="DSC00370.JPG"/>
          <p:cNvPicPr>
            <a:picLocks noChangeAspect="1"/>
          </p:cNvPicPr>
          <p:nvPr/>
        </p:nvPicPr>
        <p:blipFill>
          <a:blip r:embed="rId4" cstate="print"/>
          <a:srcRect t="26894"/>
          <a:stretch>
            <a:fillRect/>
          </a:stretch>
        </p:blipFill>
        <p:spPr>
          <a:xfrm>
            <a:off x="6372200" y="3573016"/>
            <a:ext cx="2409732" cy="2348880"/>
          </a:xfrm>
          <a:prstGeom prst="rect">
            <a:avLst/>
          </a:prstGeom>
        </p:spPr>
      </p:pic>
      <p:pic>
        <p:nvPicPr>
          <p:cNvPr id="9" name="8 - Εικόνα" descr="DSC00367.JPG"/>
          <p:cNvPicPr>
            <a:picLocks noChangeAspect="1"/>
          </p:cNvPicPr>
          <p:nvPr/>
        </p:nvPicPr>
        <p:blipFill>
          <a:blip r:embed="rId5" cstate="print"/>
          <a:srcRect r="8536"/>
          <a:stretch>
            <a:fillRect/>
          </a:stretch>
        </p:blipFill>
        <p:spPr>
          <a:xfrm>
            <a:off x="3347864" y="1268760"/>
            <a:ext cx="2952328" cy="2420888"/>
          </a:xfrm>
          <a:prstGeom prst="rect">
            <a:avLst/>
          </a:prstGeom>
        </p:spPr>
      </p:pic>
      <p:pic>
        <p:nvPicPr>
          <p:cNvPr id="12" name="11 - Εικόνα" descr="DSC004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645024"/>
            <a:ext cx="3035829" cy="2276872"/>
          </a:xfrm>
          <a:prstGeom prst="rect">
            <a:avLst/>
          </a:prstGeom>
        </p:spPr>
      </p:pic>
      <p:pic>
        <p:nvPicPr>
          <p:cNvPr id="15" name="14 - Εικόνα" descr="DSC00401.JPG"/>
          <p:cNvPicPr>
            <a:picLocks noChangeAspect="1"/>
          </p:cNvPicPr>
          <p:nvPr/>
        </p:nvPicPr>
        <p:blipFill>
          <a:blip r:embed="rId7" cstate="print"/>
          <a:srcRect l="16368" r="3612"/>
          <a:stretch>
            <a:fillRect/>
          </a:stretch>
        </p:blipFill>
        <p:spPr>
          <a:xfrm rot="5400000">
            <a:off x="6221130" y="1203806"/>
            <a:ext cx="2520280" cy="23621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55576" y="1052736"/>
            <a:ext cx="792088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Η Φυσική είναι η επιστήμη που διαμόρφωσε και συνεχίζει να διαμορφώνει ο άνθρωπος, στην προσπάθειά του να κατανοήσει και να ερμηνεύσει τα</a:t>
            </a:r>
            <a:r>
              <a:rPr lang="el-GR" sz="2400" b="1" dirty="0"/>
              <a:t> φυσικά φαινόμενα,</a:t>
            </a:r>
            <a:r>
              <a:rPr lang="el-GR" sz="2400" dirty="0"/>
              <a:t> δηλαδή τις μεταβολές του </a:t>
            </a:r>
            <a:r>
              <a:rPr lang="el-GR" sz="2400" dirty="0" smtClean="0"/>
              <a:t>φυσικού </a:t>
            </a:r>
            <a:r>
              <a:rPr lang="el-GR" sz="2400" dirty="0"/>
              <a:t>κόσμου που τον περιβάλλει.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755576" y="328498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Για να πετύχει σ' αυτή του την προσπάθεια, επινοεί και χρησιμοποιεί κατάλληλες</a:t>
            </a:r>
            <a:r>
              <a:rPr lang="el-GR" sz="2400" b="1" dirty="0"/>
              <a:t> φυσικές έννοιες</a:t>
            </a:r>
            <a:r>
              <a:rPr lang="el-GR" sz="24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όπως </a:t>
            </a:r>
            <a:r>
              <a:rPr lang="el-GR" sz="2400" dirty="0"/>
              <a:t>για παράδειγμα, υλικό σώμα, βαρύτητα, </a:t>
            </a:r>
            <a:r>
              <a:rPr lang="el-GR" sz="2400" dirty="0" smtClean="0"/>
              <a:t>ηλεκτρικό πεδίο,</a:t>
            </a:r>
            <a:endParaRPr lang="en-US" sz="2400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755576" y="4869160"/>
            <a:ext cx="748883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και</a:t>
            </a:r>
            <a:r>
              <a:rPr lang="el-GR" sz="2400" b="1" dirty="0" smtClean="0"/>
              <a:t> φυσικά μεγέθη,</a:t>
            </a:r>
            <a:r>
              <a:rPr lang="en-US" sz="2400" b="1" dirty="0" smtClean="0"/>
              <a:t> </a:t>
            </a:r>
            <a:r>
              <a:rPr lang="el-GR" sz="2400" dirty="0" smtClean="0"/>
              <a:t>όπως για παράδειγμα, μήκος, ταχύτητα, ενέργεια, θερμοκρασία, φορτίο κ.ά.</a:t>
            </a:r>
            <a:endParaRPr lang="el-GR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484784"/>
            <a:ext cx="8136904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Στη συνέχεια, </a:t>
            </a:r>
            <a:r>
              <a:rPr lang="el-GR" sz="2400" dirty="0" smtClean="0"/>
              <a:t>στηριζόμενος </a:t>
            </a:r>
            <a:r>
              <a:rPr lang="el-GR" sz="2400" dirty="0"/>
              <a:t>στην εμπειρία του, επιχειρεί να βρει και να διατυπώσει</a:t>
            </a:r>
            <a:r>
              <a:rPr lang="el-GR" sz="2400" b="1" dirty="0"/>
              <a:t> σχέσεις</a:t>
            </a:r>
            <a:r>
              <a:rPr lang="el-GR" sz="2400" dirty="0"/>
              <a:t> μεταξύ των φυσικών μεγεθών, που είναι γνωστές ως</a:t>
            </a:r>
            <a:r>
              <a:rPr lang="el-GR" sz="2400" b="1" dirty="0"/>
              <a:t> φυσικοί νόμοι.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611560" y="3212976"/>
            <a:ext cx="7704856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Τέλος, εντάσσει τους φυσικούς νόμους σε ευρύτερες λογικές </a:t>
            </a:r>
            <a:r>
              <a:rPr lang="el-GR" sz="2400" dirty="0" smtClean="0"/>
              <a:t>κατασκευές</a:t>
            </a:r>
            <a:r>
              <a:rPr lang="el-GR" sz="2400" dirty="0"/>
              <a:t>, τις</a:t>
            </a:r>
            <a:r>
              <a:rPr lang="el-GR" sz="2400" b="1" dirty="0"/>
              <a:t> φυσικές θεωρίες.</a:t>
            </a:r>
            <a:endParaRPr lang="el-GR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Παραδείγματα φυσικών νόμων: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α. «Αν αυξήσεις τη</a:t>
            </a:r>
            <a:r>
              <a:rPr lang="el-GR" sz="2400" b="1" dirty="0" smtClean="0">
                <a:solidFill>
                  <a:schemeClr val="tx1"/>
                </a:solidFill>
              </a:rPr>
              <a:t> θερμοκρασία</a:t>
            </a:r>
            <a:r>
              <a:rPr lang="el-GR" sz="2400" dirty="0" smtClean="0">
                <a:solidFill>
                  <a:schemeClr val="tx1"/>
                </a:solidFill>
              </a:rPr>
              <a:t> μιας μεταλλικής ράβδου, αυξάνεται το</a:t>
            </a:r>
            <a:r>
              <a:rPr lang="el-GR" sz="2400" b="1" dirty="0" smtClean="0">
                <a:solidFill>
                  <a:schemeClr val="tx1"/>
                </a:solidFill>
              </a:rPr>
              <a:t> μήκος</a:t>
            </a:r>
            <a:r>
              <a:rPr lang="el-GR" sz="2400" dirty="0" smtClean="0">
                <a:solidFill>
                  <a:schemeClr val="tx1"/>
                </a:solidFill>
              </a:rPr>
              <a:t> της».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β. «Αν προσφέρεις</a:t>
            </a:r>
            <a:r>
              <a:rPr lang="el-GR" sz="2400" b="1" dirty="0" smtClean="0">
                <a:solidFill>
                  <a:schemeClr val="tx1"/>
                </a:solidFill>
              </a:rPr>
              <a:t> θερμότητα</a:t>
            </a:r>
            <a:r>
              <a:rPr lang="el-GR" sz="2400" dirty="0" smtClean="0">
                <a:solidFill>
                  <a:schemeClr val="tx1"/>
                </a:solidFill>
              </a:rPr>
              <a:t> στο νερό και η</a:t>
            </a:r>
            <a:r>
              <a:rPr lang="el-GR" sz="2400" b="1" dirty="0" smtClean="0">
                <a:solidFill>
                  <a:schemeClr val="tx1"/>
                </a:solidFill>
              </a:rPr>
              <a:t> θερμοκρασία</a:t>
            </a:r>
            <a:r>
              <a:rPr lang="el-GR" sz="2400" dirty="0" smtClean="0">
                <a:solidFill>
                  <a:schemeClr val="tx1"/>
                </a:solidFill>
              </a:rPr>
              <a:t> του φτάσει τους 100 °</a:t>
            </a:r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l-GR" sz="2400" dirty="0" smtClean="0">
                <a:solidFill>
                  <a:schemeClr val="tx1"/>
                </a:solidFill>
              </a:rPr>
              <a:t>, σε ατμοσφαιρική</a:t>
            </a:r>
            <a:r>
              <a:rPr lang="el-GR" sz="2400" b="1" dirty="0" smtClean="0">
                <a:solidFill>
                  <a:schemeClr val="tx1"/>
                </a:solidFill>
              </a:rPr>
              <a:t> πίεση</a:t>
            </a:r>
            <a:r>
              <a:rPr lang="el-GR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atm</a:t>
            </a:r>
            <a:r>
              <a:rPr lang="el-GR" sz="2400" dirty="0" smtClean="0">
                <a:solidFill>
                  <a:schemeClr val="tx1"/>
                </a:solidFill>
              </a:rPr>
              <a:t>, τότε μετατρέπεται από</a:t>
            </a:r>
            <a:r>
              <a:rPr lang="el-GR" sz="2400" b="1" dirty="0" smtClean="0">
                <a:solidFill>
                  <a:schemeClr val="tx1"/>
                </a:solidFill>
              </a:rPr>
              <a:t> υγρό</a:t>
            </a:r>
            <a:r>
              <a:rPr lang="el-GR" sz="2400" dirty="0" smtClean="0">
                <a:solidFill>
                  <a:schemeClr val="tx1"/>
                </a:solidFill>
              </a:rPr>
              <a:t> σε</a:t>
            </a:r>
            <a:r>
              <a:rPr lang="el-GR" sz="2400" b="1" dirty="0" smtClean="0">
                <a:solidFill>
                  <a:schemeClr val="tx1"/>
                </a:solidFill>
              </a:rPr>
              <a:t> αέριο».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γ. «Το</a:t>
            </a:r>
            <a:r>
              <a:rPr lang="el-GR" sz="2400" b="1" dirty="0" smtClean="0">
                <a:solidFill>
                  <a:schemeClr val="tx1"/>
                </a:solidFill>
              </a:rPr>
              <a:t> διάστημα</a:t>
            </a:r>
            <a:r>
              <a:rPr lang="el-GR" sz="2400" dirty="0" smtClean="0">
                <a:solidFill>
                  <a:schemeClr val="tx1"/>
                </a:solidFill>
              </a:rPr>
              <a:t> που διανύει ένα σώμα, όταν κινείται με σταθερή</a:t>
            </a:r>
            <a:r>
              <a:rPr lang="el-GR" sz="2400" b="1" dirty="0" smtClean="0">
                <a:solidFill>
                  <a:schemeClr val="tx1"/>
                </a:solidFill>
              </a:rPr>
              <a:t> ταχύτητα,</a:t>
            </a:r>
            <a:r>
              <a:rPr lang="el-GR" sz="2400" dirty="0" smtClean="0">
                <a:solidFill>
                  <a:schemeClr val="tx1"/>
                </a:solidFill>
              </a:rPr>
              <a:t> είναι ανάλογο με το</a:t>
            </a:r>
            <a:r>
              <a:rPr lang="el-GR" sz="2400" b="1" dirty="0" smtClean="0">
                <a:solidFill>
                  <a:schemeClr val="tx1"/>
                </a:solidFill>
              </a:rPr>
              <a:t> χρόνο</a:t>
            </a:r>
            <a:r>
              <a:rPr lang="el-GR" sz="2400" dirty="0" smtClean="0">
                <a:solidFill>
                  <a:schemeClr val="tx1"/>
                </a:solidFill>
              </a:rPr>
              <a:t> της</a:t>
            </a:r>
            <a:r>
              <a:rPr lang="el-GR" sz="2400" b="1" dirty="0" smtClean="0">
                <a:solidFill>
                  <a:schemeClr val="tx1"/>
                </a:solidFill>
              </a:rPr>
              <a:t> κίνησης</a:t>
            </a:r>
            <a:r>
              <a:rPr lang="el-GR" sz="2400" dirty="0" smtClean="0">
                <a:solidFill>
                  <a:schemeClr val="tx1"/>
                </a:solidFill>
              </a:rPr>
              <a:t> του».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Εικόνα" descr="11012008042_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369291" cy="327696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3744416" cy="34563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Οι νόμοι και οι θεωρίες που διατυπώνονται στο πλαίσιο της Φυσικής δεν είναι αυθαίρετοι. Πρέπει να συμφωνούν με την</a:t>
            </a:r>
            <a:r>
              <a:rPr lang="el-GR" sz="2400" b="1" dirty="0" smtClean="0">
                <a:solidFill>
                  <a:schemeClr val="tx1"/>
                </a:solidFill>
              </a:rPr>
              <a:t> «πραγματικότητα».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Για να ελέγξεις αν αυτό πραγματικά συμβαίνει, πρέπει να καταφύγεις στο</a:t>
            </a:r>
            <a:r>
              <a:rPr lang="el-GR" sz="2400" b="1" dirty="0" smtClean="0">
                <a:solidFill>
                  <a:schemeClr val="tx1"/>
                </a:solidFill>
              </a:rPr>
              <a:t> πείραμα.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3600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Πείραμα είναι μια καλοσχεδιασμένη ερώτηση που κάνει ο άνθρωπος στη φύση, με στόχο να επαληθεύσει ή να διαψεύσει ένα νόμο ή μια εικασία ή για να ανακαλύψει έναν καινούργιο.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400" dirty="0" smtClean="0">
                <a:solidFill>
                  <a:schemeClr val="tx1"/>
                </a:solidFill>
              </a:rPr>
              <a:t>Για παράδειγμα, για να ελέγξεις το παράδειγμα (β),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l-GR" sz="2400" dirty="0" smtClean="0">
                <a:solidFill>
                  <a:schemeClr val="tx1"/>
                </a:solidFill>
              </a:rPr>
              <a:t>δεν έχεις παρά να κάνεις το εξής: Μια μέρα που η ατμοσφαιρική πίεση είναι 1 </a:t>
            </a:r>
            <a:r>
              <a:rPr lang="en-US" sz="2400" dirty="0" err="1" smtClean="0">
                <a:solidFill>
                  <a:schemeClr val="tx1"/>
                </a:solidFill>
              </a:rPr>
              <a:t>atm</a:t>
            </a:r>
            <a:r>
              <a:rPr lang="el-GR" sz="2400" dirty="0" smtClean="0">
                <a:solidFill>
                  <a:schemeClr val="tx1"/>
                </a:solidFill>
              </a:rPr>
              <a:t> να ζεστάνεις νερό σ' ένα δοχείο, παρακολουθώντας τη θερμοκρασία του με ένα θερμόμετρο και να ελέγξεις αν πραγματικά μετατρέπεται σε αέριο όταν η ένδειξη του θερμομέτρου φτάσει τους 100 °</a:t>
            </a:r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611560" y="4437111"/>
            <a:ext cx="7704856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chemeClr val="tx1"/>
                </a:solidFill>
              </a:rPr>
              <a:t>«Αν προσφέρεις</a:t>
            </a:r>
            <a:r>
              <a:rPr lang="el-GR" sz="2000" b="1" dirty="0" smtClean="0">
                <a:solidFill>
                  <a:schemeClr val="tx1"/>
                </a:solidFill>
              </a:rPr>
              <a:t> θερμότητα</a:t>
            </a:r>
            <a:r>
              <a:rPr lang="el-GR" sz="2000" dirty="0" smtClean="0">
                <a:solidFill>
                  <a:schemeClr val="tx1"/>
                </a:solidFill>
              </a:rPr>
              <a:t> στο νερό και η</a:t>
            </a:r>
            <a:r>
              <a:rPr lang="el-GR" sz="2000" b="1" dirty="0" smtClean="0">
                <a:solidFill>
                  <a:schemeClr val="tx1"/>
                </a:solidFill>
              </a:rPr>
              <a:t> θερμοκρασία</a:t>
            </a:r>
            <a:r>
              <a:rPr lang="el-GR" sz="2000" dirty="0" smtClean="0">
                <a:solidFill>
                  <a:schemeClr val="tx1"/>
                </a:solidFill>
              </a:rPr>
              <a:t> του φτάσει τους 100 °</a:t>
            </a:r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el-GR" sz="2000" dirty="0" smtClean="0">
                <a:solidFill>
                  <a:schemeClr val="tx1"/>
                </a:solidFill>
              </a:rPr>
              <a:t>, σε ατμοσφαιρική</a:t>
            </a:r>
            <a:r>
              <a:rPr lang="el-GR" sz="2000" b="1" dirty="0" smtClean="0">
                <a:solidFill>
                  <a:schemeClr val="tx1"/>
                </a:solidFill>
              </a:rPr>
              <a:t> πίεση</a:t>
            </a:r>
            <a:r>
              <a:rPr lang="el-GR" sz="2000" dirty="0" smtClean="0">
                <a:solidFill>
                  <a:schemeClr val="tx1"/>
                </a:solidFill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</a:rPr>
              <a:t>atm</a:t>
            </a:r>
            <a:r>
              <a:rPr lang="el-GR" sz="2000" dirty="0" smtClean="0">
                <a:solidFill>
                  <a:schemeClr val="tx1"/>
                </a:solidFill>
              </a:rPr>
              <a:t>, τότε μετατρέπεται από</a:t>
            </a:r>
            <a:r>
              <a:rPr lang="el-GR" sz="2000" b="1" dirty="0" smtClean="0">
                <a:solidFill>
                  <a:schemeClr val="tx1"/>
                </a:solidFill>
              </a:rPr>
              <a:t> υγρό</a:t>
            </a:r>
            <a:r>
              <a:rPr lang="el-GR" sz="2000" dirty="0" smtClean="0">
                <a:solidFill>
                  <a:schemeClr val="tx1"/>
                </a:solidFill>
              </a:rPr>
              <a:t> σε</a:t>
            </a:r>
            <a:r>
              <a:rPr lang="el-GR" sz="2000" b="1" dirty="0" smtClean="0">
                <a:solidFill>
                  <a:schemeClr val="tx1"/>
                </a:solidFill>
              </a:rPr>
              <a:t> αέριο»</a:t>
            </a:r>
            <a:endParaRPr lang="el-G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l-GR" sz="2400" dirty="0" smtClean="0">
                <a:solidFill>
                  <a:schemeClr val="tx1"/>
                </a:solidFill>
              </a:rPr>
              <a:t>Το πείραμα παίζει κυρίαρχο ρόλο στη Φυσική. Αυτό είναι που επιβεβαιώνει ή διαψεύδει τους νόμους και τις θεωρίες που διατυπώνει ο άνθρωπος στην προσπάθειά του να κατανοήσει τα φαινόμενα που συμβαίνουν γύρω του.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l-GR" sz="2400" dirty="0" smtClean="0">
                <a:solidFill>
                  <a:schemeClr val="tx1"/>
                </a:solidFill>
              </a:rPr>
              <a:t>Για το λόγο αυτό, η Φυσική χαρακτηρίζεται ως</a:t>
            </a:r>
            <a:r>
              <a:rPr lang="el-GR" sz="2400" b="1" dirty="0" smtClean="0">
                <a:solidFill>
                  <a:schemeClr val="tx1"/>
                </a:solidFill>
              </a:rPr>
              <a:t> πειραματική επιστήμη.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315</Words>
  <Application>Microsoft Office PowerPoint</Application>
  <PresentationFormat>Προβολή στην οθόνη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Διαστημικό</vt:lpstr>
      <vt:lpstr>ΠΕIΡΑΜΑ ΚΑΙ ΘΕΩΡΙΑ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Πείραμα και θεωρία</dc:title>
  <dc:creator>USER</dc:creator>
  <cp:lastModifiedBy>USER</cp:lastModifiedBy>
  <cp:revision>12</cp:revision>
  <dcterms:created xsi:type="dcterms:W3CDTF">2012-09-14T18:36:37Z</dcterms:created>
  <dcterms:modified xsi:type="dcterms:W3CDTF">2013-05-13T18:43:12Z</dcterms:modified>
</cp:coreProperties>
</file>